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7"/>
  </p:notesMasterIdLst>
  <p:handoutMasterIdLst>
    <p:handoutMasterId r:id="rId8"/>
  </p:handoutMasterIdLst>
  <p:sldIdLst>
    <p:sldId id="257" r:id="rId2"/>
    <p:sldId id="258" r:id="rId3"/>
    <p:sldId id="259" r:id="rId4"/>
    <p:sldId id="262" r:id="rId5"/>
    <p:sldId id="265" r:id="rId6"/>
  </p:sldIdLst>
  <p:sldSz cx="37463413" cy="21067713"/>
  <p:notesSz cx="9296400" cy="7010400"/>
  <p:defaultTextStyle>
    <a:defPPr>
      <a:defRPr lang="en-US"/>
    </a:defPPr>
    <a:lvl1pPr marL="0" algn="l" defTabSz="2809403" rtl="0" eaLnBrk="1" latinLnBrk="0" hangingPunct="1">
      <a:defRPr sz="5530" kern="1200">
        <a:solidFill>
          <a:schemeClr val="tx1"/>
        </a:solidFill>
        <a:latin typeface="+mn-lt"/>
        <a:ea typeface="+mn-ea"/>
        <a:cs typeface="+mn-cs"/>
      </a:defRPr>
    </a:lvl1pPr>
    <a:lvl2pPr marL="1404701" algn="l" defTabSz="2809403" rtl="0" eaLnBrk="1" latinLnBrk="0" hangingPunct="1">
      <a:defRPr sz="5530" kern="1200">
        <a:solidFill>
          <a:schemeClr val="tx1"/>
        </a:solidFill>
        <a:latin typeface="+mn-lt"/>
        <a:ea typeface="+mn-ea"/>
        <a:cs typeface="+mn-cs"/>
      </a:defRPr>
    </a:lvl2pPr>
    <a:lvl3pPr marL="2809403" algn="l" defTabSz="2809403" rtl="0" eaLnBrk="1" latinLnBrk="0" hangingPunct="1">
      <a:defRPr sz="5530" kern="1200">
        <a:solidFill>
          <a:schemeClr val="tx1"/>
        </a:solidFill>
        <a:latin typeface="+mn-lt"/>
        <a:ea typeface="+mn-ea"/>
        <a:cs typeface="+mn-cs"/>
      </a:defRPr>
    </a:lvl3pPr>
    <a:lvl4pPr marL="4214104" algn="l" defTabSz="2809403" rtl="0" eaLnBrk="1" latinLnBrk="0" hangingPunct="1">
      <a:defRPr sz="5530" kern="1200">
        <a:solidFill>
          <a:schemeClr val="tx1"/>
        </a:solidFill>
        <a:latin typeface="+mn-lt"/>
        <a:ea typeface="+mn-ea"/>
        <a:cs typeface="+mn-cs"/>
      </a:defRPr>
    </a:lvl4pPr>
    <a:lvl5pPr marL="5618805" algn="l" defTabSz="2809403" rtl="0" eaLnBrk="1" latinLnBrk="0" hangingPunct="1">
      <a:defRPr sz="5530" kern="1200">
        <a:solidFill>
          <a:schemeClr val="tx1"/>
        </a:solidFill>
        <a:latin typeface="+mn-lt"/>
        <a:ea typeface="+mn-ea"/>
        <a:cs typeface="+mn-cs"/>
      </a:defRPr>
    </a:lvl5pPr>
    <a:lvl6pPr marL="7023506" algn="l" defTabSz="2809403" rtl="0" eaLnBrk="1" latinLnBrk="0" hangingPunct="1">
      <a:defRPr sz="5530" kern="1200">
        <a:solidFill>
          <a:schemeClr val="tx1"/>
        </a:solidFill>
        <a:latin typeface="+mn-lt"/>
        <a:ea typeface="+mn-ea"/>
        <a:cs typeface="+mn-cs"/>
      </a:defRPr>
    </a:lvl6pPr>
    <a:lvl7pPr marL="8428208" algn="l" defTabSz="2809403" rtl="0" eaLnBrk="1" latinLnBrk="0" hangingPunct="1">
      <a:defRPr sz="5530" kern="1200">
        <a:solidFill>
          <a:schemeClr val="tx1"/>
        </a:solidFill>
        <a:latin typeface="+mn-lt"/>
        <a:ea typeface="+mn-ea"/>
        <a:cs typeface="+mn-cs"/>
      </a:defRPr>
    </a:lvl7pPr>
    <a:lvl8pPr marL="9832909" algn="l" defTabSz="2809403" rtl="0" eaLnBrk="1" latinLnBrk="0" hangingPunct="1">
      <a:defRPr sz="5530" kern="1200">
        <a:solidFill>
          <a:schemeClr val="tx1"/>
        </a:solidFill>
        <a:latin typeface="+mn-lt"/>
        <a:ea typeface="+mn-ea"/>
        <a:cs typeface="+mn-cs"/>
      </a:defRPr>
    </a:lvl8pPr>
    <a:lvl9pPr marL="11237610" algn="l" defTabSz="2809403" rtl="0" eaLnBrk="1" latinLnBrk="0" hangingPunct="1">
      <a:defRPr sz="553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5" userDrawn="1">
          <p15:clr>
            <a:srgbClr val="A4A3A4"/>
          </p15:clr>
        </p15:guide>
        <p15:guide id="2" pos="118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eymour" initials="D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598"/>
    <a:srgbClr val="D31146"/>
    <a:srgbClr val="5994AD"/>
    <a:srgbClr val="FDC21C"/>
    <a:srgbClr val="D31246"/>
    <a:srgbClr val="969696"/>
    <a:srgbClr val="F3B335"/>
    <a:srgbClr val="FFFFFF"/>
    <a:srgbClr val="569A9F"/>
    <a:srgbClr val="A09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5" autoAdjust="0"/>
    <p:restoredTop sz="94337" autoAdjust="0"/>
  </p:normalViewPr>
  <p:slideViewPr>
    <p:cSldViewPr snapToGrid="0">
      <p:cViewPr varScale="1">
        <p:scale>
          <a:sx n="31" d="100"/>
          <a:sy n="31" d="100"/>
        </p:scale>
        <p:origin x="1464" y="208"/>
      </p:cViewPr>
      <p:guideLst>
        <p:guide orient="horz" pos="6635"/>
        <p:guide pos="118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32" y="18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6E82BFF7-06E1-459A-A051-44B3F70FE407}" type="datetimeFigureOut">
              <a:rPr lang="en-CA" smtClean="0"/>
              <a:t>2018-04-10</a:t>
            </a:fld>
            <a:endParaRPr lang="en-CA"/>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56B0F827-F4F9-4B01-AA4F-AC0C5F3546C9}" type="slidenum">
              <a:rPr lang="en-CA" smtClean="0"/>
              <a:t>‹#›</a:t>
            </a:fld>
            <a:endParaRPr lang="en-CA"/>
          </a:p>
        </p:txBody>
      </p:sp>
    </p:spTree>
    <p:extLst>
      <p:ext uri="{BB962C8B-B14F-4D97-AF65-F5344CB8AC3E}">
        <p14:creationId xmlns:p14="http://schemas.microsoft.com/office/powerpoint/2010/main" val="1064219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5C953ADA-3348-465B-9582-B89ECC1E5D82}" type="datetimeFigureOut">
              <a:rPr lang="en-CA" smtClean="0"/>
              <a:t>2018-04-10</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D76C1EB5-F3B2-4AE6-9666-3742B4388719}" type="slidenum">
              <a:rPr lang="en-CA" smtClean="0"/>
              <a:t>‹#›</a:t>
            </a:fld>
            <a:endParaRPr lang="en-CA"/>
          </a:p>
        </p:txBody>
      </p:sp>
    </p:spTree>
    <p:extLst>
      <p:ext uri="{BB962C8B-B14F-4D97-AF65-F5344CB8AC3E}">
        <p14:creationId xmlns:p14="http://schemas.microsoft.com/office/powerpoint/2010/main" val="733232853"/>
      </p:ext>
    </p:extLst>
  </p:cSld>
  <p:clrMap bg1="lt1" tx1="dk1" bg2="lt2" tx2="dk2" accent1="accent1" accent2="accent2" accent3="accent3" accent4="accent4" accent5="accent5" accent6="accent6" hlink="hlink" folHlink="folHlink"/>
  <p:notesStyle>
    <a:lvl1pPr marL="0" algn="l" defTabSz="2809403" rtl="0" eaLnBrk="1" latinLnBrk="0" hangingPunct="1">
      <a:defRPr sz="3687" kern="1200">
        <a:solidFill>
          <a:schemeClr val="tx1"/>
        </a:solidFill>
        <a:latin typeface="+mn-lt"/>
        <a:ea typeface="+mn-ea"/>
        <a:cs typeface="+mn-cs"/>
      </a:defRPr>
    </a:lvl1pPr>
    <a:lvl2pPr marL="1404701" algn="l" defTabSz="2809403" rtl="0" eaLnBrk="1" latinLnBrk="0" hangingPunct="1">
      <a:defRPr sz="3687" kern="1200">
        <a:solidFill>
          <a:schemeClr val="tx1"/>
        </a:solidFill>
        <a:latin typeface="+mn-lt"/>
        <a:ea typeface="+mn-ea"/>
        <a:cs typeface="+mn-cs"/>
      </a:defRPr>
    </a:lvl2pPr>
    <a:lvl3pPr marL="2809403" algn="l" defTabSz="2809403" rtl="0" eaLnBrk="1" latinLnBrk="0" hangingPunct="1">
      <a:defRPr sz="3687" kern="1200">
        <a:solidFill>
          <a:schemeClr val="tx1"/>
        </a:solidFill>
        <a:latin typeface="+mn-lt"/>
        <a:ea typeface="+mn-ea"/>
        <a:cs typeface="+mn-cs"/>
      </a:defRPr>
    </a:lvl3pPr>
    <a:lvl4pPr marL="4214104" algn="l" defTabSz="2809403" rtl="0" eaLnBrk="1" latinLnBrk="0" hangingPunct="1">
      <a:defRPr sz="3687" kern="1200">
        <a:solidFill>
          <a:schemeClr val="tx1"/>
        </a:solidFill>
        <a:latin typeface="+mn-lt"/>
        <a:ea typeface="+mn-ea"/>
        <a:cs typeface="+mn-cs"/>
      </a:defRPr>
    </a:lvl4pPr>
    <a:lvl5pPr marL="5618805" algn="l" defTabSz="2809403" rtl="0" eaLnBrk="1" latinLnBrk="0" hangingPunct="1">
      <a:defRPr sz="3687" kern="1200">
        <a:solidFill>
          <a:schemeClr val="tx1"/>
        </a:solidFill>
        <a:latin typeface="+mn-lt"/>
        <a:ea typeface="+mn-ea"/>
        <a:cs typeface="+mn-cs"/>
      </a:defRPr>
    </a:lvl5pPr>
    <a:lvl6pPr marL="7023506" algn="l" defTabSz="2809403" rtl="0" eaLnBrk="1" latinLnBrk="0" hangingPunct="1">
      <a:defRPr sz="3687" kern="1200">
        <a:solidFill>
          <a:schemeClr val="tx1"/>
        </a:solidFill>
        <a:latin typeface="+mn-lt"/>
        <a:ea typeface="+mn-ea"/>
        <a:cs typeface="+mn-cs"/>
      </a:defRPr>
    </a:lvl6pPr>
    <a:lvl7pPr marL="8428208" algn="l" defTabSz="2809403" rtl="0" eaLnBrk="1" latinLnBrk="0" hangingPunct="1">
      <a:defRPr sz="3687" kern="1200">
        <a:solidFill>
          <a:schemeClr val="tx1"/>
        </a:solidFill>
        <a:latin typeface="+mn-lt"/>
        <a:ea typeface="+mn-ea"/>
        <a:cs typeface="+mn-cs"/>
      </a:defRPr>
    </a:lvl7pPr>
    <a:lvl8pPr marL="9832909" algn="l" defTabSz="2809403" rtl="0" eaLnBrk="1" latinLnBrk="0" hangingPunct="1">
      <a:defRPr sz="3687" kern="1200">
        <a:solidFill>
          <a:schemeClr val="tx1"/>
        </a:solidFill>
        <a:latin typeface="+mn-lt"/>
        <a:ea typeface="+mn-ea"/>
        <a:cs typeface="+mn-cs"/>
      </a:defRPr>
    </a:lvl8pPr>
    <a:lvl9pPr marL="11237610" algn="l" defTabSz="2809403" rtl="0" eaLnBrk="1" latinLnBrk="0" hangingPunct="1">
      <a:defRPr sz="368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6C1EB5-F3B2-4AE6-9666-3742B4388719}" type="slidenum">
              <a:rPr lang="en-CA" smtClean="0"/>
              <a:t>1</a:t>
            </a:fld>
            <a:endParaRPr lang="en-CA"/>
          </a:p>
        </p:txBody>
      </p:sp>
    </p:spTree>
    <p:extLst>
      <p:ext uri="{BB962C8B-B14F-4D97-AF65-F5344CB8AC3E}">
        <p14:creationId xmlns:p14="http://schemas.microsoft.com/office/powerpoint/2010/main" val="53671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6C1EB5-F3B2-4AE6-9666-3742B4388719}" type="slidenum">
              <a:rPr lang="en-CA" smtClean="0"/>
              <a:t>2</a:t>
            </a:fld>
            <a:endParaRPr lang="en-CA"/>
          </a:p>
        </p:txBody>
      </p:sp>
    </p:spTree>
    <p:extLst>
      <p:ext uri="{BB962C8B-B14F-4D97-AF65-F5344CB8AC3E}">
        <p14:creationId xmlns:p14="http://schemas.microsoft.com/office/powerpoint/2010/main" val="132653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6C1EB5-F3B2-4AE6-9666-3742B4388719}" type="slidenum">
              <a:rPr lang="en-CA" smtClean="0"/>
              <a:t>3</a:t>
            </a:fld>
            <a:endParaRPr lang="en-CA"/>
          </a:p>
        </p:txBody>
      </p:sp>
    </p:spTree>
    <p:extLst>
      <p:ext uri="{BB962C8B-B14F-4D97-AF65-F5344CB8AC3E}">
        <p14:creationId xmlns:p14="http://schemas.microsoft.com/office/powerpoint/2010/main" val="312164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D76C1EB5-F3B2-4AE6-9666-3742B4388719}" type="slidenum">
              <a:rPr lang="en-CA" smtClean="0"/>
              <a:t>4</a:t>
            </a:fld>
            <a:endParaRPr lang="en-CA"/>
          </a:p>
        </p:txBody>
      </p:sp>
    </p:spTree>
    <p:extLst>
      <p:ext uri="{BB962C8B-B14F-4D97-AF65-F5344CB8AC3E}">
        <p14:creationId xmlns:p14="http://schemas.microsoft.com/office/powerpoint/2010/main" val="87989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76C1EB5-F3B2-4AE6-9666-3742B4388719}" type="slidenum">
              <a:rPr lang="en-CA" smtClean="0"/>
              <a:t>5</a:t>
            </a:fld>
            <a:endParaRPr lang="en-CA"/>
          </a:p>
        </p:txBody>
      </p:sp>
    </p:spTree>
    <p:extLst>
      <p:ext uri="{BB962C8B-B14F-4D97-AF65-F5344CB8AC3E}">
        <p14:creationId xmlns:p14="http://schemas.microsoft.com/office/powerpoint/2010/main" val="8315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ctrTitle"/>
          </p:nvPr>
        </p:nvSpPr>
        <p:spPr>
          <a:xfrm>
            <a:off x="5380486" y="3996001"/>
            <a:ext cx="26702441" cy="7708279"/>
          </a:xfrm>
        </p:spPr>
        <p:txBody>
          <a:bodyPr anchor="b">
            <a:normAutofit/>
          </a:bodyPr>
          <a:lstStyle>
            <a:lvl1pPr algn="ctr">
              <a:defRPr sz="14746"/>
            </a:lvl1pPr>
          </a:lstStyle>
          <a:p>
            <a:r>
              <a:rPr lang="en-US" smtClean="0"/>
              <a:t>Click to edit Master title style</a:t>
            </a:r>
            <a:endParaRPr lang="en-US" dirty="0"/>
          </a:p>
        </p:txBody>
      </p:sp>
      <p:sp>
        <p:nvSpPr>
          <p:cNvPr id="3" name="Subtitle 2"/>
          <p:cNvSpPr>
            <a:spLocks noGrp="1"/>
          </p:cNvSpPr>
          <p:nvPr>
            <p:ph type="subTitle" idx="1"/>
          </p:nvPr>
        </p:nvSpPr>
        <p:spPr>
          <a:xfrm>
            <a:off x="5380486" y="11938372"/>
            <a:ext cx="26702441" cy="4213540"/>
          </a:xfrm>
        </p:spPr>
        <p:txBody>
          <a:bodyPr>
            <a:normAutofit/>
          </a:bodyPr>
          <a:lstStyle>
            <a:lvl1pPr marL="0" indent="0" algn="ctr">
              <a:buNone/>
              <a:defRPr sz="6758">
                <a:solidFill>
                  <a:schemeClr val="bg1">
                    <a:lumMod val="50000"/>
                  </a:schemeClr>
                </a:solidFill>
              </a:defRPr>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6386D1-24CC-4058-9038-13AF65AE1780}" type="datetimeFigureOut">
              <a:rPr lang="en-CA" smtClean="0"/>
              <a:t>2018-04-10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726283136"/>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2807894" y="13176918"/>
            <a:ext cx="31847687" cy="2493258"/>
          </a:xfrm>
        </p:spPr>
        <p:txBody>
          <a:bodyPr anchor="b"/>
          <a:lstStyle>
            <a:lvl1pPr>
              <a:defRPr sz="983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40465" y="2145052"/>
            <a:ext cx="30182544" cy="987379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807833" y="15693965"/>
            <a:ext cx="31847748" cy="2096548"/>
          </a:xfrm>
        </p:spPr>
        <p:txBody>
          <a:bodyPr/>
          <a:lstStyle>
            <a:lvl1pPr marL="0" indent="0" algn="ctr">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59161946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2807833" y="1872684"/>
            <a:ext cx="31847748" cy="10528465"/>
          </a:xfrm>
        </p:spPr>
        <p:txBody>
          <a:bodyPr anchor="ctr"/>
          <a:lstStyle>
            <a:lvl1pPr algn="ctr">
              <a:defRPr sz="9830"/>
            </a:lvl1pPr>
          </a:lstStyle>
          <a:p>
            <a:r>
              <a:rPr lang="en-US" smtClean="0"/>
              <a:t>Click to edit Master title style</a:t>
            </a:r>
            <a:endParaRPr lang="en-US" dirty="0"/>
          </a:p>
        </p:txBody>
      </p:sp>
      <p:sp>
        <p:nvSpPr>
          <p:cNvPr id="4" name="Text Placeholder 3"/>
          <p:cNvSpPr>
            <a:spLocks noGrp="1"/>
          </p:cNvSpPr>
          <p:nvPr>
            <p:ph type="body" sz="half" idx="2"/>
          </p:nvPr>
        </p:nvSpPr>
        <p:spPr>
          <a:xfrm>
            <a:off x="2807836" y="12917171"/>
            <a:ext cx="31847748" cy="4873345"/>
          </a:xfrm>
        </p:spPr>
        <p:txBody>
          <a:bodyPr anchor="ctr"/>
          <a:lstStyle>
            <a:lvl1pPr marL="0" indent="0" algn="ctr">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292041223"/>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4443901" y="1872685"/>
            <a:ext cx="28585371" cy="9194174"/>
          </a:xfrm>
        </p:spPr>
        <p:txBody>
          <a:bodyPr anchor="ctr"/>
          <a:lstStyle>
            <a:lvl1pPr>
              <a:defRPr sz="9830"/>
            </a:lvl1pPr>
          </a:lstStyle>
          <a:p>
            <a:r>
              <a:rPr lang="en-US" smtClean="0"/>
              <a:t>Click to edit Master title style</a:t>
            </a:r>
            <a:endParaRPr lang="en-US" dirty="0"/>
          </a:p>
        </p:txBody>
      </p:sp>
      <p:sp>
        <p:nvSpPr>
          <p:cNvPr id="12" name="Text Placeholder 3"/>
          <p:cNvSpPr>
            <a:spLocks noGrp="1"/>
          </p:cNvSpPr>
          <p:nvPr>
            <p:ph type="body" sz="half" idx="13"/>
          </p:nvPr>
        </p:nvSpPr>
        <p:spPr>
          <a:xfrm>
            <a:off x="5287173" y="11089985"/>
            <a:ext cx="26893946" cy="1827183"/>
          </a:xfrm>
        </p:spPr>
        <p:txBody>
          <a:bodyPr anchor="t">
            <a:normAutofit/>
          </a:bodyPr>
          <a:lstStyle>
            <a:lvl1pPr marL="0" indent="0">
              <a:buNone/>
              <a:defRPr sz="4301"/>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4" name="Text Placeholder 3"/>
          <p:cNvSpPr>
            <a:spLocks noGrp="1"/>
          </p:cNvSpPr>
          <p:nvPr>
            <p:ph type="body" sz="half" idx="2"/>
          </p:nvPr>
        </p:nvSpPr>
        <p:spPr>
          <a:xfrm>
            <a:off x="2807833" y="13433191"/>
            <a:ext cx="31847748" cy="4365462"/>
          </a:xfrm>
        </p:spPr>
        <p:txBody>
          <a:bodyPr anchor="ctr">
            <a:normAutofit/>
          </a:bodyPr>
          <a:lstStyle>
            <a:lvl1pPr marL="0" indent="0" algn="ctr">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
        <p:nvSpPr>
          <p:cNvPr id="13" name="TextBox 12"/>
          <p:cNvSpPr txBox="1"/>
          <p:nvPr/>
        </p:nvSpPr>
        <p:spPr>
          <a:xfrm>
            <a:off x="3077359" y="2316791"/>
            <a:ext cx="1873171" cy="1796427"/>
          </a:xfrm>
          <a:prstGeom prst="rect">
            <a:avLst/>
          </a:prstGeom>
        </p:spPr>
        <p:txBody>
          <a:bodyPr vert="horz" lIns="280903" tIns="140451" rIns="280903" bIns="14045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4576" dirty="0">
                <a:solidFill>
                  <a:schemeClr val="tx1"/>
                </a:solidFill>
                <a:effectLst/>
              </a:rPr>
              <a:t>“</a:t>
            </a:r>
          </a:p>
        </p:txBody>
      </p:sp>
      <p:sp>
        <p:nvSpPr>
          <p:cNvPr id="14" name="TextBox 13"/>
          <p:cNvSpPr txBox="1"/>
          <p:nvPr/>
        </p:nvSpPr>
        <p:spPr>
          <a:xfrm>
            <a:off x="32441122" y="9196244"/>
            <a:ext cx="1873171" cy="1796427"/>
          </a:xfrm>
          <a:prstGeom prst="rect">
            <a:avLst/>
          </a:prstGeom>
        </p:spPr>
        <p:txBody>
          <a:bodyPr vert="horz" lIns="280903" tIns="140451" rIns="280903" bIns="14045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4576" dirty="0">
                <a:solidFill>
                  <a:schemeClr val="tx1"/>
                </a:solidFill>
                <a:effectLst/>
              </a:rPr>
              <a:t>”</a:t>
            </a:r>
          </a:p>
        </p:txBody>
      </p:sp>
    </p:spTree>
    <p:extLst>
      <p:ext uri="{BB962C8B-B14F-4D97-AF65-F5344CB8AC3E}">
        <p14:creationId xmlns:p14="http://schemas.microsoft.com/office/powerpoint/2010/main" val="2129680144"/>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2807836" y="6570133"/>
            <a:ext cx="31847748" cy="7716334"/>
          </a:xfrm>
        </p:spPr>
        <p:txBody>
          <a:bodyPr anchor="b"/>
          <a:lstStyle>
            <a:lvl1pPr algn="ctr">
              <a:defRPr sz="9830"/>
            </a:lvl1pPr>
          </a:lstStyle>
          <a:p>
            <a:r>
              <a:rPr lang="en-US" smtClean="0"/>
              <a:t>Click to edit Master title style</a:t>
            </a:r>
            <a:endParaRPr lang="en-US" dirty="0"/>
          </a:p>
        </p:txBody>
      </p:sp>
      <p:sp>
        <p:nvSpPr>
          <p:cNvPr id="4" name="Text Placeholder 3"/>
          <p:cNvSpPr>
            <a:spLocks noGrp="1"/>
          </p:cNvSpPr>
          <p:nvPr>
            <p:ph type="body" sz="half" idx="2"/>
          </p:nvPr>
        </p:nvSpPr>
        <p:spPr>
          <a:xfrm>
            <a:off x="2807836" y="14322650"/>
            <a:ext cx="31847748" cy="3504048"/>
          </a:xfrm>
        </p:spPr>
        <p:txBody>
          <a:bodyPr anchor="t"/>
          <a:lstStyle>
            <a:lvl1pPr marL="0" indent="0" algn="ctr">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42423565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15" name="Title 1"/>
          <p:cNvSpPr>
            <a:spLocks noGrp="1"/>
          </p:cNvSpPr>
          <p:nvPr>
            <p:ph type="title"/>
          </p:nvPr>
        </p:nvSpPr>
        <p:spPr>
          <a:xfrm>
            <a:off x="2807833" y="1872686"/>
            <a:ext cx="31847748" cy="493083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2807832" y="7271688"/>
            <a:ext cx="10137049" cy="1770272"/>
          </a:xfrm>
        </p:spPr>
        <p:txBody>
          <a:bodyPr anchor="b">
            <a:noAutofit/>
          </a:bodyPr>
          <a:lstStyle>
            <a:lvl1pPr marL="0" indent="0" algn="ctr">
              <a:lnSpc>
                <a:spcPct val="85000"/>
              </a:lnSpc>
              <a:buNone/>
              <a:defRPr sz="7373"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8" name="Text Placeholder 3"/>
          <p:cNvSpPr>
            <a:spLocks noGrp="1"/>
          </p:cNvSpPr>
          <p:nvPr>
            <p:ph type="body" sz="half" idx="15"/>
          </p:nvPr>
        </p:nvSpPr>
        <p:spPr>
          <a:xfrm>
            <a:off x="2807832" y="9041961"/>
            <a:ext cx="10137049" cy="8748554"/>
          </a:xfrm>
        </p:spPr>
        <p:txBody>
          <a:bodyPr anchor="t">
            <a:normAutofit/>
          </a:bodyPr>
          <a:lstStyle>
            <a:lvl1pPr marL="0" indent="0" algn="ctr">
              <a:buNone/>
              <a:defRPr sz="4301"/>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smtClean="0"/>
              <a:t>Click to edit Master text styles</a:t>
            </a:r>
          </a:p>
        </p:txBody>
      </p:sp>
      <p:sp>
        <p:nvSpPr>
          <p:cNvPr id="9" name="Text Placeholder 4"/>
          <p:cNvSpPr>
            <a:spLocks noGrp="1"/>
          </p:cNvSpPr>
          <p:nvPr>
            <p:ph type="body" sz="quarter" idx="3"/>
          </p:nvPr>
        </p:nvSpPr>
        <p:spPr>
          <a:xfrm>
            <a:off x="13681242" y="7271688"/>
            <a:ext cx="10114141" cy="1770272"/>
          </a:xfrm>
        </p:spPr>
        <p:txBody>
          <a:bodyPr anchor="b">
            <a:noAutofit/>
          </a:bodyPr>
          <a:lstStyle>
            <a:lvl1pPr marL="0" indent="0" algn="ctr">
              <a:lnSpc>
                <a:spcPct val="85000"/>
              </a:lnSpc>
              <a:buNone/>
              <a:defRPr sz="7373"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10" name="Text Placeholder 3"/>
          <p:cNvSpPr>
            <a:spLocks noGrp="1"/>
          </p:cNvSpPr>
          <p:nvPr>
            <p:ph type="body" sz="half" idx="16"/>
          </p:nvPr>
        </p:nvSpPr>
        <p:spPr>
          <a:xfrm>
            <a:off x="13647316" y="9041961"/>
            <a:ext cx="10150492" cy="8748554"/>
          </a:xfrm>
        </p:spPr>
        <p:txBody>
          <a:bodyPr anchor="t">
            <a:normAutofit/>
          </a:bodyPr>
          <a:lstStyle>
            <a:lvl1pPr marL="0" indent="0" algn="ctr">
              <a:buNone/>
              <a:defRPr sz="4301"/>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smtClean="0"/>
              <a:t>Click to edit Master text styles</a:t>
            </a:r>
          </a:p>
        </p:txBody>
      </p:sp>
      <p:sp>
        <p:nvSpPr>
          <p:cNvPr id="11" name="Text Placeholder 4"/>
          <p:cNvSpPr>
            <a:spLocks noGrp="1"/>
          </p:cNvSpPr>
          <p:nvPr>
            <p:ph type="body" sz="quarter" idx="13"/>
          </p:nvPr>
        </p:nvSpPr>
        <p:spPr>
          <a:xfrm>
            <a:off x="24500243" y="7271688"/>
            <a:ext cx="10155338" cy="1770272"/>
          </a:xfrm>
        </p:spPr>
        <p:txBody>
          <a:bodyPr anchor="b">
            <a:noAutofit/>
          </a:bodyPr>
          <a:lstStyle>
            <a:lvl1pPr marL="0" indent="0" algn="ctr">
              <a:lnSpc>
                <a:spcPct val="85000"/>
              </a:lnSpc>
              <a:buNone/>
              <a:defRPr sz="7373"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12" name="Text Placeholder 3"/>
          <p:cNvSpPr>
            <a:spLocks noGrp="1"/>
          </p:cNvSpPr>
          <p:nvPr>
            <p:ph type="body" sz="half" idx="17"/>
          </p:nvPr>
        </p:nvSpPr>
        <p:spPr>
          <a:xfrm>
            <a:off x="24500243" y="9041961"/>
            <a:ext cx="10155338" cy="8748554"/>
          </a:xfrm>
        </p:spPr>
        <p:txBody>
          <a:bodyPr anchor="t">
            <a:normAutofit/>
          </a:bodyPr>
          <a:lstStyle>
            <a:lvl1pPr marL="0" indent="0" algn="ctr">
              <a:buNone/>
              <a:defRPr sz="4301"/>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D6386D1-24CC-4058-9038-13AF65AE1780}" type="datetimeFigureOut">
              <a:rPr lang="en-CA" smtClean="0"/>
              <a:t>2018-04-10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275991351"/>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30" name="Title 1"/>
          <p:cNvSpPr>
            <a:spLocks noGrp="1"/>
          </p:cNvSpPr>
          <p:nvPr>
            <p:ph type="title"/>
          </p:nvPr>
        </p:nvSpPr>
        <p:spPr>
          <a:xfrm>
            <a:off x="2807833" y="1876286"/>
            <a:ext cx="31847748" cy="4927234"/>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2807834" y="12917168"/>
            <a:ext cx="10129161" cy="1770272"/>
          </a:xfrm>
        </p:spPr>
        <p:txBody>
          <a:bodyPr anchor="b">
            <a:noAutofit/>
          </a:bodyPr>
          <a:lstStyle>
            <a:lvl1pPr marL="0" indent="0" algn="ctr">
              <a:lnSpc>
                <a:spcPct val="85000"/>
              </a:lnSpc>
              <a:buNone/>
              <a:defRPr sz="6758"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20" name="Picture Placeholder 2"/>
          <p:cNvSpPr>
            <a:spLocks noGrp="1" noChangeAspect="1"/>
          </p:cNvSpPr>
          <p:nvPr>
            <p:ph type="pic" idx="15"/>
          </p:nvPr>
        </p:nvSpPr>
        <p:spPr>
          <a:xfrm>
            <a:off x="2807834" y="7271688"/>
            <a:ext cx="10129161" cy="4681714"/>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4915"/>
            </a:lvl1pPr>
            <a:lvl2pPr marL="1404518" indent="0">
              <a:buNone/>
              <a:defRPr sz="4915"/>
            </a:lvl2pPr>
            <a:lvl3pPr marL="2809037" indent="0">
              <a:buNone/>
              <a:defRPr sz="4915"/>
            </a:lvl3pPr>
            <a:lvl4pPr marL="4213555" indent="0">
              <a:buNone/>
              <a:defRPr sz="4915"/>
            </a:lvl4pPr>
            <a:lvl5pPr marL="5618074" indent="0">
              <a:buNone/>
              <a:defRPr sz="4915"/>
            </a:lvl5pPr>
            <a:lvl6pPr marL="7022592" indent="0">
              <a:buNone/>
              <a:defRPr sz="4915"/>
            </a:lvl6pPr>
            <a:lvl7pPr marL="8427110" indent="0">
              <a:buNone/>
              <a:defRPr sz="4915"/>
            </a:lvl7pPr>
            <a:lvl8pPr marL="9831629" indent="0">
              <a:buNone/>
              <a:defRPr sz="4915"/>
            </a:lvl8pPr>
            <a:lvl9pPr marL="11236147" indent="0">
              <a:buNone/>
              <a:defRPr sz="4915"/>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2807834" y="14687440"/>
            <a:ext cx="10129161" cy="3103073"/>
          </a:xfrm>
        </p:spPr>
        <p:txBody>
          <a:bodyPr anchor="t">
            <a:normAutofit/>
          </a:bodyPr>
          <a:lstStyle>
            <a:lvl1pPr marL="0" indent="0" algn="ctr">
              <a:buNone/>
              <a:defRPr sz="4301"/>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smtClean="0"/>
              <a:t>Click to edit Master text styles</a:t>
            </a:r>
          </a:p>
        </p:txBody>
      </p:sp>
      <p:sp>
        <p:nvSpPr>
          <p:cNvPr id="22" name="Text Placeholder 4"/>
          <p:cNvSpPr>
            <a:spLocks noGrp="1"/>
          </p:cNvSpPr>
          <p:nvPr>
            <p:ph type="body" sz="quarter" idx="3"/>
          </p:nvPr>
        </p:nvSpPr>
        <p:spPr>
          <a:xfrm>
            <a:off x="13651650" y="12917168"/>
            <a:ext cx="10145813" cy="1770272"/>
          </a:xfrm>
        </p:spPr>
        <p:txBody>
          <a:bodyPr anchor="b">
            <a:noAutofit/>
          </a:bodyPr>
          <a:lstStyle>
            <a:lvl1pPr marL="0" indent="0" algn="ctr">
              <a:lnSpc>
                <a:spcPct val="85000"/>
              </a:lnSpc>
              <a:buNone/>
              <a:defRPr sz="6758"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23" name="Picture Placeholder 2"/>
          <p:cNvSpPr>
            <a:spLocks noGrp="1" noChangeAspect="1"/>
          </p:cNvSpPr>
          <p:nvPr>
            <p:ph type="pic" idx="21"/>
          </p:nvPr>
        </p:nvSpPr>
        <p:spPr>
          <a:xfrm>
            <a:off x="13647314" y="7271688"/>
            <a:ext cx="10150495" cy="4681714"/>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4915"/>
            </a:lvl1pPr>
            <a:lvl2pPr marL="1404518" indent="0">
              <a:buNone/>
              <a:defRPr sz="4915"/>
            </a:lvl2pPr>
            <a:lvl3pPr marL="2809037" indent="0">
              <a:buNone/>
              <a:defRPr sz="4915"/>
            </a:lvl3pPr>
            <a:lvl4pPr marL="4213555" indent="0">
              <a:buNone/>
              <a:defRPr sz="4915"/>
            </a:lvl4pPr>
            <a:lvl5pPr marL="5618074" indent="0">
              <a:buNone/>
              <a:defRPr sz="4915"/>
            </a:lvl5pPr>
            <a:lvl6pPr marL="7022592" indent="0">
              <a:buNone/>
              <a:defRPr sz="4915"/>
            </a:lvl6pPr>
            <a:lvl7pPr marL="8427110" indent="0">
              <a:buNone/>
              <a:defRPr sz="4915"/>
            </a:lvl7pPr>
            <a:lvl8pPr marL="9831629" indent="0">
              <a:buNone/>
              <a:defRPr sz="4915"/>
            </a:lvl8pPr>
            <a:lvl9pPr marL="11236147" indent="0">
              <a:buNone/>
              <a:defRPr sz="4915"/>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13647314" y="14687436"/>
            <a:ext cx="10150495" cy="3103076"/>
          </a:xfrm>
        </p:spPr>
        <p:txBody>
          <a:bodyPr anchor="t">
            <a:normAutofit/>
          </a:bodyPr>
          <a:lstStyle>
            <a:lvl1pPr marL="0" indent="0" algn="ctr">
              <a:buNone/>
              <a:defRPr sz="4301"/>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smtClean="0"/>
              <a:t>Click to edit Master text styles</a:t>
            </a:r>
          </a:p>
        </p:txBody>
      </p:sp>
      <p:sp>
        <p:nvSpPr>
          <p:cNvPr id="25" name="Text Placeholder 4"/>
          <p:cNvSpPr>
            <a:spLocks noGrp="1"/>
          </p:cNvSpPr>
          <p:nvPr>
            <p:ph type="body" sz="quarter" idx="13"/>
          </p:nvPr>
        </p:nvSpPr>
        <p:spPr>
          <a:xfrm>
            <a:off x="24500244" y="12917168"/>
            <a:ext cx="10142288" cy="1770272"/>
          </a:xfrm>
        </p:spPr>
        <p:txBody>
          <a:bodyPr anchor="b">
            <a:noAutofit/>
          </a:bodyPr>
          <a:lstStyle>
            <a:lvl1pPr marL="0" indent="0" algn="ctr">
              <a:lnSpc>
                <a:spcPct val="85000"/>
              </a:lnSpc>
              <a:buNone/>
              <a:defRPr sz="6758"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26" name="Picture Placeholder 2"/>
          <p:cNvSpPr>
            <a:spLocks noGrp="1" noChangeAspect="1"/>
          </p:cNvSpPr>
          <p:nvPr>
            <p:ph type="pic" idx="22"/>
          </p:nvPr>
        </p:nvSpPr>
        <p:spPr>
          <a:xfrm>
            <a:off x="24500243" y="7271688"/>
            <a:ext cx="10155338" cy="4681714"/>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4915"/>
            </a:lvl1pPr>
            <a:lvl2pPr marL="1404518" indent="0">
              <a:buNone/>
              <a:defRPr sz="4915"/>
            </a:lvl2pPr>
            <a:lvl3pPr marL="2809037" indent="0">
              <a:buNone/>
              <a:defRPr sz="4915"/>
            </a:lvl3pPr>
            <a:lvl4pPr marL="4213555" indent="0">
              <a:buNone/>
              <a:defRPr sz="4915"/>
            </a:lvl4pPr>
            <a:lvl5pPr marL="5618074" indent="0">
              <a:buNone/>
              <a:defRPr sz="4915"/>
            </a:lvl5pPr>
            <a:lvl6pPr marL="7022592" indent="0">
              <a:buNone/>
              <a:defRPr sz="4915"/>
            </a:lvl6pPr>
            <a:lvl7pPr marL="8427110" indent="0">
              <a:buNone/>
              <a:defRPr sz="4915"/>
            </a:lvl7pPr>
            <a:lvl8pPr marL="9831629" indent="0">
              <a:buNone/>
              <a:defRPr sz="4915"/>
            </a:lvl8pPr>
            <a:lvl9pPr marL="11236147" indent="0">
              <a:buNone/>
              <a:defRPr sz="4915"/>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24499860" y="14687429"/>
            <a:ext cx="10155722" cy="3103082"/>
          </a:xfrm>
        </p:spPr>
        <p:txBody>
          <a:bodyPr anchor="t">
            <a:normAutofit/>
          </a:bodyPr>
          <a:lstStyle>
            <a:lvl1pPr marL="0" indent="0" algn="ctr">
              <a:buNone/>
              <a:defRPr sz="4301"/>
            </a:lvl1pPr>
            <a:lvl2pPr marL="1404518" indent="0">
              <a:buNone/>
              <a:defRPr sz="3686"/>
            </a:lvl2pPr>
            <a:lvl3pPr marL="2809037" indent="0">
              <a:buNone/>
              <a:defRPr sz="3072"/>
            </a:lvl3pPr>
            <a:lvl4pPr marL="4213555" indent="0">
              <a:buNone/>
              <a:defRPr sz="2765"/>
            </a:lvl4pPr>
            <a:lvl5pPr marL="5618074" indent="0">
              <a:buNone/>
              <a:defRPr sz="2765"/>
            </a:lvl5pPr>
            <a:lvl6pPr marL="7022592" indent="0">
              <a:buNone/>
              <a:defRPr sz="2765"/>
            </a:lvl6pPr>
            <a:lvl7pPr marL="8427110" indent="0">
              <a:buNone/>
              <a:defRPr sz="2765"/>
            </a:lvl7pPr>
            <a:lvl8pPr marL="9831629" indent="0">
              <a:buNone/>
              <a:defRPr sz="2765"/>
            </a:lvl8pPr>
            <a:lvl9pPr marL="11236147" indent="0">
              <a:buNone/>
              <a:defRPr sz="276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D6386D1-24CC-4058-9038-13AF65AE1780}" type="datetimeFigureOut">
              <a:rPr lang="en-CA" smtClean="0"/>
              <a:t>2018-04-10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81493731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2807836" y="7271690"/>
            <a:ext cx="31847748" cy="10518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6386D1-24CC-4058-9038-13AF65AE1780}" type="datetimeFigureOut">
              <a:rPr lang="en-CA" smtClean="0"/>
              <a:t>2018-04-10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75263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Vertical Title 1"/>
          <p:cNvSpPr>
            <a:spLocks noGrp="1"/>
          </p:cNvSpPr>
          <p:nvPr>
            <p:ph type="title" orient="vert"/>
          </p:nvPr>
        </p:nvSpPr>
        <p:spPr>
          <a:xfrm>
            <a:off x="26809755" y="1872690"/>
            <a:ext cx="7845826" cy="1591782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2807835" y="1872690"/>
            <a:ext cx="23533624" cy="15917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6386D1-24CC-4058-9038-13AF65AE1780}" type="datetimeFigureOut">
              <a:rPr lang="en-CA" smtClean="0"/>
              <a:t>2018-04-10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912185438"/>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2807832" y="7271687"/>
            <a:ext cx="31845825" cy="1051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6386D1-24CC-4058-9038-13AF65AE1780}" type="datetimeFigureOut">
              <a:rPr lang="en-CA" smtClean="0"/>
              <a:t>2018-04-10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136595782"/>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2807832" y="2545339"/>
            <a:ext cx="31808724" cy="8407483"/>
          </a:xfrm>
        </p:spPr>
        <p:txBody>
          <a:bodyPr anchor="b">
            <a:normAutofit/>
          </a:bodyPr>
          <a:lstStyle>
            <a:lvl1pPr>
              <a:defRPr sz="12288"/>
            </a:lvl1pPr>
          </a:lstStyle>
          <a:p>
            <a:r>
              <a:rPr lang="en-US" smtClean="0"/>
              <a:t>Click to edit Master title style</a:t>
            </a:r>
            <a:endParaRPr lang="en-US" dirty="0"/>
          </a:p>
        </p:txBody>
      </p:sp>
      <p:sp>
        <p:nvSpPr>
          <p:cNvPr id="3" name="Text Placeholder 2"/>
          <p:cNvSpPr>
            <a:spLocks noGrp="1"/>
          </p:cNvSpPr>
          <p:nvPr>
            <p:ph type="body" idx="1"/>
          </p:nvPr>
        </p:nvSpPr>
        <p:spPr>
          <a:xfrm>
            <a:off x="2807832" y="11235676"/>
            <a:ext cx="31808724" cy="4203046"/>
          </a:xfrm>
        </p:spPr>
        <p:txBody>
          <a:bodyPr>
            <a:normAutofit/>
          </a:bodyPr>
          <a:lstStyle>
            <a:lvl1pPr marL="0" indent="0" algn="ctr">
              <a:buNone/>
              <a:defRPr sz="6144">
                <a:solidFill>
                  <a:schemeClr val="bg1">
                    <a:lumMod val="50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386D1-24CC-4058-9038-13AF65AE1780}" type="datetimeFigureOut">
              <a:rPr lang="en-CA" smtClean="0"/>
              <a:t>2018-04-10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89826800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14" name="Title 1"/>
          <p:cNvSpPr>
            <a:spLocks noGrp="1"/>
          </p:cNvSpPr>
          <p:nvPr>
            <p:ph type="title"/>
          </p:nvPr>
        </p:nvSpPr>
        <p:spPr>
          <a:xfrm>
            <a:off x="2807837" y="1900080"/>
            <a:ext cx="31847745" cy="4903441"/>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2807832" y="7271687"/>
            <a:ext cx="15689728" cy="1051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18965853" y="7271687"/>
            <a:ext cx="15687804" cy="10518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380388853"/>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14" name="Title 1"/>
          <p:cNvSpPr>
            <a:spLocks noGrp="1"/>
          </p:cNvSpPr>
          <p:nvPr>
            <p:ph type="title"/>
          </p:nvPr>
        </p:nvSpPr>
        <p:spPr>
          <a:xfrm>
            <a:off x="2807837" y="1900080"/>
            <a:ext cx="31847745" cy="490344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2421" y="7283746"/>
            <a:ext cx="14975145" cy="2088935"/>
          </a:xfrm>
        </p:spPr>
        <p:txBody>
          <a:bodyPr anchor="b">
            <a:noAutofit/>
          </a:bodyPr>
          <a:lstStyle>
            <a:lvl1pPr marL="0" indent="0">
              <a:lnSpc>
                <a:spcPct val="85000"/>
              </a:lnSpc>
              <a:buNone/>
              <a:defRPr sz="7987"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12" name="Content Placeholder 3"/>
          <p:cNvSpPr>
            <a:spLocks noGrp="1"/>
          </p:cNvSpPr>
          <p:nvPr>
            <p:ph sz="quarter" idx="13"/>
          </p:nvPr>
        </p:nvSpPr>
        <p:spPr>
          <a:xfrm>
            <a:off x="2807834" y="9372683"/>
            <a:ext cx="15689731" cy="8417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654842" y="7283746"/>
            <a:ext cx="15000741" cy="2088935"/>
          </a:xfrm>
        </p:spPr>
        <p:txBody>
          <a:bodyPr anchor="b">
            <a:noAutofit/>
          </a:bodyPr>
          <a:lstStyle>
            <a:lvl1pPr marL="0" indent="0">
              <a:lnSpc>
                <a:spcPct val="85000"/>
              </a:lnSpc>
              <a:buNone/>
              <a:defRPr sz="7987" b="0">
                <a:solidFill>
                  <a:schemeClr val="tx1"/>
                </a:solidFill>
              </a:defRPr>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13" name="Content Placeholder 5"/>
          <p:cNvSpPr>
            <a:spLocks noGrp="1"/>
          </p:cNvSpPr>
          <p:nvPr>
            <p:ph sz="quarter" idx="14"/>
          </p:nvPr>
        </p:nvSpPr>
        <p:spPr>
          <a:xfrm>
            <a:off x="18965855" y="9372683"/>
            <a:ext cx="15687807" cy="8417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6386D1-24CC-4058-9038-13AF65AE1780}" type="datetimeFigureOut">
              <a:rPr lang="en-CA" smtClean="0"/>
              <a:t>2018-04-10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36635252"/>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6386D1-24CC-4058-9038-13AF65AE1780}" type="datetimeFigureOut">
              <a:rPr lang="en-CA" smtClean="0"/>
              <a:t>2018-04-10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768661721"/>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Date Placeholder 1"/>
          <p:cNvSpPr>
            <a:spLocks noGrp="1"/>
          </p:cNvSpPr>
          <p:nvPr>
            <p:ph type="dt" sz="half" idx="10"/>
          </p:nvPr>
        </p:nvSpPr>
        <p:spPr/>
        <p:txBody>
          <a:bodyPr/>
          <a:lstStyle/>
          <a:p>
            <a:fld id="{2D6386D1-24CC-4058-9038-13AF65AE1780}" type="datetimeFigureOut">
              <a:rPr lang="en-CA" smtClean="0"/>
              <a:t>2018-04-10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783408142"/>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2807835" y="1872685"/>
            <a:ext cx="12093529" cy="6215412"/>
          </a:xfrm>
        </p:spPr>
        <p:txBody>
          <a:bodyPr anchor="b"/>
          <a:lstStyle>
            <a:lvl1pPr algn="ctr">
              <a:defRPr sz="9830"/>
            </a:lvl1pPr>
          </a:lstStyle>
          <a:p>
            <a:r>
              <a:rPr lang="en-US" smtClean="0"/>
              <a:t>Click to edit Master title style</a:t>
            </a:r>
            <a:endParaRPr lang="en-US" dirty="0"/>
          </a:p>
        </p:txBody>
      </p:sp>
      <p:sp>
        <p:nvSpPr>
          <p:cNvPr id="10" name="Content Placeholder 2"/>
          <p:cNvSpPr>
            <a:spLocks noGrp="1"/>
          </p:cNvSpPr>
          <p:nvPr>
            <p:ph sz="quarter" idx="13"/>
          </p:nvPr>
        </p:nvSpPr>
        <p:spPr>
          <a:xfrm>
            <a:off x="15603802" y="1872687"/>
            <a:ext cx="19051777" cy="15917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07834" y="8088097"/>
            <a:ext cx="12093532" cy="9702416"/>
          </a:xfrm>
        </p:spPr>
        <p:txBody>
          <a:bodyPr/>
          <a:lstStyle>
            <a:lvl1pPr marL="0" indent="0" algn="ctr">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131138141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63413" cy="21067713"/>
          </a:xfrm>
          <a:prstGeom prst="rect">
            <a:avLst/>
          </a:prstGeom>
        </p:spPr>
      </p:pic>
      <p:sp>
        <p:nvSpPr>
          <p:cNvPr id="2" name="Title 1"/>
          <p:cNvSpPr>
            <a:spLocks noGrp="1"/>
          </p:cNvSpPr>
          <p:nvPr>
            <p:ph type="title"/>
          </p:nvPr>
        </p:nvSpPr>
        <p:spPr>
          <a:xfrm>
            <a:off x="2807834" y="1872685"/>
            <a:ext cx="18236893" cy="6215418"/>
          </a:xfrm>
        </p:spPr>
        <p:txBody>
          <a:bodyPr anchor="b"/>
          <a:lstStyle>
            <a:lvl1pPr algn="ctr">
              <a:defRPr sz="983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14834" y="1872688"/>
            <a:ext cx="10003020" cy="15917828"/>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807895" y="8088099"/>
            <a:ext cx="18236831" cy="9702413"/>
          </a:xfrm>
        </p:spPr>
        <p:txBody>
          <a:bodyPr/>
          <a:lstStyle>
            <a:lvl1pPr marL="0" indent="0" algn="ctr">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86D1-24CC-4058-9038-13AF65AE1780}" type="datetimeFigureOut">
              <a:rPr lang="en-CA" smtClean="0"/>
              <a:t>2018-04-10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97BCF-0FFA-4D53-BB4E-0B204C6D97E7}" type="slidenum">
              <a:rPr lang="en-CA" smtClean="0"/>
              <a:t>‹#›</a:t>
            </a:fld>
            <a:endParaRPr lang="en-CA"/>
          </a:p>
        </p:txBody>
      </p:sp>
    </p:spTree>
    <p:extLst>
      <p:ext uri="{BB962C8B-B14F-4D97-AF65-F5344CB8AC3E}">
        <p14:creationId xmlns:p14="http://schemas.microsoft.com/office/powerpoint/2010/main" val="762772744"/>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hyperlink" Target="https://www.youtube.com/playlist?list=PLBz4JvE0AKmweXsMNGeyRXgWgN_lj_b5L" TargetMode="External"/><Relationship Id="rId23" Type="http://schemas.openxmlformats.org/officeDocument/2006/relationships/hyperlink" Target="http://www.eposterboards.com/eposterupload/" TargetMode="External"/><Relationship Id="rId24" Type="http://schemas.openxmlformats.org/officeDocument/2006/relationships/image" Target="../media/image4.png"/><Relationship Id="rId25"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2" y="-2"/>
            <a:ext cx="37463422" cy="21067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07837" y="1900080"/>
            <a:ext cx="31847745" cy="490344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07836" y="7271690"/>
            <a:ext cx="31847748" cy="10518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595119" y="18073368"/>
            <a:ext cx="8429268" cy="1121661"/>
          </a:xfrm>
          <a:prstGeom prst="rect">
            <a:avLst/>
          </a:prstGeom>
        </p:spPr>
        <p:txBody>
          <a:bodyPr vert="horz" lIns="91440" tIns="45720" rIns="91440" bIns="45720" rtlCol="0" anchor="ctr"/>
          <a:lstStyle>
            <a:lvl1pPr algn="r">
              <a:defRPr sz="3072">
                <a:solidFill>
                  <a:schemeClr val="tx1"/>
                </a:solidFill>
              </a:defRPr>
            </a:lvl1pPr>
          </a:lstStyle>
          <a:p>
            <a:fld id="{2D6386D1-24CC-4058-9038-13AF65AE1780}" type="datetimeFigureOut">
              <a:rPr lang="en-CA" smtClean="0"/>
              <a:t>2018-04-10</a:t>
            </a:fld>
            <a:endParaRPr lang="en-CA"/>
          </a:p>
        </p:txBody>
      </p:sp>
      <p:sp>
        <p:nvSpPr>
          <p:cNvPr id="5" name="Footer Placeholder 4"/>
          <p:cNvSpPr>
            <a:spLocks noGrp="1"/>
          </p:cNvSpPr>
          <p:nvPr>
            <p:ph type="ftr" sz="quarter" idx="3"/>
          </p:nvPr>
        </p:nvSpPr>
        <p:spPr>
          <a:xfrm>
            <a:off x="2807834" y="18073368"/>
            <a:ext cx="20504357" cy="1121661"/>
          </a:xfrm>
          <a:prstGeom prst="rect">
            <a:avLst/>
          </a:prstGeom>
        </p:spPr>
        <p:txBody>
          <a:bodyPr vert="horz" lIns="91440" tIns="45720" rIns="91440" bIns="45720" rtlCol="0" anchor="ctr"/>
          <a:lstStyle>
            <a:lvl1pPr algn="l">
              <a:defRPr sz="3072">
                <a:solidFill>
                  <a:schemeClr val="tx1"/>
                </a:solidFill>
              </a:defRPr>
            </a:lvl1pPr>
          </a:lstStyle>
          <a:p>
            <a:endParaRPr lang="en-CA"/>
          </a:p>
        </p:txBody>
      </p:sp>
      <p:sp>
        <p:nvSpPr>
          <p:cNvPr id="6" name="Slide Number Placeholder 5"/>
          <p:cNvSpPr>
            <a:spLocks noGrp="1"/>
          </p:cNvSpPr>
          <p:nvPr>
            <p:ph type="sldNum" sz="quarter" idx="4"/>
          </p:nvPr>
        </p:nvSpPr>
        <p:spPr>
          <a:xfrm>
            <a:off x="32307312" y="18073368"/>
            <a:ext cx="2348270" cy="1121661"/>
          </a:xfrm>
          <a:prstGeom prst="rect">
            <a:avLst/>
          </a:prstGeom>
        </p:spPr>
        <p:txBody>
          <a:bodyPr vert="horz" lIns="91440" tIns="45720" rIns="91440" bIns="45720" rtlCol="0" anchor="ctr"/>
          <a:lstStyle>
            <a:lvl1pPr algn="r">
              <a:defRPr sz="3072">
                <a:solidFill>
                  <a:schemeClr val="tx1"/>
                </a:solidFill>
              </a:defRPr>
            </a:lvl1pPr>
          </a:lstStyle>
          <a:p>
            <a:fld id="{AC797BCF-0FFA-4D53-BB4E-0B204C6D97E7}" type="slidenum">
              <a:rPr lang="en-CA" smtClean="0"/>
              <a:t>‹#›</a:t>
            </a:fld>
            <a:endParaRPr lang="en-CA"/>
          </a:p>
        </p:txBody>
      </p:sp>
      <p:grpSp>
        <p:nvGrpSpPr>
          <p:cNvPr id="8" name="Shape 29"/>
          <p:cNvGrpSpPr/>
          <p:nvPr userDrawn="1"/>
        </p:nvGrpSpPr>
        <p:grpSpPr>
          <a:xfrm>
            <a:off x="37690262" y="-35559"/>
            <a:ext cx="9441535" cy="21103016"/>
            <a:chOff x="44157837" y="-55065"/>
            <a:chExt cx="11062138" cy="32973464"/>
          </a:xfrm>
        </p:grpSpPr>
        <p:sp>
          <p:nvSpPr>
            <p:cNvPr id="9" name="Shape 30"/>
            <p:cNvSpPr/>
            <p:nvPr/>
          </p:nvSpPr>
          <p:spPr>
            <a:xfrm>
              <a:off x="44157837" y="-55065"/>
              <a:ext cx="11062138" cy="32973464"/>
            </a:xfrm>
            <a:prstGeom prst="rect">
              <a:avLst/>
            </a:prstGeom>
            <a:solidFill>
              <a:srgbClr val="0C0C0C"/>
            </a:solidFill>
            <a:ln>
              <a:noFill/>
            </a:ln>
          </p:spPr>
          <p:txBody>
            <a:bodyPr lIns="357700" tIns="357700" rIns="357700" bIns="0" anchor="t" anchorCtr="0">
              <a:noAutofit/>
            </a:bodyPr>
            <a:lstStyle/>
            <a:p>
              <a:pPr marL="0" marR="0" lvl="0" indent="0" algn="ctr" rtl="0">
                <a:spcBef>
                  <a:spcPts val="0"/>
                </a:spcBef>
                <a:spcAft>
                  <a:spcPts val="0"/>
                </a:spcAft>
                <a:buSzPct val="25000"/>
                <a:buNone/>
              </a:pPr>
              <a:r>
                <a:rPr lang="en-US" sz="3100" b="1" i="0" u="none" strike="noStrike" cap="none" dirty="0">
                  <a:solidFill>
                    <a:schemeClr val="lt1"/>
                  </a:solidFill>
                  <a:latin typeface="Arial"/>
                  <a:ea typeface="Arial"/>
                  <a:cs typeface="Arial"/>
                  <a:sym typeface="Arial"/>
                </a:rPr>
                <a:t>QUICK START (cont.)</a:t>
              </a:r>
            </a:p>
            <a:p>
              <a:pPr marL="0" marR="0" lvl="0" indent="0" algn="ctr" rtl="0">
                <a:spcBef>
                  <a:spcPts val="0"/>
                </a:spcBef>
                <a:spcAft>
                  <a:spcPts val="0"/>
                </a:spcAft>
                <a:buNone/>
              </a:pPr>
              <a:endParaRPr sz="28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How to change the template color theme</a:t>
              </a:r>
            </a:p>
            <a:p>
              <a:pPr marL="0" marR="0" lvl="2"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easily change the color theme of your poster by going to the </a:t>
              </a:r>
              <a:r>
                <a:rPr lang="en-US" sz="1900" b="0" i="0" u="none" strike="noStrike" cap="none" dirty="0" smtClean="0">
                  <a:solidFill>
                    <a:srgbClr val="BFBFBF"/>
                  </a:solidFill>
                  <a:latin typeface="Arial"/>
                  <a:ea typeface="Arial"/>
                  <a:cs typeface="Arial"/>
                  <a:sym typeface="Arial"/>
                </a:rPr>
                <a:t>THEMES </a:t>
              </a:r>
              <a:r>
                <a:rPr lang="en-US" sz="1900" b="0" i="0" u="none" strike="noStrike" cap="none" dirty="0">
                  <a:solidFill>
                    <a:srgbClr val="BFBFBF"/>
                  </a:solidFill>
                  <a:latin typeface="Arial"/>
                  <a:ea typeface="Arial"/>
                  <a:cs typeface="Arial"/>
                  <a:sym typeface="Arial"/>
                </a:rPr>
                <a:t>menu, </a:t>
              </a:r>
              <a:r>
                <a:rPr lang="en-US" sz="1900" b="0" i="0" u="none" strike="noStrike" cap="none" dirty="0" smtClean="0">
                  <a:solidFill>
                    <a:srgbClr val="BFBFBF"/>
                  </a:solidFill>
                  <a:latin typeface="Arial"/>
                  <a:ea typeface="Arial"/>
                  <a:cs typeface="Arial"/>
                  <a:sym typeface="Arial"/>
                </a:rPr>
                <a:t>select from THEME OPTIONS, </a:t>
              </a:r>
              <a:r>
                <a:rPr lang="en-US" sz="1900" b="0" i="0" u="none" strike="noStrike" cap="none" dirty="0">
                  <a:solidFill>
                    <a:srgbClr val="BFBFBF"/>
                  </a:solidFill>
                  <a:latin typeface="Arial"/>
                  <a:ea typeface="Arial"/>
                  <a:cs typeface="Arial"/>
                  <a:sym typeface="Arial"/>
                </a:rPr>
                <a:t>and choose the color theme of your choice. You can also </a:t>
              </a:r>
              <a:r>
                <a:rPr lang="en-US" sz="1900" b="0" i="0" u="none" strike="noStrike" cap="none" dirty="0" smtClean="0">
                  <a:solidFill>
                    <a:srgbClr val="BFBFBF"/>
                  </a:solidFill>
                  <a:latin typeface="Arial"/>
                  <a:ea typeface="Arial"/>
                  <a:cs typeface="Arial"/>
                  <a:sym typeface="Arial"/>
                </a:rPr>
                <a:t>customize </a:t>
              </a:r>
              <a:r>
                <a:rPr lang="en-US" sz="1900" b="0" i="0" u="none" strike="noStrike" cap="none" dirty="0">
                  <a:solidFill>
                    <a:srgbClr val="BFBFBF"/>
                  </a:solidFill>
                  <a:latin typeface="Arial"/>
                  <a:ea typeface="Arial"/>
                  <a:cs typeface="Arial"/>
                  <a:sym typeface="Arial"/>
                </a:rPr>
                <a:t>your own color theme.</a:t>
              </a:r>
            </a:p>
            <a:p>
              <a:pPr marL="0" marR="0" lvl="2"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also manually change the color of your background by going to </a:t>
              </a:r>
              <a:r>
                <a:rPr lang="en-US" sz="1900" b="0" i="0" u="none" strike="noStrike" cap="none" dirty="0" smtClean="0">
                  <a:solidFill>
                    <a:srgbClr val="BFBFBF"/>
                  </a:solidFill>
                  <a:latin typeface="Arial"/>
                  <a:ea typeface="Arial"/>
                  <a:cs typeface="Arial"/>
                  <a:sym typeface="Arial"/>
                </a:rPr>
                <a:t>FORMAT, click on THEME COLORS, or SLIDE BACKGROUND</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How to add Text</a:t>
              </a:r>
            </a:p>
            <a:p>
              <a:pPr marL="0" marR="0" lvl="2"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marR="0" lvl="2"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 </a:t>
              </a:r>
              <a:r>
                <a:rPr lang="en-US" sz="2500" b="1" i="0" u="none" strike="noStrike" cap="none" dirty="0">
                  <a:solidFill>
                    <a:srgbClr val="FFC000"/>
                  </a:solidFill>
                  <a:latin typeface="Arial"/>
                  <a:ea typeface="Arial"/>
                  <a:cs typeface="Arial"/>
                  <a:sym typeface="Arial"/>
                </a:rPr>
                <a:t>Text size</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Adjust the size of your text based on how much content you have to present. The default template text offers a good starting point. </a:t>
              </a:r>
              <a:r>
                <a:rPr lang="en-US" sz="1900" b="0" i="0" u="none" strike="noStrike" cap="none" dirty="0" smtClean="0">
                  <a:solidFill>
                    <a:srgbClr val="BFBFBF"/>
                  </a:solidFill>
                  <a:latin typeface="Arial"/>
                  <a:ea typeface="Arial"/>
                  <a:cs typeface="Arial"/>
                  <a:sym typeface="Arial"/>
                </a:rPr>
                <a:t>The text should not be less than 28 points.</a:t>
              </a:r>
              <a:endParaRPr lang="en-US" sz="1900" b="0" i="0" u="none" strike="noStrike" cap="none" dirty="0">
                <a:solidFill>
                  <a:srgbClr val="BFBFBF"/>
                </a:solidFill>
                <a:latin typeface="Arial"/>
                <a:ea typeface="Arial"/>
                <a:cs typeface="Arial"/>
                <a:sym typeface="Arial"/>
              </a:endParaRPr>
            </a:p>
            <a:p>
              <a:pPr marL="0" marR="0" lvl="2"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How to add Tables</a:t>
              </a:r>
            </a:p>
            <a:p>
              <a:pPr marL="1358900" marR="0" lvl="1" indent="-1270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To add a table from scratch go to the INSERT menu and </a:t>
              </a:r>
              <a:br>
                <a:rPr lang="en-US" sz="1900" b="0" i="0" u="none" strike="noStrike" cap="none" dirty="0">
                  <a:solidFill>
                    <a:srgbClr val="BFBFBF"/>
                  </a:solidFill>
                  <a:latin typeface="Arial"/>
                  <a:ea typeface="Arial"/>
                  <a:cs typeface="Arial"/>
                  <a:sym typeface="Arial"/>
                </a:rPr>
              </a:br>
              <a:r>
                <a:rPr lang="en-US" sz="1900" b="0" i="0" u="none" strike="noStrike" cap="none" dirty="0">
                  <a:solidFill>
                    <a:srgbClr val="BFBFBF"/>
                  </a:solidFill>
                  <a:latin typeface="Arial"/>
                  <a:ea typeface="Arial"/>
                  <a:cs typeface="Arial"/>
                  <a:sym typeface="Arial"/>
                </a:rPr>
                <a:t>click on TABLE. A drop-down box will help you select rows and columns. </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r>
                <a:rPr lang="en-US" sz="1900" b="0" i="0" u="none" strike="noStrike" cap="none" dirty="0" smtClean="0">
                  <a:solidFill>
                    <a:srgbClr val="BFBFBF"/>
                  </a:solidFill>
                  <a:latin typeface="Arial"/>
                  <a:ea typeface="Arial"/>
                  <a:cs typeface="Arial"/>
                  <a:sym typeface="Arial"/>
                </a:rPr>
                <a:t>.. If you are adding a table from excel,</a:t>
              </a:r>
              <a:r>
                <a:rPr lang="en-US" sz="1900" b="0" i="0" u="none" strike="noStrike" cap="none" baseline="0" dirty="0" smtClean="0">
                  <a:solidFill>
                    <a:srgbClr val="BFBFBF"/>
                  </a:solidFill>
                  <a:latin typeface="Arial"/>
                  <a:ea typeface="Arial"/>
                  <a:cs typeface="Arial"/>
                  <a:sym typeface="Arial"/>
                </a:rPr>
                <a:t> always insert as an image.</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Graphs / Charts</a:t>
              </a:r>
            </a:p>
            <a:p>
              <a:pPr marL="0" marR="0" lvl="0" indent="0" algn="l" rtl="0">
                <a:spcBef>
                  <a:spcPts val="0"/>
                </a:spcBef>
                <a:spcAft>
                  <a:spcPts val="0"/>
                </a:spcAft>
                <a:buSzPct val="25000"/>
                <a:buNone/>
              </a:pPr>
              <a:r>
                <a:rPr lang="en-US" sz="1900" b="0" i="0" u="none" strike="noStrike" cap="none" dirty="0" smtClean="0">
                  <a:solidFill>
                    <a:srgbClr val="BFBFBF"/>
                  </a:solidFill>
                  <a:latin typeface="Arial"/>
                  <a:ea typeface="Arial"/>
                  <a:cs typeface="Arial"/>
                  <a:sym typeface="Arial"/>
                </a:rPr>
                <a:t>You will have to convert your graphs/charts/formulas/equations</a:t>
              </a:r>
              <a:r>
                <a:rPr lang="en-US" sz="1900" b="0" i="0" u="none" strike="noStrike" cap="none" baseline="0" dirty="0" smtClean="0">
                  <a:solidFill>
                    <a:srgbClr val="BFBFBF"/>
                  </a:solidFill>
                  <a:latin typeface="Arial"/>
                  <a:ea typeface="Arial"/>
                  <a:cs typeface="Arial"/>
                  <a:sym typeface="Arial"/>
                </a:rPr>
                <a:t> into images such as a .png file and insert them into your presentation.  This will help maintain the values as different operating systems can distort your work.</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Save your work</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Save your template as a </a:t>
              </a:r>
              <a:r>
                <a:rPr lang="en-US" sz="1900" b="0" i="0" u="none" strike="noStrike" cap="none" baseline="0" dirty="0" smtClean="0">
                  <a:solidFill>
                    <a:srgbClr val="BFBFBF"/>
                  </a:solidFill>
                  <a:latin typeface="Arial"/>
                  <a:ea typeface="Arial"/>
                  <a:cs typeface="Arial"/>
                  <a:sym typeface="Arial"/>
                </a:rPr>
                <a:t> </a:t>
              </a:r>
              <a:r>
                <a:rPr lang="en-US" sz="1900" b="0" i="0" u="none" strike="noStrike" cap="none" baseline="0" dirty="0" err="1" smtClean="0">
                  <a:solidFill>
                    <a:srgbClr val="BFBFBF"/>
                  </a:solidFill>
                  <a:latin typeface="Arial"/>
                  <a:ea typeface="Arial"/>
                  <a:cs typeface="Arial"/>
                  <a:sym typeface="Arial"/>
                </a:rPr>
                <a:t>lastname.firstname</a:t>
              </a:r>
              <a:r>
                <a:rPr lang="en-US" sz="1900" b="0" i="0" u="none" strike="noStrike" cap="none" baseline="0" dirty="0" smtClean="0">
                  <a:solidFill>
                    <a:srgbClr val="BFBFBF"/>
                  </a:solidFill>
                  <a:latin typeface="Arial"/>
                  <a:ea typeface="Arial"/>
                  <a:cs typeface="Arial"/>
                  <a:sym typeface="Arial"/>
                </a:rPr>
                <a:t> and as a .</a:t>
              </a:r>
              <a:r>
                <a:rPr lang="en-US" sz="1900" b="0" i="0" u="none" strike="noStrike" cap="none" baseline="0" dirty="0" err="1" smtClean="0">
                  <a:solidFill>
                    <a:srgbClr val="BFBFBF"/>
                  </a:solidFill>
                  <a:latin typeface="Arial"/>
                  <a:ea typeface="Arial"/>
                  <a:cs typeface="Arial"/>
                  <a:sym typeface="Arial"/>
                </a:rPr>
                <a:t>pptx</a:t>
              </a:r>
              <a:r>
                <a:rPr lang="en-US" sz="1900" b="0" i="0" u="none" strike="noStrike" cap="none" baseline="0" dirty="0" smtClean="0">
                  <a:solidFill>
                    <a:srgbClr val="BFBFBF"/>
                  </a:solidFill>
                  <a:latin typeface="Arial"/>
                  <a:ea typeface="Arial"/>
                  <a:cs typeface="Arial"/>
                  <a:sym typeface="Arial"/>
                </a:rPr>
                <a:t> file.</a:t>
              </a:r>
              <a:endParaRPr lang="en-US" sz="1900" b="0" i="0" u="none" strike="noStrike" cap="none" dirty="0">
                <a:solidFill>
                  <a:srgbClr val="BFBFBF"/>
                </a:solidFill>
                <a:latin typeface="Arial"/>
                <a:ea typeface="Arial"/>
                <a:cs typeface="Arial"/>
                <a:sym typeface="Arial"/>
              </a:endParaRPr>
            </a:p>
          </p:txBody>
        </p:sp>
        <p:pic>
          <p:nvPicPr>
            <p:cNvPr id="10" name="Shape 31"/>
            <p:cNvPicPr preferRelativeResize="0"/>
            <p:nvPr/>
          </p:nvPicPr>
          <p:blipFill rotWithShape="1">
            <a:blip r:embed="rId20">
              <a:alphaModFix/>
            </a:blip>
            <a:srcRect/>
            <a:stretch/>
          </p:blipFill>
          <p:spPr>
            <a:xfrm>
              <a:off x="46915678" y="4126940"/>
              <a:ext cx="5586150" cy="2063772"/>
            </a:xfrm>
            <a:prstGeom prst="rect">
              <a:avLst/>
            </a:prstGeom>
            <a:noFill/>
            <a:ln>
              <a:noFill/>
            </a:ln>
          </p:spPr>
        </p:pic>
        <p:pic>
          <p:nvPicPr>
            <p:cNvPr id="11" name="Shape 33"/>
            <p:cNvPicPr preferRelativeResize="0"/>
            <p:nvPr/>
          </p:nvPicPr>
          <p:blipFill rotWithShape="1">
            <a:blip r:embed="rId21">
              <a:alphaModFix/>
            </a:blip>
            <a:srcRect/>
            <a:stretch/>
          </p:blipFill>
          <p:spPr>
            <a:xfrm>
              <a:off x="44461657" y="14000842"/>
              <a:ext cx="1482266" cy="992161"/>
            </a:xfrm>
            <a:prstGeom prst="rect">
              <a:avLst/>
            </a:prstGeom>
            <a:noFill/>
            <a:ln>
              <a:noFill/>
            </a:ln>
          </p:spPr>
        </p:pic>
        <p:sp>
          <p:nvSpPr>
            <p:cNvPr id="12" name="Shape 38"/>
            <p:cNvSpPr txBox="1"/>
            <p:nvPr/>
          </p:nvSpPr>
          <p:spPr>
            <a:xfrm>
              <a:off x="48310849" y="31518246"/>
              <a:ext cx="6870973" cy="1400153"/>
            </a:xfrm>
            <a:prstGeom prst="rect">
              <a:avLst/>
            </a:prstGeom>
            <a:noFill/>
            <a:ln>
              <a:noFill/>
            </a:ln>
          </p:spPr>
          <p:txBody>
            <a:bodyPr lIns="51100" tIns="25550" rIns="51100" bIns="25550" anchor="t" anchorCtr="0">
              <a:noAutofit/>
            </a:bodyPr>
            <a:lstStyle/>
            <a:p>
              <a:pPr marL="0" marR="0" lvl="0" indent="0" algn="r" rtl="0">
                <a:lnSpc>
                  <a:spcPct val="92857"/>
                </a:lnSpc>
                <a:spcBef>
                  <a:spcPts val="0"/>
                </a:spcBef>
                <a:spcAft>
                  <a:spcPts val="0"/>
                </a:spcAft>
                <a:buSzPct val="25000"/>
                <a:buNone/>
              </a:pPr>
              <a:r>
                <a:rPr lang="en-US" sz="2200" b="0" i="0" u="none" strike="noStrike" cap="none" dirty="0" smtClean="0">
                  <a:solidFill>
                    <a:schemeClr val="lt1"/>
                  </a:solidFill>
                  <a:latin typeface="Arial"/>
                  <a:ea typeface="Trebuchet MS"/>
                  <a:cs typeface="Arial"/>
                  <a:sym typeface="Trebuchet MS"/>
                </a:rPr>
                <a:t>This is an ePosterBoards</a:t>
              </a:r>
              <a:r>
                <a:rPr lang="en-US" sz="2200" b="0" i="0" u="none" strike="noStrike" cap="none" baseline="0" dirty="0" smtClean="0">
                  <a:solidFill>
                    <a:schemeClr val="lt1"/>
                  </a:solidFill>
                  <a:latin typeface="Arial"/>
                  <a:ea typeface="Trebuchet MS"/>
                  <a:cs typeface="Arial"/>
                  <a:sym typeface="Trebuchet MS"/>
                </a:rPr>
                <a:t> template</a:t>
              </a:r>
              <a:endParaRPr lang="en-US" sz="1900" b="0" i="0" u="none" strike="noStrike" cap="none" dirty="0">
                <a:solidFill>
                  <a:schemeClr val="lt1"/>
                </a:solidFill>
                <a:latin typeface="Arial"/>
                <a:ea typeface="Trebuchet MS"/>
                <a:cs typeface="Arial"/>
                <a:sym typeface="Trebuchet MS"/>
              </a:endParaRPr>
            </a:p>
            <a:p>
              <a:pPr marL="0" marR="0" lvl="0" indent="0" algn="r" rtl="0">
                <a:lnSpc>
                  <a:spcPct val="108333"/>
                </a:lnSpc>
                <a:spcBef>
                  <a:spcPts val="0"/>
                </a:spcBef>
                <a:spcAft>
                  <a:spcPts val="0"/>
                </a:spcAft>
                <a:buSzPct val="25000"/>
                <a:buNone/>
              </a:pPr>
              <a:r>
                <a:rPr lang="en-US" sz="1900" b="0" i="0" u="none" strike="noStrike" cap="none" dirty="0">
                  <a:solidFill>
                    <a:schemeClr val="lt1"/>
                  </a:solidFill>
                  <a:latin typeface="Arial"/>
                  <a:ea typeface="Trebuchet MS"/>
                  <a:cs typeface="Arial"/>
                  <a:sym typeface="Trebuchet MS"/>
                </a:rPr>
                <a:t>   </a:t>
              </a:r>
              <a:r>
                <a:rPr lang="en-US" sz="1900" b="0" i="0" u="none" strike="noStrike" cap="none" dirty="0" err="1" smtClean="0">
                  <a:solidFill>
                    <a:schemeClr val="lt1"/>
                  </a:solidFill>
                  <a:latin typeface="Arial"/>
                  <a:ea typeface="Trebuchet MS"/>
                  <a:cs typeface="Arial"/>
                  <a:sym typeface="Trebuchet MS"/>
                </a:rPr>
                <a:t>www.eposterboards.com</a:t>
              </a:r>
              <a:endParaRPr lang="en-US" sz="1900" b="1" i="0" u="none" strike="noStrike" cap="none" dirty="0">
                <a:solidFill>
                  <a:srgbClr val="FFFF00"/>
                </a:solidFill>
                <a:latin typeface="Arial"/>
                <a:ea typeface="Trebuchet MS"/>
                <a:cs typeface="Arial"/>
                <a:sym typeface="Trebuchet MS"/>
              </a:endParaRPr>
            </a:p>
          </p:txBody>
        </p:sp>
      </p:grpSp>
      <p:grpSp>
        <p:nvGrpSpPr>
          <p:cNvPr id="13" name="Shape 39"/>
          <p:cNvGrpSpPr/>
          <p:nvPr userDrawn="1"/>
        </p:nvGrpSpPr>
        <p:grpSpPr>
          <a:xfrm>
            <a:off x="-9580742" y="0"/>
            <a:ext cx="9404602" cy="21067776"/>
            <a:chOff x="-11225189" y="0"/>
            <a:chExt cx="11018866" cy="32918400"/>
          </a:xfrm>
        </p:grpSpPr>
        <p:sp>
          <p:nvSpPr>
            <p:cNvPr id="14" name="Shape 40"/>
            <p:cNvSpPr/>
            <p:nvPr/>
          </p:nvSpPr>
          <p:spPr>
            <a:xfrm>
              <a:off x="-11215664" y="0"/>
              <a:ext cx="11009341" cy="32918400"/>
            </a:xfrm>
            <a:prstGeom prst="rect">
              <a:avLst/>
            </a:prstGeom>
            <a:solidFill>
              <a:srgbClr val="0C0C0C"/>
            </a:solidFill>
            <a:ln>
              <a:noFill/>
            </a:ln>
          </p:spPr>
          <p:txBody>
            <a:bodyPr lIns="357700" tIns="357700" rIns="357700" bIns="0" anchor="t" anchorCtr="0">
              <a:noAutofit/>
            </a:bodyPr>
            <a:lstStyle/>
            <a:p>
              <a:pPr marL="0" marR="0" lvl="0" indent="0" algn="ctr" rtl="0">
                <a:spcBef>
                  <a:spcPts val="0"/>
                </a:spcBef>
                <a:spcAft>
                  <a:spcPts val="0"/>
                </a:spcAft>
                <a:buSzPct val="25000"/>
                <a:buNone/>
              </a:pPr>
              <a:r>
                <a:rPr lang="en-US" sz="2500" b="1" i="0" u="none" strike="noStrike" cap="none" dirty="0">
                  <a:solidFill>
                    <a:srgbClr val="FF0000"/>
                  </a:solidFill>
                  <a:latin typeface="Arial"/>
                  <a:ea typeface="Arial"/>
                  <a:cs typeface="Arial"/>
                  <a:sym typeface="Arial"/>
                </a:rPr>
                <a:t>(—THIS SIDEBAR DOES NOT </a:t>
              </a:r>
              <a:r>
                <a:rPr lang="en-US" sz="2500" b="1" i="0" u="none" strike="noStrike" cap="none" dirty="0" smtClean="0">
                  <a:solidFill>
                    <a:srgbClr val="FF0000"/>
                  </a:solidFill>
                  <a:latin typeface="Arial"/>
                  <a:ea typeface="Arial"/>
                  <a:cs typeface="Arial"/>
                  <a:sym typeface="Arial"/>
                </a:rPr>
                <a:t>SHOW—</a:t>
              </a:r>
              <a:r>
                <a:rPr lang="en-US" sz="2500" b="1" i="0" u="none" strike="noStrike" cap="none" dirty="0">
                  <a:solidFill>
                    <a:srgbClr val="FF0000"/>
                  </a:solidFill>
                  <a:latin typeface="Arial"/>
                  <a:ea typeface="Arial"/>
                  <a:cs typeface="Arial"/>
                  <a:sym typeface="Arial"/>
                </a:rPr>
                <a:t>)</a:t>
              </a:r>
            </a:p>
            <a:p>
              <a:pPr marL="0" marR="0" lvl="0" indent="0" algn="ctr" rtl="0">
                <a:spcBef>
                  <a:spcPts val="0"/>
                </a:spcBef>
                <a:spcAft>
                  <a:spcPts val="0"/>
                </a:spcAft>
                <a:buSzPct val="25000"/>
                <a:buNone/>
              </a:pPr>
              <a:r>
                <a:rPr lang="en-US" sz="3100" b="1" i="0" u="none" strike="noStrike" cap="none" dirty="0">
                  <a:solidFill>
                    <a:schemeClr val="lt1"/>
                  </a:solidFill>
                  <a:latin typeface="Arial"/>
                  <a:ea typeface="Arial"/>
                  <a:cs typeface="Arial"/>
                  <a:sym typeface="Arial"/>
                </a:rPr>
                <a:t>DESIGN GUIDE</a:t>
              </a:r>
            </a:p>
            <a:p>
              <a:pPr marL="0" marR="0" lvl="0" indent="0" algn="ctr" rtl="0">
                <a:spcBef>
                  <a:spcPts val="0"/>
                </a:spcBef>
                <a:spcAft>
                  <a:spcPts val="0"/>
                </a:spcAft>
                <a:buNone/>
              </a:pPr>
              <a:endParaRPr sz="2200" b="1" i="0" u="none" strike="noStrike" cap="none" dirty="0">
                <a:solidFill>
                  <a:srgbClr val="FFFFFF"/>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rgbClr val="FFFFFF"/>
                  </a:solidFill>
                  <a:latin typeface="Arial"/>
                  <a:ea typeface="Arial"/>
                  <a:cs typeface="Arial"/>
                  <a:sym typeface="Arial"/>
                </a:rPr>
                <a:t>This PowerPoint </a:t>
              </a:r>
              <a:r>
                <a:rPr lang="en-US" sz="2200" b="0" i="0" u="none" strike="noStrike" cap="none" dirty="0" smtClean="0">
                  <a:solidFill>
                    <a:srgbClr val="FFFFFF"/>
                  </a:solidFill>
                  <a:latin typeface="Arial"/>
                  <a:ea typeface="Arial"/>
                  <a:cs typeface="Arial"/>
                  <a:sym typeface="Arial"/>
                </a:rPr>
                <a:t>2011 </a:t>
              </a:r>
              <a:r>
                <a:rPr lang="en-US" sz="2200" b="0" i="0" u="none" strike="noStrike" cap="none" dirty="0">
                  <a:solidFill>
                    <a:srgbClr val="FFFFFF"/>
                  </a:solidFill>
                  <a:latin typeface="Arial"/>
                  <a:ea typeface="Arial"/>
                  <a:cs typeface="Arial"/>
                  <a:sym typeface="Arial"/>
                </a:rPr>
                <a:t>template produces a </a:t>
              </a:r>
              <a:r>
                <a:rPr lang="en-US" sz="2200" b="0" i="0" u="none" strike="noStrike" cap="none" dirty="0" smtClean="0">
                  <a:solidFill>
                    <a:srgbClr val="FFFFFF"/>
                  </a:solidFill>
                  <a:latin typeface="Arial"/>
                  <a:ea typeface="Arial"/>
                  <a:cs typeface="Arial"/>
                  <a:sym typeface="Arial"/>
                </a:rPr>
                <a:t>40.97 inches by 23.04 inches </a:t>
              </a:r>
              <a:r>
                <a:rPr lang="en-US" sz="2200" b="0" i="0" u="none" strike="noStrike" cap="none" dirty="0">
                  <a:solidFill>
                    <a:srgbClr val="FFFFFF"/>
                  </a:solidFill>
                  <a:latin typeface="Arial"/>
                  <a:ea typeface="Arial"/>
                  <a:cs typeface="Arial"/>
                  <a:sym typeface="Arial"/>
                </a:rPr>
                <a:t>presentation poster. You can use it to create your research poster and save valuable time placing titles, subtitles, text, and graphics. </a:t>
              </a:r>
            </a:p>
            <a:p>
              <a:pPr marL="0" marR="0" lvl="0" indent="0" algn="l" rtl="0">
                <a:spcBef>
                  <a:spcPts val="0"/>
                </a:spcBef>
                <a:spcAft>
                  <a:spcPts val="0"/>
                </a:spcAft>
                <a:buNone/>
              </a:pPr>
              <a:endParaRPr sz="22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rgbClr val="FFFFFF"/>
                  </a:solidFill>
                  <a:latin typeface="Arial"/>
                  <a:ea typeface="Arial"/>
                  <a:cs typeface="Arial"/>
                  <a:sym typeface="Arial"/>
                </a:rPr>
                <a:t>We provide a series of </a:t>
              </a:r>
              <a:r>
                <a:rPr lang="en-US" sz="2200" b="0" i="0" u="none" strike="noStrike" cap="none" dirty="0" smtClean="0">
                  <a:solidFill>
                    <a:srgbClr val="FFFFFF"/>
                  </a:solidFill>
                  <a:latin typeface="Arial"/>
                  <a:ea typeface="Arial"/>
                  <a:cs typeface="Arial"/>
                  <a:sym typeface="Arial"/>
                </a:rPr>
                <a:t>YouTube </a:t>
              </a:r>
              <a:r>
                <a:rPr lang="en-US" sz="2200" b="0" i="0" u="none" strike="noStrike" cap="none" dirty="0">
                  <a:solidFill>
                    <a:srgbClr val="FFFFFF"/>
                  </a:solidFill>
                  <a:latin typeface="Arial"/>
                  <a:ea typeface="Arial"/>
                  <a:cs typeface="Arial"/>
                  <a:sym typeface="Arial"/>
                </a:rPr>
                <a:t>tutorials that will guide you through the poster design process and answer your poster production questions. To view our template tutorials, go online </a:t>
              </a:r>
              <a:r>
                <a:rPr lang="en-US" sz="2200" b="0" i="0" u="none" strike="noStrike" cap="none" dirty="0" smtClean="0">
                  <a:solidFill>
                    <a:srgbClr val="FFFFFF"/>
                  </a:solidFill>
                  <a:latin typeface="Arial"/>
                  <a:ea typeface="Arial"/>
                  <a:cs typeface="Arial"/>
                  <a:sym typeface="Arial"/>
                </a:rPr>
                <a:t>to </a:t>
              </a:r>
              <a:r>
                <a:rPr lang="en-US" sz="2200" b="0" i="0" u="none" strike="noStrike" cap="none" dirty="0" smtClean="0">
                  <a:solidFill>
                    <a:srgbClr val="FFFFFF"/>
                  </a:solidFill>
                  <a:latin typeface="Arial"/>
                  <a:ea typeface="Arial"/>
                  <a:cs typeface="Arial"/>
                  <a:sym typeface="Arial"/>
                  <a:hlinkClick r:id="rId22"/>
                </a:rPr>
                <a:t>https://www.youtube.com/playlist?list=PLBz4JvE0AKmweXsMNGeyRXgWgN_lj_b5L</a:t>
              </a:r>
              <a:endParaRPr sz="2200" b="0" i="0" u="none" strike="noStrike" cap="none" dirty="0">
                <a:solidFill>
                  <a:srgbClr val="FFFFFF"/>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smtClean="0">
                  <a:solidFill>
                    <a:schemeClr val="lt1"/>
                  </a:solidFill>
                  <a:latin typeface="Arial"/>
                  <a:ea typeface="Arial"/>
                  <a:cs typeface="Arial"/>
                  <a:sym typeface="Arial"/>
                </a:rPr>
                <a:t>If you are uploading ahead of time,</a:t>
              </a:r>
              <a:r>
                <a:rPr lang="en-US" sz="2200" b="0" i="0" u="none" strike="noStrike" cap="none" baseline="0" dirty="0" smtClean="0">
                  <a:solidFill>
                    <a:schemeClr val="lt1"/>
                  </a:solidFill>
                  <a:latin typeface="Arial"/>
                  <a:ea typeface="Arial"/>
                  <a:cs typeface="Arial"/>
                  <a:sym typeface="Arial"/>
                </a:rPr>
                <a:t> please go to our website: </a:t>
              </a:r>
              <a:r>
                <a:rPr lang="en-US" sz="2200" b="0" i="0" u="none" strike="noStrike" cap="none" dirty="0">
                  <a:solidFill>
                    <a:schemeClr val="lt1"/>
                  </a:solidFill>
                  <a:latin typeface="Arial"/>
                  <a:ea typeface="Arial"/>
                  <a:cs typeface="Arial"/>
                  <a:sym typeface="Arial"/>
                </a:rPr>
                <a:t/>
              </a:r>
              <a:br>
                <a:rPr lang="en-US" sz="2200" b="0" i="0" u="none" strike="noStrike" cap="none" dirty="0">
                  <a:solidFill>
                    <a:schemeClr val="lt1"/>
                  </a:solidFill>
                  <a:latin typeface="Arial"/>
                  <a:ea typeface="Arial"/>
                  <a:cs typeface="Arial"/>
                  <a:sym typeface="Arial"/>
                </a:rPr>
              </a:br>
              <a:r>
                <a:rPr lang="en-US" sz="2200" b="0" i="0" u="none" strike="noStrike" cap="none" dirty="0" smtClean="0">
                  <a:solidFill>
                    <a:schemeClr val="lt1"/>
                  </a:solidFill>
                  <a:latin typeface="Arial"/>
                  <a:ea typeface="Arial"/>
                  <a:cs typeface="Arial"/>
                  <a:sym typeface="Arial"/>
                  <a:hlinkClick r:id="rId23"/>
                </a:rPr>
                <a:t>http://www.eposterboards.com/eposterupload/</a:t>
              </a:r>
              <a:endParaRPr lang="en-US" sz="2200" b="0" i="0" u="none" strike="noStrike" cap="none" dirty="0" smtClean="0">
                <a:solidFill>
                  <a:schemeClr val="lt1"/>
                </a:solidFill>
                <a:latin typeface="Arial"/>
                <a:ea typeface="Arial"/>
                <a:cs typeface="Arial"/>
                <a:sym typeface="Arial"/>
              </a:endParaRPr>
            </a:p>
            <a:p>
              <a:pPr marL="0" marR="0" lvl="0" indent="0" algn="l" rtl="0">
                <a:spcBef>
                  <a:spcPts val="0"/>
                </a:spcBef>
                <a:spcAft>
                  <a:spcPts val="0"/>
                </a:spcAft>
                <a:buSzPct val="25000"/>
                <a:buNone/>
              </a:pPr>
              <a:endParaRPr lang="en-US" sz="22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200" b="0" i="0" u="none" strike="noStrike" cap="none" dirty="0">
                  <a:solidFill>
                    <a:schemeClr val="lt1"/>
                  </a:solidFill>
                  <a:latin typeface="Arial"/>
                  <a:ea typeface="Arial"/>
                  <a:cs typeface="Arial"/>
                  <a:sym typeface="Arial"/>
                </a:rPr>
                <a:t>Need assistance? Call us at </a:t>
              </a:r>
              <a:r>
                <a:rPr lang="en-US" sz="2200" b="0" i="0" u="none" strike="noStrike" cap="none" dirty="0" smtClean="0">
                  <a:solidFill>
                    <a:srgbClr val="FFC000"/>
                  </a:solidFill>
                  <a:latin typeface="Arial"/>
                  <a:ea typeface="Arial"/>
                  <a:cs typeface="Arial"/>
                  <a:sym typeface="Arial"/>
                </a:rPr>
                <a:t>617-588-3508 option 2</a:t>
              </a:r>
              <a:endParaRPr lang="en-US" sz="2200" b="0" i="0" u="none" strike="noStrike" cap="none" dirty="0">
                <a:solidFill>
                  <a:srgbClr val="FFC000"/>
                </a:solidFill>
                <a:latin typeface="Arial"/>
                <a:ea typeface="Arial"/>
                <a:cs typeface="Arial"/>
                <a:sym typeface="Arial"/>
              </a:endParaRPr>
            </a:p>
            <a:p>
              <a:pPr marL="0" marR="0" lvl="0" indent="0" algn="l" rtl="0">
                <a:spcBef>
                  <a:spcPts val="0"/>
                </a:spcBef>
                <a:spcAft>
                  <a:spcPts val="0"/>
                </a:spcAft>
                <a:buNone/>
              </a:pPr>
              <a:endParaRPr sz="2800" b="1" i="0" u="none" strike="noStrike" cap="none" dirty="0">
                <a:solidFill>
                  <a:srgbClr val="FFFF00"/>
                </a:solidFill>
                <a:latin typeface="Arial"/>
                <a:ea typeface="Arial"/>
                <a:cs typeface="Arial"/>
                <a:sym typeface="Arial"/>
              </a:endParaRPr>
            </a:p>
            <a:p>
              <a:pPr marL="0" marR="0" lvl="0" indent="0" algn="ctr" rtl="0">
                <a:spcBef>
                  <a:spcPts val="0"/>
                </a:spcBef>
                <a:spcAft>
                  <a:spcPts val="0"/>
                </a:spcAft>
                <a:buNone/>
              </a:pPr>
              <a:endParaRPr sz="19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3100" b="1" i="0" u="none" strike="noStrike" cap="none" dirty="0">
                  <a:solidFill>
                    <a:schemeClr val="lt1"/>
                  </a:solidFill>
                  <a:latin typeface="Arial"/>
                  <a:ea typeface="Arial"/>
                  <a:cs typeface="Arial"/>
                  <a:sym typeface="Arial"/>
                </a:rPr>
                <a:t>QUICK START</a:t>
              </a:r>
            </a:p>
            <a:p>
              <a:pPr marL="0" marR="0" lvl="0" indent="0" algn="ctr" rtl="0">
                <a:spcBef>
                  <a:spcPts val="0"/>
                </a:spcBef>
                <a:spcAft>
                  <a:spcPts val="0"/>
                </a:spcAft>
                <a:buNone/>
              </a:pPr>
              <a:endParaRPr sz="2500" b="1"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endParaRPr sz="22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Title, Authors, and Affiliations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r>
                <a:rPr lang="en-US" sz="1900" b="0" i="0" u="none" strike="noStrike" cap="none" dirty="0" smtClean="0">
                  <a:solidFill>
                    <a:srgbClr val="BFBFBF"/>
                  </a:solidFill>
                  <a:latin typeface="Arial"/>
                  <a:ea typeface="Arial"/>
                  <a:cs typeface="Arial"/>
                  <a:sym typeface="Arial"/>
                </a:rPr>
                <a:t> </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1900" b="1" i="0" u="none" strike="noStrike" cap="none" dirty="0">
                  <a:solidFill>
                    <a:srgbClr val="FFC000"/>
                  </a:solidFill>
                  <a:latin typeface="Arial"/>
                  <a:ea typeface="Arial"/>
                  <a:cs typeface="Arial"/>
                  <a:sym typeface="Arial"/>
                </a:rPr>
                <a:t>TIP: </a:t>
              </a:r>
              <a:r>
                <a:rPr lang="en-US" sz="1900" b="0" i="0" u="none" strike="noStrike" cap="none" dirty="0">
                  <a:solidFill>
                    <a:srgbClr val="BFBFBF"/>
                  </a:solidFill>
                  <a:latin typeface="Arial"/>
                  <a:ea typeface="Arial"/>
                  <a:cs typeface="Arial"/>
                  <a:sym typeface="Arial"/>
                </a:rPr>
                <a:t>The font size of your title should be bigger than your name(s) and institution name(s)</a:t>
              </a:r>
              <a:r>
                <a:rPr lang="en-US" sz="1900" b="0" i="0" u="none" strike="noStrike" cap="none" dirty="0" smtClean="0">
                  <a:solidFill>
                    <a:srgbClr val="BFBFBF"/>
                  </a:solidFill>
                  <a:latin typeface="Arial"/>
                  <a:ea typeface="Arial"/>
                  <a:cs typeface="Arial"/>
                  <a:sym typeface="Arial"/>
                </a:rPr>
                <a:t>. The smallest font size should be 28 points.</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2200" b="1" i="0" u="none" strike="noStrike" cap="none" dirty="0">
                  <a:solidFill>
                    <a:schemeClr val="lt1"/>
                  </a:solidFill>
                  <a:latin typeface="Arial"/>
                  <a:ea typeface="Arial"/>
                  <a:cs typeface="Arial"/>
                  <a:sym typeface="Arial"/>
                </a:rPr>
                <a:t/>
              </a:r>
              <a:br>
                <a:rPr lang="en-US" sz="2200" b="1" i="0" u="none" strike="noStrike" cap="none" dirty="0">
                  <a:solidFill>
                    <a:schemeClr val="lt1"/>
                  </a:solidFill>
                  <a:latin typeface="Arial"/>
                  <a:ea typeface="Arial"/>
                  <a:cs typeface="Arial"/>
                  <a:sym typeface="Arial"/>
                </a:rPr>
              </a:br>
              <a:endParaRPr lang="en-US" sz="2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Adding Logos / Seals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spcBef>
                  <a:spcPts val="0"/>
                </a:spcBef>
                <a:spcAft>
                  <a:spcPts val="0"/>
                </a:spcAft>
                <a:buNone/>
              </a:pPr>
              <a:endParaRPr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SzPct val="25000"/>
                <a:buNone/>
              </a:pPr>
              <a:r>
                <a:rPr lang="en-US" sz="1900" b="1" i="0" u="none" strike="noStrike" cap="none" dirty="0">
                  <a:solidFill>
                    <a:srgbClr val="FFC000"/>
                  </a:solidFill>
                  <a:latin typeface="Arial"/>
                  <a:ea typeface="Arial"/>
                  <a:cs typeface="Arial"/>
                  <a:sym typeface="Arial"/>
                </a:rPr>
                <a:t>TIP: </a:t>
              </a:r>
              <a:r>
                <a:rPr lang="en-US" sz="1900" b="0" i="0" u="none" strike="noStrike" cap="none" dirty="0" smtClean="0">
                  <a:solidFill>
                    <a:srgbClr val="BFBFBF"/>
                  </a:solidFill>
                  <a:latin typeface="Arial"/>
                  <a:ea typeface="Arial"/>
                  <a:cs typeface="Arial"/>
                  <a:sym typeface="Arial"/>
                </a:rPr>
                <a:t>If there</a:t>
              </a:r>
              <a:r>
                <a:rPr lang="en-US" sz="1900" b="0" i="0" u="none" strike="noStrike" cap="none" baseline="0" dirty="0" smtClean="0">
                  <a:solidFill>
                    <a:srgbClr val="BFBFBF"/>
                  </a:solidFill>
                  <a:latin typeface="Arial"/>
                  <a:ea typeface="Arial"/>
                  <a:cs typeface="Arial"/>
                  <a:sym typeface="Arial"/>
                </a:rPr>
                <a:t> is a conference website,  you can pull logos from there.  Please keep in mind that we will be adding navigational buttons or a kiosk menu button on the right side of each slide.  Please make the appropriate space for that.</a:t>
              </a:r>
              <a:endParaRPr lang="en-US" sz="1900" b="0" i="0" u="none" strike="noStrike" cap="none" dirty="0">
                <a:solidFill>
                  <a:srgbClr val="BFBFBF"/>
                </a:solidFill>
                <a:latin typeface="Arial"/>
                <a:ea typeface="Arial"/>
                <a:cs typeface="Arial"/>
                <a:sym typeface="Arial"/>
              </a:endParaRPr>
            </a:p>
            <a:p>
              <a:pPr marL="0" marR="0" lvl="0" indent="0" algn="l" rtl="0">
                <a:spcBef>
                  <a:spcPts val="0"/>
                </a:spcBef>
                <a:spcAft>
                  <a:spcPts val="0"/>
                </a:spcAft>
                <a:buNone/>
              </a:pPr>
              <a:endParaRPr sz="19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SzPct val="25000"/>
                <a:buNone/>
              </a:pPr>
              <a:r>
                <a:rPr lang="en-US" sz="2500" b="1" i="0" u="none" strike="noStrike" cap="none" dirty="0">
                  <a:solidFill>
                    <a:srgbClr val="FFC000"/>
                  </a:solidFill>
                  <a:latin typeface="Arial"/>
                  <a:ea typeface="Arial"/>
                  <a:cs typeface="Arial"/>
                  <a:sym typeface="Arial"/>
                </a:rPr>
                <a:t>Photographs / Graphics</a:t>
              </a:r>
            </a:p>
            <a:p>
              <a:pPr marL="0" marR="0" lvl="0" indent="0" algn="l" rtl="0">
                <a:spcBef>
                  <a:spcPts val="0"/>
                </a:spcBef>
                <a:spcAft>
                  <a:spcPts val="0"/>
                </a:spcAft>
                <a:buSzPct val="25000"/>
                <a:buNone/>
              </a:pPr>
              <a:r>
                <a:rPr lang="en-US" sz="1900" b="0" i="0" u="none" strike="noStrike" cap="none" dirty="0">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spcBef>
                  <a:spcPts val="0"/>
                </a:spcBef>
                <a:spcAft>
                  <a:spcPts val="0"/>
                </a:spcAft>
                <a:buNone/>
              </a:pPr>
              <a:endParaRPr sz="19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a:p>
              <a:pPr marL="0" marR="0" lvl="0" indent="0" algn="ctr" rtl="0">
                <a:spcBef>
                  <a:spcPts val="0"/>
                </a:spcBef>
                <a:spcAft>
                  <a:spcPts val="0"/>
                </a:spcAft>
                <a:buNone/>
              </a:pPr>
              <a:endParaRPr sz="2200" b="1" i="0" u="none" strike="noStrike" cap="none" dirty="0">
                <a:solidFill>
                  <a:srgbClr val="FFC000"/>
                </a:solidFill>
                <a:latin typeface="Arial"/>
                <a:ea typeface="Arial"/>
                <a:cs typeface="Arial"/>
                <a:sym typeface="Arial"/>
              </a:endParaRPr>
            </a:p>
          </p:txBody>
        </p:sp>
        <p:cxnSp>
          <p:nvCxnSpPr>
            <p:cNvPr id="15" name="Shape 41"/>
            <p:cNvCxnSpPr/>
            <p:nvPr/>
          </p:nvCxnSpPr>
          <p:spPr>
            <a:xfrm>
              <a:off x="-11225189" y="9929895"/>
              <a:ext cx="10999814" cy="3173"/>
            </a:xfrm>
            <a:prstGeom prst="straightConnector1">
              <a:avLst/>
            </a:prstGeom>
            <a:noFill/>
            <a:ln w="12700" cap="rnd" cmpd="sng">
              <a:solidFill>
                <a:srgbClr val="FFC000"/>
              </a:solidFill>
              <a:prstDash val="solid"/>
              <a:round/>
              <a:headEnd type="none" w="med" len="med"/>
              <a:tailEnd type="none" w="med" len="med"/>
            </a:ln>
          </p:spPr>
        </p:cxnSp>
        <p:pic>
          <p:nvPicPr>
            <p:cNvPr id="16" name="Shape 43"/>
            <p:cNvPicPr preferRelativeResize="0"/>
            <p:nvPr/>
          </p:nvPicPr>
          <p:blipFill rotWithShape="1">
            <a:blip r:embed="rId24">
              <a:alphaModFix/>
            </a:blip>
            <a:srcRect/>
            <a:stretch/>
          </p:blipFill>
          <p:spPr>
            <a:xfrm>
              <a:off x="-10331510" y="16890955"/>
              <a:ext cx="8658652" cy="1476161"/>
            </a:xfrm>
            <a:prstGeom prst="rect">
              <a:avLst/>
            </a:prstGeom>
            <a:noFill/>
            <a:ln>
              <a:noFill/>
            </a:ln>
          </p:spPr>
        </p:pic>
        <p:grpSp>
          <p:nvGrpSpPr>
            <p:cNvPr id="17" name="Shape 44"/>
            <p:cNvGrpSpPr/>
            <p:nvPr/>
          </p:nvGrpSpPr>
          <p:grpSpPr>
            <a:xfrm>
              <a:off x="-5922006" y="26846778"/>
              <a:ext cx="3928726" cy="2045781"/>
              <a:chOff x="-2708583" y="12535487"/>
              <a:chExt cx="1810574" cy="939918"/>
            </a:xfrm>
          </p:grpSpPr>
          <p:grpSp>
            <p:nvGrpSpPr>
              <p:cNvPr id="18" name="Shape 45"/>
              <p:cNvGrpSpPr/>
              <p:nvPr/>
            </p:nvGrpSpPr>
            <p:grpSpPr>
              <a:xfrm>
                <a:off x="-2708583" y="12535487"/>
                <a:ext cx="651154" cy="939877"/>
                <a:chOff x="-3865203" y="13230561"/>
                <a:chExt cx="812691" cy="1346841"/>
              </a:xfrm>
            </p:grpSpPr>
            <p:pic>
              <p:nvPicPr>
                <p:cNvPr id="22" name="Shape 46"/>
                <p:cNvPicPr preferRelativeResize="0"/>
                <p:nvPr/>
              </p:nvPicPr>
              <p:blipFill rotWithShape="1">
                <a:blip r:embed="rId25">
                  <a:alphaModFix/>
                </a:blip>
                <a:srcRect/>
                <a:stretch/>
              </p:blipFill>
              <p:spPr>
                <a:xfrm>
                  <a:off x="-3821313" y="13230561"/>
                  <a:ext cx="768801" cy="1090856"/>
                </a:xfrm>
                <a:prstGeom prst="rect">
                  <a:avLst/>
                </a:prstGeom>
                <a:noFill/>
                <a:ln>
                  <a:noFill/>
                </a:ln>
              </p:spPr>
            </p:pic>
            <p:sp>
              <p:nvSpPr>
                <p:cNvPr id="23" name="Shape 47"/>
                <p:cNvSpPr txBox="1"/>
                <p:nvPr/>
              </p:nvSpPr>
              <p:spPr>
                <a:xfrm>
                  <a:off x="-3865203" y="14294160"/>
                  <a:ext cx="777053" cy="283242"/>
                </a:xfrm>
                <a:prstGeom prst="rect">
                  <a:avLst/>
                </a:prstGeom>
                <a:solidFill>
                  <a:schemeClr val="accent1"/>
                </a:solidFill>
                <a:ln>
                  <a:noFill/>
                </a:ln>
              </p:spPr>
              <p:txBody>
                <a:bodyPr lIns="71525" tIns="71525" rIns="71525" bIns="71525" anchor="t" anchorCtr="0">
                  <a:noAutofit/>
                </a:bodyPr>
                <a:lstStyle/>
                <a:p>
                  <a:pPr marL="0" marR="0" lvl="0" indent="0" algn="ctr" rtl="0">
                    <a:spcBef>
                      <a:spcPts val="0"/>
                    </a:spcBef>
                    <a:spcAft>
                      <a:spcPts val="0"/>
                    </a:spcAft>
                    <a:buSzPct val="25000"/>
                    <a:buNone/>
                  </a:pPr>
                  <a:r>
                    <a:rPr lang="en-US" sz="1300" b="1" i="0" u="none" strike="noStrike" cap="none" dirty="0">
                      <a:solidFill>
                        <a:schemeClr val="dk1"/>
                      </a:solidFill>
                      <a:latin typeface="Trebuchet MS"/>
                      <a:ea typeface="Trebuchet MS"/>
                      <a:cs typeface="Trebuchet MS"/>
                      <a:sym typeface="Trebuchet MS"/>
                    </a:rPr>
                    <a:t>ORIGINAL</a:t>
                  </a:r>
                </a:p>
              </p:txBody>
            </p:sp>
          </p:grpSp>
          <p:grpSp>
            <p:nvGrpSpPr>
              <p:cNvPr id="19" name="Shape 48"/>
              <p:cNvGrpSpPr/>
              <p:nvPr/>
            </p:nvGrpSpPr>
            <p:grpSpPr>
              <a:xfrm>
                <a:off x="-1957953" y="12535529"/>
                <a:ext cx="1059944" cy="939876"/>
                <a:chOff x="-2818389" y="13226580"/>
                <a:chExt cx="1456597" cy="1291593"/>
              </a:xfrm>
            </p:grpSpPr>
            <p:pic>
              <p:nvPicPr>
                <p:cNvPr id="20" name="Shape 49"/>
                <p:cNvPicPr preferRelativeResize="0"/>
                <p:nvPr/>
              </p:nvPicPr>
              <p:blipFill rotWithShape="1">
                <a:blip r:embed="rId25">
                  <a:alphaModFix/>
                </a:blip>
                <a:srcRect/>
                <a:stretch/>
              </p:blipFill>
              <p:spPr>
                <a:xfrm>
                  <a:off x="-2782071" y="13226580"/>
                  <a:ext cx="1420279" cy="1029693"/>
                </a:xfrm>
                <a:prstGeom prst="rect">
                  <a:avLst/>
                </a:prstGeom>
                <a:noFill/>
                <a:ln>
                  <a:noFill/>
                </a:ln>
              </p:spPr>
            </p:pic>
            <p:sp>
              <p:nvSpPr>
                <p:cNvPr id="21" name="Shape 50"/>
                <p:cNvSpPr txBox="1"/>
                <p:nvPr/>
              </p:nvSpPr>
              <p:spPr>
                <a:xfrm>
                  <a:off x="-2818389" y="14265592"/>
                  <a:ext cx="1419613" cy="252581"/>
                </a:xfrm>
                <a:prstGeom prst="rect">
                  <a:avLst/>
                </a:prstGeom>
                <a:solidFill>
                  <a:srgbClr val="FF0000"/>
                </a:solidFill>
                <a:ln>
                  <a:noFill/>
                </a:ln>
              </p:spPr>
              <p:txBody>
                <a:bodyPr lIns="357700" tIns="71525" rIns="357700" bIns="71525" anchor="t" anchorCtr="0">
                  <a:noAutofit/>
                </a:bodyPr>
                <a:lstStyle/>
                <a:p>
                  <a:pPr marL="0" marR="0" lvl="0" indent="0" algn="ctr" rtl="0">
                    <a:spcBef>
                      <a:spcPts val="0"/>
                    </a:spcBef>
                    <a:spcAft>
                      <a:spcPts val="0"/>
                    </a:spcAft>
                    <a:buSzPct val="25000"/>
                    <a:buNone/>
                  </a:pPr>
                  <a:r>
                    <a:rPr lang="en-US" sz="1100" b="1" i="0" u="none" strike="noStrike" cap="none">
                      <a:solidFill>
                        <a:schemeClr val="lt1"/>
                      </a:solidFill>
                      <a:latin typeface="Trebuchet MS"/>
                      <a:ea typeface="Trebuchet MS"/>
                      <a:cs typeface="Trebuchet MS"/>
                      <a:sym typeface="Trebuchet MS"/>
                    </a:rPr>
                    <a:t>DISTORTED</a:t>
                  </a:r>
                </a:p>
              </p:txBody>
            </p:sp>
          </p:grpSp>
        </p:grpSp>
      </p:grpSp>
    </p:spTree>
    <p:extLst>
      <p:ext uri="{BB962C8B-B14F-4D97-AF65-F5344CB8AC3E}">
        <p14:creationId xmlns:p14="http://schemas.microsoft.com/office/powerpoint/2010/main" val="1799148928"/>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Lst>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txStyles>
    <p:titleStyle>
      <a:lvl1pPr algn="ctr" defTabSz="2809037" rtl="0" eaLnBrk="1" latinLnBrk="0" hangingPunct="1">
        <a:lnSpc>
          <a:spcPct val="90000"/>
        </a:lnSpc>
        <a:spcBef>
          <a:spcPct val="0"/>
        </a:spcBef>
        <a:buNone/>
        <a:defRPr sz="11059" kern="1200" cap="all" baseline="0">
          <a:solidFill>
            <a:schemeClr val="tx1"/>
          </a:solidFill>
          <a:effectLst/>
          <a:latin typeface="+mj-lt"/>
          <a:ea typeface="+mj-ea"/>
          <a:cs typeface="+mj-cs"/>
        </a:defRPr>
      </a:lvl1pPr>
    </p:titleStyle>
    <p:bodyStyle>
      <a:lvl1pPr marL="702259" indent="-702259" algn="l" defTabSz="2809037" rtl="0" eaLnBrk="1" latinLnBrk="0" hangingPunct="1">
        <a:lnSpc>
          <a:spcPct val="120000"/>
        </a:lnSpc>
        <a:spcBef>
          <a:spcPts val="3072"/>
        </a:spcBef>
        <a:buClr>
          <a:schemeClr val="tx1"/>
        </a:buClr>
        <a:buFont typeface="Arial" panose="020B0604020202020204" pitchFamily="34" charset="0"/>
        <a:buChar char="•"/>
        <a:defRPr sz="6144" kern="1200" cap="all" baseline="0">
          <a:solidFill>
            <a:schemeClr val="tx1"/>
          </a:solidFill>
          <a:effectLst/>
          <a:latin typeface="+mn-lt"/>
          <a:ea typeface="+mn-ea"/>
          <a:cs typeface="+mn-cs"/>
        </a:defRPr>
      </a:lvl1pPr>
      <a:lvl2pPr marL="2106778" indent="-702259" algn="l" defTabSz="2809037" rtl="0" eaLnBrk="1" latinLnBrk="0" hangingPunct="1">
        <a:lnSpc>
          <a:spcPct val="120000"/>
        </a:lnSpc>
        <a:spcBef>
          <a:spcPts val="1536"/>
        </a:spcBef>
        <a:buClr>
          <a:schemeClr val="tx1"/>
        </a:buClr>
        <a:buFont typeface="Arial" panose="020B0604020202020204" pitchFamily="34" charset="0"/>
        <a:buChar char="•"/>
        <a:defRPr sz="5530" kern="1200" cap="all" baseline="0">
          <a:solidFill>
            <a:schemeClr val="tx1"/>
          </a:solidFill>
          <a:effectLst/>
          <a:latin typeface="+mn-lt"/>
          <a:ea typeface="+mn-ea"/>
          <a:cs typeface="+mn-cs"/>
        </a:defRPr>
      </a:lvl2pPr>
      <a:lvl3pPr marL="3511296" indent="-702259" algn="l" defTabSz="2809037" rtl="0" eaLnBrk="1" latinLnBrk="0" hangingPunct="1">
        <a:lnSpc>
          <a:spcPct val="120000"/>
        </a:lnSpc>
        <a:spcBef>
          <a:spcPts val="1536"/>
        </a:spcBef>
        <a:buClr>
          <a:schemeClr val="tx1"/>
        </a:buClr>
        <a:buFont typeface="Arial" panose="020B0604020202020204" pitchFamily="34" charset="0"/>
        <a:buChar char="•"/>
        <a:defRPr sz="4915" kern="1200" cap="all" baseline="0">
          <a:solidFill>
            <a:schemeClr val="tx1"/>
          </a:solidFill>
          <a:effectLst/>
          <a:latin typeface="+mn-lt"/>
          <a:ea typeface="+mn-ea"/>
          <a:cs typeface="+mn-cs"/>
        </a:defRPr>
      </a:lvl3pPr>
      <a:lvl4pPr marL="4915814" indent="-702259" algn="l" defTabSz="2809037" rtl="0" eaLnBrk="1" latinLnBrk="0" hangingPunct="1">
        <a:lnSpc>
          <a:spcPct val="120000"/>
        </a:lnSpc>
        <a:spcBef>
          <a:spcPts val="1536"/>
        </a:spcBef>
        <a:buClr>
          <a:schemeClr val="tx1"/>
        </a:buClr>
        <a:buFont typeface="Arial" panose="020B0604020202020204" pitchFamily="34" charset="0"/>
        <a:buChar char="•"/>
        <a:defRPr sz="4301" kern="1200" cap="all" baseline="0">
          <a:solidFill>
            <a:schemeClr val="tx1"/>
          </a:solidFill>
          <a:effectLst/>
          <a:latin typeface="+mn-lt"/>
          <a:ea typeface="+mn-ea"/>
          <a:cs typeface="+mn-cs"/>
        </a:defRPr>
      </a:lvl4pPr>
      <a:lvl5pPr marL="6320333" indent="-702259" algn="l" defTabSz="2809037" rtl="0" eaLnBrk="1" latinLnBrk="0" hangingPunct="1">
        <a:lnSpc>
          <a:spcPct val="120000"/>
        </a:lnSpc>
        <a:spcBef>
          <a:spcPts val="1536"/>
        </a:spcBef>
        <a:buClr>
          <a:schemeClr val="tx1"/>
        </a:buClr>
        <a:buFont typeface="Arial" panose="020B0604020202020204" pitchFamily="34" charset="0"/>
        <a:buChar char="•"/>
        <a:defRPr sz="4301" kern="1200" cap="all" baseline="0">
          <a:solidFill>
            <a:schemeClr val="tx1"/>
          </a:solidFill>
          <a:effectLst/>
          <a:latin typeface="+mn-lt"/>
          <a:ea typeface="+mn-ea"/>
          <a:cs typeface="+mn-cs"/>
        </a:defRPr>
      </a:lvl5pPr>
      <a:lvl6pPr marL="7724851" indent="-702259" algn="l" defTabSz="2809037" rtl="0" eaLnBrk="1" latinLnBrk="0" hangingPunct="1">
        <a:lnSpc>
          <a:spcPct val="120000"/>
        </a:lnSpc>
        <a:spcBef>
          <a:spcPts val="1536"/>
        </a:spcBef>
        <a:buClr>
          <a:schemeClr val="tx1"/>
        </a:buClr>
        <a:buFont typeface="Arial" panose="020B0604020202020204" pitchFamily="34" charset="0"/>
        <a:buChar char="•"/>
        <a:defRPr sz="4301" kern="1200" cap="all" baseline="0">
          <a:solidFill>
            <a:schemeClr val="tx1"/>
          </a:solidFill>
          <a:effectLst/>
          <a:latin typeface="+mn-lt"/>
          <a:ea typeface="+mn-ea"/>
          <a:cs typeface="+mn-cs"/>
        </a:defRPr>
      </a:lvl6pPr>
      <a:lvl7pPr marL="9129370" indent="-702259" algn="l" defTabSz="2809037" rtl="0" eaLnBrk="1" latinLnBrk="0" hangingPunct="1">
        <a:lnSpc>
          <a:spcPct val="120000"/>
        </a:lnSpc>
        <a:spcBef>
          <a:spcPts val="1536"/>
        </a:spcBef>
        <a:buClr>
          <a:schemeClr val="tx1"/>
        </a:buClr>
        <a:buFont typeface="Arial" panose="020B0604020202020204" pitchFamily="34" charset="0"/>
        <a:buChar char="•"/>
        <a:defRPr sz="4301" kern="1200" cap="all" baseline="0">
          <a:solidFill>
            <a:schemeClr val="tx1"/>
          </a:solidFill>
          <a:effectLst/>
          <a:latin typeface="+mn-lt"/>
          <a:ea typeface="+mn-ea"/>
          <a:cs typeface="+mn-cs"/>
        </a:defRPr>
      </a:lvl7pPr>
      <a:lvl8pPr marL="10533888" indent="-702259" algn="l" defTabSz="2809037" rtl="0" eaLnBrk="1" latinLnBrk="0" hangingPunct="1">
        <a:lnSpc>
          <a:spcPct val="120000"/>
        </a:lnSpc>
        <a:spcBef>
          <a:spcPts val="1536"/>
        </a:spcBef>
        <a:buClr>
          <a:schemeClr val="tx1"/>
        </a:buClr>
        <a:buFont typeface="Arial" panose="020B0604020202020204" pitchFamily="34" charset="0"/>
        <a:buChar char="•"/>
        <a:defRPr sz="4301" kern="1200" cap="all" baseline="0">
          <a:solidFill>
            <a:schemeClr val="tx1"/>
          </a:solidFill>
          <a:effectLst/>
          <a:latin typeface="+mn-lt"/>
          <a:ea typeface="+mn-ea"/>
          <a:cs typeface="+mn-cs"/>
        </a:defRPr>
      </a:lvl8pPr>
      <a:lvl9pPr marL="11938406" indent="-702259" algn="l" defTabSz="2809037" rtl="0" eaLnBrk="1" latinLnBrk="0" hangingPunct="1">
        <a:lnSpc>
          <a:spcPct val="120000"/>
        </a:lnSpc>
        <a:spcBef>
          <a:spcPts val="1536"/>
        </a:spcBef>
        <a:buClr>
          <a:schemeClr val="tx1"/>
        </a:buClr>
        <a:buFont typeface="Arial" panose="020B0604020202020204" pitchFamily="34" charset="0"/>
        <a:buChar char="•"/>
        <a:defRPr sz="4301" kern="1200" cap="all" baseline="0">
          <a:solidFill>
            <a:schemeClr val="tx1"/>
          </a:solidFill>
          <a:effectLst/>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5.xml"/><Relationship Id="rId8" Type="http://schemas.openxmlformats.org/officeDocument/2006/relationships/image" Target="../media/image8.JPG"/><Relationship Id="rId9" Type="http://schemas.openxmlformats.org/officeDocument/2006/relationships/image" Target="../media/image9.tiff"/><Relationship Id="rId10" Type="http://schemas.openxmlformats.org/officeDocument/2006/relationships/image" Target="../media/image10.tiff"/><Relationship Id="rId11"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5.xml"/><Relationship Id="rId8" Type="http://schemas.openxmlformats.org/officeDocument/2006/relationships/image" Target="../media/image8.JPG"/><Relationship Id="rId9" Type="http://schemas.openxmlformats.org/officeDocument/2006/relationships/image" Target="../media/image9.tiff"/><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slide" Target="slide5.xml"/><Relationship Id="rId7" Type="http://schemas.openxmlformats.org/officeDocument/2006/relationships/image" Target="../media/image13.JPG"/><Relationship Id="rId8" Type="http://schemas.openxmlformats.org/officeDocument/2006/relationships/image" Target="../media/image8.JPG"/><Relationship Id="rId9" Type="http://schemas.openxmlformats.org/officeDocument/2006/relationships/image" Target="../media/image9.tiff"/><Relationship Id="rId10" Type="http://schemas.openxmlformats.org/officeDocument/2006/relationships/slide" Target="slide1.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5.xml"/><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8.JPG"/><Relationship Id="rId11"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5.xml"/><Relationship Id="rId8" Type="http://schemas.openxmlformats.org/officeDocument/2006/relationships/image" Target="../media/image8.JPG"/><Relationship Id="rId9" Type="http://schemas.openxmlformats.org/officeDocument/2006/relationships/image" Target="../media/image9.tiff"/><Relationship Id="rId10"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7294" y="4458841"/>
            <a:ext cx="15991200" cy="1015663"/>
          </a:xfrm>
          <a:prstGeom prst="rect">
            <a:avLst/>
          </a:prstGeom>
          <a:solidFill>
            <a:srgbClr val="919598"/>
          </a:solidFill>
        </p:spPr>
        <p:txBody>
          <a:bodyPr wrap="square" rtlCol="0" anchor="ctr" anchorCtr="0">
            <a:spAutoFit/>
          </a:bodyPr>
          <a:lstStyle/>
          <a:p>
            <a:r>
              <a:rPr lang="en-CA" sz="6000" dirty="0" smtClean="0">
                <a:solidFill>
                  <a:schemeClr val="bg1"/>
                </a:solidFill>
                <a:latin typeface="Arial" charset="0"/>
                <a:ea typeface="Arial" charset="0"/>
                <a:cs typeface="Arial" charset="0"/>
              </a:rPr>
              <a:t>Introduction</a:t>
            </a:r>
            <a:endParaRPr lang="en-CA" sz="6000" dirty="0">
              <a:solidFill>
                <a:schemeClr val="bg1"/>
              </a:solidFill>
              <a:latin typeface="Arial" charset="0"/>
              <a:ea typeface="Arial" charset="0"/>
              <a:cs typeface="Arial" charset="0"/>
            </a:endParaRPr>
          </a:p>
        </p:txBody>
      </p:sp>
      <p:sp>
        <p:nvSpPr>
          <p:cNvPr id="3" name="TextBox 2"/>
          <p:cNvSpPr txBox="1"/>
          <p:nvPr/>
        </p:nvSpPr>
        <p:spPr>
          <a:xfrm>
            <a:off x="7057294" y="5812672"/>
            <a:ext cx="20241815" cy="6001643"/>
          </a:xfrm>
          <a:prstGeom prst="rect">
            <a:avLst/>
          </a:prstGeom>
          <a:noFill/>
        </p:spPr>
        <p:txBody>
          <a:bodyPr wrap="square" rtlCol="0" anchor="t" anchorCtr="0">
            <a:spAutoFit/>
          </a:bodyPr>
          <a:lstStyle/>
          <a:p>
            <a:pPr marL="685800" indent="-685800">
              <a:buFont typeface="Arial" panose="020B0604020202020204" pitchFamily="34" charset="0"/>
              <a:buChar char="•"/>
            </a:pPr>
            <a:r>
              <a:rPr lang="en-CA" sz="4800" dirty="0" smtClean="0">
                <a:latin typeface="Arial" charset="0"/>
                <a:ea typeface="Arial" charset="0"/>
                <a:cs typeface="Arial" charset="0"/>
              </a:rPr>
              <a:t>Accreditation </a:t>
            </a:r>
            <a:r>
              <a:rPr lang="en-CA" sz="4800" dirty="0">
                <a:latin typeface="Arial" charset="0"/>
                <a:ea typeface="Arial" charset="0"/>
                <a:cs typeface="Arial" charset="0"/>
              </a:rPr>
              <a:t>Council for Graduate Medical Education </a:t>
            </a:r>
            <a:r>
              <a:rPr lang="en-CA" sz="4800" dirty="0" smtClean="0">
                <a:latin typeface="Arial" charset="0"/>
                <a:ea typeface="Arial" charset="0"/>
                <a:cs typeface="Arial" charset="0"/>
              </a:rPr>
              <a:t>and </a:t>
            </a:r>
            <a:r>
              <a:rPr lang="en-CA" sz="4800" dirty="0">
                <a:latin typeface="Arial" charset="0"/>
                <a:ea typeface="Arial" charset="0"/>
                <a:cs typeface="Arial" charset="0"/>
              </a:rPr>
              <a:t>The American Board of Emergency Medicine </a:t>
            </a:r>
            <a:r>
              <a:rPr lang="en-CA" sz="4800" dirty="0" smtClean="0">
                <a:latin typeface="Arial" charset="0"/>
                <a:ea typeface="Arial" charset="0"/>
                <a:cs typeface="Arial" charset="0"/>
              </a:rPr>
              <a:t>have </a:t>
            </a:r>
            <a:r>
              <a:rPr lang="en-CA" sz="4800" dirty="0">
                <a:latin typeface="Arial" charset="0"/>
                <a:ea typeface="Arial" charset="0"/>
                <a:cs typeface="Arial" charset="0"/>
              </a:rPr>
              <a:t>collectively established a set of </a:t>
            </a:r>
            <a:r>
              <a:rPr lang="en-CA" sz="4800" dirty="0" smtClean="0">
                <a:latin typeface="Arial" charset="0"/>
                <a:ea typeface="Arial" charset="0"/>
                <a:cs typeface="Arial" charset="0"/>
              </a:rPr>
              <a:t>23 </a:t>
            </a:r>
            <a:r>
              <a:rPr lang="en-CA" sz="4800" dirty="0">
                <a:latin typeface="Arial" charset="0"/>
                <a:ea typeface="Arial" charset="0"/>
                <a:cs typeface="Arial" charset="0"/>
              </a:rPr>
              <a:t>milestones for Emergency Medicine </a:t>
            </a:r>
            <a:r>
              <a:rPr lang="en-CA" sz="4800" dirty="0" smtClean="0">
                <a:latin typeface="Arial" charset="0"/>
                <a:ea typeface="Arial" charset="0"/>
                <a:cs typeface="Arial" charset="0"/>
              </a:rPr>
              <a:t>Residents</a:t>
            </a:r>
            <a:r>
              <a:rPr lang="en-CA" sz="4800" dirty="0">
                <a:latin typeface="Arial" charset="0"/>
                <a:ea typeface="Arial" charset="0"/>
                <a:cs typeface="Arial" charset="0"/>
              </a:rPr>
              <a:t>. </a:t>
            </a:r>
            <a:endParaRPr lang="en-CA" sz="4800" dirty="0" smtClean="0">
              <a:latin typeface="Arial" charset="0"/>
              <a:ea typeface="Arial" charset="0"/>
              <a:cs typeface="Arial" charset="0"/>
            </a:endParaRPr>
          </a:p>
          <a:p>
            <a:pPr marL="685800" indent="-685800">
              <a:buFont typeface="Arial" panose="020B0604020202020204" pitchFamily="34" charset="0"/>
              <a:buChar char="•"/>
            </a:pPr>
            <a:endParaRPr lang="en-CA" sz="4800" dirty="0" smtClean="0">
              <a:latin typeface="Arial" charset="0"/>
              <a:ea typeface="Arial" charset="0"/>
              <a:cs typeface="Arial" charset="0"/>
            </a:endParaRPr>
          </a:p>
          <a:p>
            <a:pPr marL="685800" indent="-685800">
              <a:buFont typeface="Arial" panose="020B0604020202020204" pitchFamily="34" charset="0"/>
              <a:buChar char="•"/>
            </a:pPr>
            <a:r>
              <a:rPr lang="en-CA" sz="4800" dirty="0">
                <a:latin typeface="Arial" charset="0"/>
                <a:ea typeface="Arial" charset="0"/>
                <a:cs typeface="Arial" charset="0"/>
              </a:rPr>
              <a:t>R</a:t>
            </a:r>
            <a:r>
              <a:rPr lang="en-CA" sz="4800" dirty="0" smtClean="0">
                <a:latin typeface="Arial" charset="0"/>
                <a:ea typeface="Arial" charset="0"/>
                <a:cs typeface="Arial" charset="0"/>
              </a:rPr>
              <a:t>esidents </a:t>
            </a:r>
            <a:r>
              <a:rPr lang="en-CA" sz="4800" dirty="0">
                <a:latin typeface="Arial" charset="0"/>
                <a:ea typeface="Arial" charset="0"/>
                <a:cs typeface="Arial" charset="0"/>
              </a:rPr>
              <a:t>are assessed on these milestones by residency </a:t>
            </a:r>
            <a:r>
              <a:rPr lang="en-CA" sz="4800" dirty="0" smtClean="0">
                <a:latin typeface="Arial" charset="0"/>
                <a:ea typeface="Arial" charset="0"/>
                <a:cs typeface="Arial" charset="0"/>
              </a:rPr>
              <a:t>leadership.</a:t>
            </a:r>
          </a:p>
          <a:p>
            <a:pPr marL="685800" indent="-685800">
              <a:buFont typeface="Arial" panose="020B0604020202020204" pitchFamily="34" charset="0"/>
              <a:buChar char="•"/>
            </a:pPr>
            <a:endParaRPr lang="en-CA" sz="4800" dirty="0" smtClean="0">
              <a:latin typeface="Arial" charset="0"/>
              <a:ea typeface="Arial" charset="0"/>
              <a:cs typeface="Arial" charset="0"/>
            </a:endParaRPr>
          </a:p>
          <a:p>
            <a:pPr marL="685800" indent="-685800">
              <a:buFont typeface="Arial" panose="020B0604020202020204" pitchFamily="34" charset="0"/>
              <a:buChar char="•"/>
            </a:pPr>
            <a:r>
              <a:rPr lang="en-CA" sz="4800" dirty="0" smtClean="0">
                <a:latin typeface="Arial" charset="0"/>
                <a:ea typeface="Arial" charset="0"/>
                <a:cs typeface="Arial" charset="0"/>
              </a:rPr>
              <a:t>A milestone-driven simulation based curriculum may </a:t>
            </a:r>
            <a:r>
              <a:rPr lang="en-CA" sz="4800" dirty="0">
                <a:latin typeface="Arial" charset="0"/>
                <a:ea typeface="Arial" charset="0"/>
                <a:cs typeface="Arial" charset="0"/>
              </a:rPr>
              <a:t>improve </a:t>
            </a:r>
            <a:r>
              <a:rPr lang="en-CA" sz="4800" dirty="0" smtClean="0">
                <a:latin typeface="Arial" charset="0"/>
                <a:ea typeface="Arial" charset="0"/>
                <a:cs typeface="Arial" charset="0"/>
              </a:rPr>
              <a:t>assessment.</a:t>
            </a:r>
            <a:endParaRPr lang="en-CA" sz="4800" dirty="0">
              <a:latin typeface="Arial" charset="0"/>
              <a:ea typeface="Arial" charset="0"/>
              <a:cs typeface="Arial" charset="0"/>
            </a:endParaRPr>
          </a:p>
        </p:txBody>
      </p:sp>
      <p:sp>
        <p:nvSpPr>
          <p:cNvPr id="20" name="TextBox 19"/>
          <p:cNvSpPr txBox="1"/>
          <p:nvPr/>
        </p:nvSpPr>
        <p:spPr>
          <a:xfrm>
            <a:off x="7057294" y="12485664"/>
            <a:ext cx="7995600" cy="846000"/>
          </a:xfrm>
          <a:prstGeom prst="rect">
            <a:avLst/>
          </a:prstGeom>
          <a:solidFill>
            <a:srgbClr val="919598"/>
          </a:solidFill>
        </p:spPr>
        <p:txBody>
          <a:bodyPr wrap="square" rtlCol="0" anchor="ctr" anchorCtr="0">
            <a:noAutofit/>
          </a:bodyPr>
          <a:lstStyle/>
          <a:p>
            <a:r>
              <a:rPr lang="en-CA" sz="6000" dirty="0" smtClean="0">
                <a:solidFill>
                  <a:schemeClr val="bg1"/>
                </a:solidFill>
                <a:latin typeface="Arial" charset="0"/>
                <a:ea typeface="Arial" charset="0"/>
                <a:cs typeface="Arial" charset="0"/>
              </a:rPr>
              <a:t>Educational Objectives</a:t>
            </a:r>
            <a:endParaRPr lang="en-CA" sz="6000" dirty="0">
              <a:solidFill>
                <a:schemeClr val="bg1"/>
              </a:solidFill>
              <a:latin typeface="Arial" charset="0"/>
              <a:ea typeface="Arial" charset="0"/>
              <a:cs typeface="Arial" charset="0"/>
            </a:endParaRPr>
          </a:p>
        </p:txBody>
      </p:sp>
      <p:sp>
        <p:nvSpPr>
          <p:cNvPr id="22" name="TextBox 21"/>
          <p:cNvSpPr txBox="1"/>
          <p:nvPr/>
        </p:nvSpPr>
        <p:spPr>
          <a:xfrm>
            <a:off x="6891963" y="13712357"/>
            <a:ext cx="20407146" cy="6740307"/>
          </a:xfrm>
          <a:prstGeom prst="rect">
            <a:avLst/>
          </a:prstGeom>
          <a:noFill/>
        </p:spPr>
        <p:txBody>
          <a:bodyPr wrap="square" rtlCol="0">
            <a:spAutoFit/>
          </a:bodyPr>
          <a:lstStyle/>
          <a:p>
            <a:pPr marL="571500" indent="-571500">
              <a:buFont typeface="Arial" charset="0"/>
              <a:buChar char="•"/>
            </a:pPr>
            <a:r>
              <a:rPr lang="en-CA" sz="4800" dirty="0" smtClean="0">
                <a:latin typeface="Arial" charset="0"/>
                <a:ea typeface="Arial" charset="0"/>
                <a:cs typeface="Arial" charset="0"/>
              </a:rPr>
              <a:t>To develop </a:t>
            </a:r>
            <a:r>
              <a:rPr lang="en-CA" sz="4800" dirty="0">
                <a:latin typeface="Arial" charset="0"/>
                <a:ea typeface="Arial" charset="0"/>
                <a:cs typeface="Arial" charset="0"/>
              </a:rPr>
              <a:t>a p</a:t>
            </a:r>
            <a:r>
              <a:rPr lang="en-CA" sz="4800" dirty="0" smtClean="0">
                <a:latin typeface="Arial" charset="0"/>
                <a:ea typeface="Arial" charset="0"/>
                <a:cs typeface="Arial" charset="0"/>
              </a:rPr>
              <a:t>rioritized </a:t>
            </a:r>
            <a:r>
              <a:rPr lang="en-CA" sz="4800" dirty="0">
                <a:latin typeface="Arial" charset="0"/>
                <a:ea typeface="Arial" charset="0"/>
                <a:cs typeface="Arial" charset="0"/>
              </a:rPr>
              <a:t>l</a:t>
            </a:r>
            <a:r>
              <a:rPr lang="en-CA" sz="4800" dirty="0" smtClean="0">
                <a:latin typeface="Arial" charset="0"/>
                <a:ea typeface="Arial" charset="0"/>
                <a:cs typeface="Arial" charset="0"/>
              </a:rPr>
              <a:t>ist </a:t>
            </a:r>
            <a:r>
              <a:rPr lang="en-CA" sz="4800" dirty="0">
                <a:latin typeface="Arial" charset="0"/>
                <a:ea typeface="Arial" charset="0"/>
                <a:cs typeface="Arial" charset="0"/>
              </a:rPr>
              <a:t>of </a:t>
            </a:r>
            <a:r>
              <a:rPr lang="en-CA" sz="4800" dirty="0" smtClean="0">
                <a:latin typeface="Arial" charset="0"/>
                <a:ea typeface="Arial" charset="0"/>
                <a:cs typeface="Arial" charset="0"/>
              </a:rPr>
              <a:t>resuscitation-oriented </a:t>
            </a:r>
            <a:r>
              <a:rPr lang="en-CA" sz="4800" dirty="0">
                <a:latin typeface="Arial" charset="0"/>
                <a:ea typeface="Arial" charset="0"/>
                <a:cs typeface="Arial" charset="0"/>
              </a:rPr>
              <a:t>m</a:t>
            </a:r>
            <a:r>
              <a:rPr lang="en-CA" sz="4800" dirty="0" smtClean="0">
                <a:latin typeface="Arial" charset="0"/>
                <a:ea typeface="Arial" charset="0"/>
                <a:cs typeface="Arial" charset="0"/>
              </a:rPr>
              <a:t>ilestones</a:t>
            </a:r>
          </a:p>
          <a:p>
            <a:pPr marL="571500" indent="-571500">
              <a:buFont typeface="Arial" charset="0"/>
              <a:buChar char="•"/>
            </a:pPr>
            <a:endParaRPr lang="en-CA" sz="4800" dirty="0" smtClean="0">
              <a:latin typeface="Arial" charset="0"/>
              <a:ea typeface="Arial" charset="0"/>
              <a:cs typeface="Arial" charset="0"/>
            </a:endParaRPr>
          </a:p>
          <a:p>
            <a:pPr marL="571500" indent="-571500">
              <a:buFont typeface="Arial" charset="0"/>
              <a:buChar char="•"/>
            </a:pPr>
            <a:r>
              <a:rPr lang="en-CA" sz="4800" dirty="0" smtClean="0">
                <a:latin typeface="Arial" charset="0"/>
                <a:ea typeface="Arial" charset="0"/>
                <a:cs typeface="Arial" charset="0"/>
              </a:rPr>
              <a:t>To </a:t>
            </a:r>
            <a:r>
              <a:rPr lang="en-CA" sz="4800" dirty="0">
                <a:latin typeface="Arial" charset="0"/>
                <a:ea typeface="Arial" charset="0"/>
                <a:cs typeface="Arial" charset="0"/>
              </a:rPr>
              <a:t>c</a:t>
            </a:r>
            <a:r>
              <a:rPr lang="en-CA" sz="4800" dirty="0" smtClean="0">
                <a:latin typeface="Arial" charset="0"/>
                <a:ea typeface="Arial" charset="0"/>
                <a:cs typeface="Arial" charset="0"/>
              </a:rPr>
              <a:t>reate milestone-driven </a:t>
            </a:r>
            <a:r>
              <a:rPr lang="en-CA" sz="4800" dirty="0">
                <a:latin typeface="Arial" charset="0"/>
                <a:ea typeface="Arial" charset="0"/>
                <a:cs typeface="Arial" charset="0"/>
              </a:rPr>
              <a:t>s</a:t>
            </a:r>
            <a:r>
              <a:rPr lang="en-CA" sz="4800" dirty="0" smtClean="0">
                <a:latin typeface="Arial" charset="0"/>
                <a:ea typeface="Arial" charset="0"/>
                <a:cs typeface="Arial" charset="0"/>
              </a:rPr>
              <a:t>imulation </a:t>
            </a:r>
            <a:r>
              <a:rPr lang="en-CA" sz="4800" dirty="0">
                <a:latin typeface="Arial" charset="0"/>
                <a:ea typeface="Arial" charset="0"/>
                <a:cs typeface="Arial" charset="0"/>
              </a:rPr>
              <a:t>c</a:t>
            </a:r>
            <a:r>
              <a:rPr lang="en-CA" sz="4800" dirty="0" smtClean="0">
                <a:latin typeface="Arial" charset="0"/>
                <a:ea typeface="Arial" charset="0"/>
                <a:cs typeface="Arial" charset="0"/>
              </a:rPr>
              <a:t>ases </a:t>
            </a:r>
            <a:r>
              <a:rPr lang="en-CA" sz="4800" dirty="0">
                <a:latin typeface="Arial" charset="0"/>
                <a:ea typeface="Arial" charset="0"/>
                <a:cs typeface="Arial" charset="0"/>
              </a:rPr>
              <a:t>for </a:t>
            </a:r>
            <a:r>
              <a:rPr lang="en-CA" sz="4800" dirty="0" smtClean="0">
                <a:latin typeface="Arial" charset="0"/>
                <a:ea typeface="Arial" charset="0"/>
                <a:cs typeface="Arial" charset="0"/>
              </a:rPr>
              <a:t>Emergency Medicine Residents </a:t>
            </a:r>
          </a:p>
          <a:p>
            <a:pPr marL="571500" indent="-571500">
              <a:buFont typeface="Arial" charset="0"/>
              <a:buChar char="•"/>
            </a:pPr>
            <a:endParaRPr lang="en-CA" sz="4800" dirty="0" smtClean="0">
              <a:latin typeface="Arial" charset="0"/>
              <a:ea typeface="Arial" charset="0"/>
              <a:cs typeface="Arial" charset="0"/>
            </a:endParaRPr>
          </a:p>
          <a:p>
            <a:pPr marL="571500" indent="-571500">
              <a:buFont typeface="Arial" charset="0"/>
              <a:buChar char="•"/>
            </a:pPr>
            <a:r>
              <a:rPr lang="en-CA" sz="4800" dirty="0" smtClean="0">
                <a:latin typeface="Arial" charset="0"/>
                <a:ea typeface="Arial" charset="0"/>
                <a:cs typeface="Arial" charset="0"/>
              </a:rPr>
              <a:t>To </a:t>
            </a:r>
            <a:r>
              <a:rPr lang="en-CA" sz="4800" dirty="0">
                <a:latin typeface="Arial" charset="0"/>
                <a:ea typeface="Arial" charset="0"/>
                <a:cs typeface="Arial" charset="0"/>
              </a:rPr>
              <a:t>i</a:t>
            </a:r>
            <a:r>
              <a:rPr lang="en-CA" sz="4800" dirty="0" smtClean="0">
                <a:latin typeface="Arial" charset="0"/>
                <a:ea typeface="Arial" charset="0"/>
                <a:cs typeface="Arial" charset="0"/>
              </a:rPr>
              <a:t>mprove Emergency Medicine Residents</a:t>
            </a:r>
            <a:r>
              <a:rPr lang="en-CA" sz="4800" dirty="0">
                <a:latin typeface="Arial" charset="0"/>
                <a:ea typeface="Arial" charset="0"/>
                <a:cs typeface="Arial" charset="0"/>
              </a:rPr>
              <a:t>’ a</a:t>
            </a:r>
            <a:r>
              <a:rPr lang="en-CA" sz="4800" dirty="0" smtClean="0">
                <a:latin typeface="Arial" charset="0"/>
                <a:ea typeface="Arial" charset="0"/>
                <a:cs typeface="Arial" charset="0"/>
              </a:rPr>
              <a:t>bility </a:t>
            </a:r>
            <a:r>
              <a:rPr lang="en-CA" sz="4800" dirty="0">
                <a:latin typeface="Arial" charset="0"/>
                <a:ea typeface="Arial" charset="0"/>
                <a:cs typeface="Arial" charset="0"/>
              </a:rPr>
              <a:t>to p</a:t>
            </a:r>
            <a:r>
              <a:rPr lang="en-CA" sz="4800" dirty="0" smtClean="0">
                <a:latin typeface="Arial" charset="0"/>
                <a:ea typeface="Arial" charset="0"/>
                <a:cs typeface="Arial" charset="0"/>
              </a:rPr>
              <a:t>erform </a:t>
            </a:r>
            <a:r>
              <a:rPr lang="en-CA" sz="4800" dirty="0">
                <a:latin typeface="Arial" charset="0"/>
                <a:ea typeface="Arial" charset="0"/>
                <a:cs typeface="Arial" charset="0"/>
              </a:rPr>
              <a:t>r</a:t>
            </a:r>
            <a:r>
              <a:rPr lang="en-CA" sz="4800" dirty="0" smtClean="0">
                <a:latin typeface="Arial" charset="0"/>
                <a:ea typeface="Arial" charset="0"/>
                <a:cs typeface="Arial" charset="0"/>
              </a:rPr>
              <a:t>esuscitation </a:t>
            </a:r>
            <a:r>
              <a:rPr lang="en-CA" sz="4800" dirty="0">
                <a:latin typeface="Arial" charset="0"/>
                <a:ea typeface="Arial" charset="0"/>
                <a:cs typeface="Arial" charset="0"/>
              </a:rPr>
              <a:t>s</a:t>
            </a:r>
            <a:r>
              <a:rPr lang="en-CA" sz="4800" dirty="0" smtClean="0">
                <a:latin typeface="Arial" charset="0"/>
                <a:ea typeface="Arial" charset="0"/>
                <a:cs typeface="Arial" charset="0"/>
              </a:rPr>
              <a:t>kills</a:t>
            </a:r>
          </a:p>
          <a:p>
            <a:pPr marL="571500" indent="-571500">
              <a:buFont typeface="Arial" charset="0"/>
              <a:buChar char="•"/>
            </a:pPr>
            <a:endParaRPr lang="en-CA" sz="4800" dirty="0" smtClean="0">
              <a:latin typeface="Arial" charset="0"/>
              <a:ea typeface="Arial" charset="0"/>
              <a:cs typeface="Arial" charset="0"/>
            </a:endParaRPr>
          </a:p>
          <a:p>
            <a:pPr marL="571500" indent="-571500">
              <a:buFont typeface="Arial" charset="0"/>
              <a:buChar char="•"/>
            </a:pPr>
            <a:r>
              <a:rPr lang="en-CA" sz="4800" dirty="0" smtClean="0">
                <a:latin typeface="Arial" charset="0"/>
                <a:ea typeface="Arial" charset="0"/>
                <a:cs typeface="Arial" charset="0"/>
              </a:rPr>
              <a:t>To </a:t>
            </a:r>
            <a:r>
              <a:rPr lang="en-CA" sz="4800" dirty="0">
                <a:latin typeface="Arial" charset="0"/>
                <a:ea typeface="Arial" charset="0"/>
                <a:cs typeface="Arial" charset="0"/>
              </a:rPr>
              <a:t>i</a:t>
            </a:r>
            <a:r>
              <a:rPr lang="en-CA" sz="4800" dirty="0" smtClean="0">
                <a:latin typeface="Arial" charset="0"/>
                <a:ea typeface="Arial" charset="0"/>
                <a:cs typeface="Arial" charset="0"/>
              </a:rPr>
              <a:t>mprove </a:t>
            </a:r>
            <a:r>
              <a:rPr lang="en-CA" sz="4800" dirty="0">
                <a:latin typeface="Arial" charset="0"/>
                <a:ea typeface="Arial" charset="0"/>
                <a:cs typeface="Arial" charset="0"/>
              </a:rPr>
              <a:t>d</a:t>
            </a:r>
            <a:r>
              <a:rPr lang="en-CA" sz="4800" dirty="0" smtClean="0">
                <a:latin typeface="Arial" charset="0"/>
                <a:ea typeface="Arial" charset="0"/>
                <a:cs typeface="Arial" charset="0"/>
              </a:rPr>
              <a:t>irect </a:t>
            </a:r>
            <a:r>
              <a:rPr lang="en-CA" sz="4800" dirty="0">
                <a:latin typeface="Arial" charset="0"/>
                <a:ea typeface="Arial" charset="0"/>
                <a:cs typeface="Arial" charset="0"/>
              </a:rPr>
              <a:t>o</a:t>
            </a:r>
            <a:r>
              <a:rPr lang="en-CA" sz="4800" dirty="0" smtClean="0">
                <a:latin typeface="Arial" charset="0"/>
                <a:ea typeface="Arial" charset="0"/>
                <a:cs typeface="Arial" charset="0"/>
              </a:rPr>
              <a:t>bservation </a:t>
            </a:r>
            <a:r>
              <a:rPr lang="en-CA" sz="4800" dirty="0">
                <a:latin typeface="Arial" charset="0"/>
                <a:ea typeface="Arial" charset="0"/>
                <a:cs typeface="Arial" charset="0"/>
              </a:rPr>
              <a:t>of m</a:t>
            </a:r>
            <a:r>
              <a:rPr lang="en-CA" sz="4800" dirty="0" smtClean="0">
                <a:latin typeface="Arial" charset="0"/>
                <a:ea typeface="Arial" charset="0"/>
                <a:cs typeface="Arial" charset="0"/>
              </a:rPr>
              <a:t>ilestones</a:t>
            </a:r>
            <a:endParaRPr lang="en-CA" sz="4800" dirty="0">
              <a:latin typeface="Arial" charset="0"/>
              <a:ea typeface="Arial" charset="0"/>
              <a:cs typeface="Arial" charset="0"/>
            </a:endParaRPr>
          </a:p>
        </p:txBody>
      </p:sp>
      <p:sp>
        <p:nvSpPr>
          <p:cNvPr id="30" name="TextBox 29">
            <a:hlinkClick r:id="rId3" action="ppaction://hlinksldjump"/>
          </p:cNvPr>
          <p:cNvSpPr txBox="1"/>
          <p:nvPr/>
        </p:nvSpPr>
        <p:spPr>
          <a:xfrm>
            <a:off x="420926" y="5972568"/>
            <a:ext cx="6238800" cy="846000"/>
          </a:xfrm>
          <a:prstGeom prst="rect">
            <a:avLst/>
          </a:prstGeom>
          <a:solidFill>
            <a:srgbClr val="0070C0"/>
          </a:solidFill>
        </p:spPr>
        <p:txBody>
          <a:bodyPr wrap="square" rtlCol="0">
            <a:normAutofit/>
          </a:bodyPr>
          <a:lstStyle/>
          <a:p>
            <a:r>
              <a:rPr lang="en-CA" sz="4800" dirty="0" smtClean="0">
                <a:solidFill>
                  <a:schemeClr val="bg1"/>
                </a:solidFill>
                <a:latin typeface="Arial" charset="0"/>
                <a:ea typeface="Arial" charset="0"/>
                <a:cs typeface="Arial" charset="0"/>
              </a:rPr>
              <a:t>Intro/Objectives </a:t>
            </a:r>
            <a:endParaRPr lang="en-CA" sz="4800" dirty="0">
              <a:solidFill>
                <a:schemeClr val="bg1"/>
              </a:solidFill>
              <a:latin typeface="Arial" charset="0"/>
              <a:ea typeface="Arial" charset="0"/>
              <a:cs typeface="Arial" charset="0"/>
            </a:endParaRPr>
          </a:p>
        </p:txBody>
      </p:sp>
      <p:sp>
        <p:nvSpPr>
          <p:cNvPr id="31" name="TextBox 30">
            <a:hlinkClick r:id="rId4" action="ppaction://hlinksldjump"/>
          </p:cNvPr>
          <p:cNvSpPr txBox="1"/>
          <p:nvPr/>
        </p:nvSpPr>
        <p:spPr>
          <a:xfrm>
            <a:off x="420926" y="6818568"/>
            <a:ext cx="4158000" cy="846000"/>
          </a:xfrm>
          <a:prstGeom prst="rect">
            <a:avLst/>
          </a:prstGeom>
          <a:solidFill>
            <a:srgbClr val="919598"/>
          </a:solidFill>
        </p:spPr>
        <p:txBody>
          <a:bodyPr wrap="square" rtlCol="0">
            <a:normAutofit/>
          </a:bodyPr>
          <a:lstStyle/>
          <a:p>
            <a:r>
              <a:rPr lang="en-CA" sz="4800" dirty="0">
                <a:solidFill>
                  <a:schemeClr val="bg1"/>
                </a:solidFill>
                <a:latin typeface="Arial" charset="0"/>
                <a:ea typeface="Arial" charset="0"/>
                <a:cs typeface="Arial" charset="0"/>
              </a:rPr>
              <a:t>Milestones</a:t>
            </a:r>
          </a:p>
        </p:txBody>
      </p:sp>
      <p:sp>
        <p:nvSpPr>
          <p:cNvPr id="32" name="TextBox 31">
            <a:hlinkClick r:id="rId5" action="ppaction://hlinksldjump"/>
          </p:cNvPr>
          <p:cNvSpPr txBox="1"/>
          <p:nvPr/>
        </p:nvSpPr>
        <p:spPr>
          <a:xfrm>
            <a:off x="420926" y="766456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Curriculum</a:t>
            </a:r>
            <a:endParaRPr lang="en-CA" sz="4800" dirty="0">
              <a:solidFill>
                <a:schemeClr val="bg1"/>
              </a:solidFill>
              <a:latin typeface="Arial" charset="0"/>
              <a:ea typeface="Arial" charset="0"/>
              <a:cs typeface="Arial" charset="0"/>
            </a:endParaRPr>
          </a:p>
        </p:txBody>
      </p:sp>
      <p:sp>
        <p:nvSpPr>
          <p:cNvPr id="33" name="TextBox 32">
            <a:hlinkClick r:id="rId6" action="ppaction://hlinksldjump"/>
          </p:cNvPr>
          <p:cNvSpPr txBox="1"/>
          <p:nvPr/>
        </p:nvSpPr>
        <p:spPr>
          <a:xfrm>
            <a:off x="421196" y="8510122"/>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Impact</a:t>
            </a:r>
            <a:endParaRPr lang="en-CA" sz="4800" dirty="0">
              <a:solidFill>
                <a:schemeClr val="bg1"/>
              </a:solidFill>
              <a:latin typeface="Arial" charset="0"/>
              <a:ea typeface="Arial" charset="0"/>
              <a:cs typeface="Arial" charset="0"/>
            </a:endParaRPr>
          </a:p>
        </p:txBody>
      </p:sp>
      <p:sp>
        <p:nvSpPr>
          <p:cNvPr id="37" name="TextBox 36"/>
          <p:cNvSpPr txBox="1"/>
          <p:nvPr/>
        </p:nvSpPr>
        <p:spPr>
          <a:xfrm>
            <a:off x="6663347" y="-1"/>
            <a:ext cx="23988103" cy="2272737"/>
          </a:xfrm>
          <a:prstGeom prst="rect">
            <a:avLst/>
          </a:prstGeom>
          <a:solidFill>
            <a:srgbClr val="0070C0"/>
          </a:solidFill>
        </p:spPr>
        <p:txBody>
          <a:bodyPr wrap="square" rtlCol="0" anchor="ctr" anchorCtr="1">
            <a:noAutofit/>
          </a:bodyPr>
          <a:lstStyle/>
          <a:p>
            <a:pPr algn="ctr"/>
            <a:r>
              <a:rPr lang="en-CA" sz="7000" dirty="0">
                <a:solidFill>
                  <a:schemeClr val="bg1"/>
                </a:solidFill>
                <a:latin typeface="Arial" charset="0"/>
                <a:ea typeface="Arial" charset="0"/>
                <a:cs typeface="Arial" charset="0"/>
              </a:rPr>
              <a:t>Creation of a </a:t>
            </a:r>
            <a:r>
              <a:rPr lang="en-CA" sz="7000" dirty="0" smtClean="0">
                <a:solidFill>
                  <a:schemeClr val="bg1"/>
                </a:solidFill>
                <a:latin typeface="Arial" charset="0"/>
                <a:ea typeface="Arial" charset="0"/>
                <a:cs typeface="Arial" charset="0"/>
              </a:rPr>
              <a:t>Milestone-Driven </a:t>
            </a:r>
            <a:r>
              <a:rPr lang="en-CA" sz="7000" dirty="0">
                <a:solidFill>
                  <a:schemeClr val="bg1"/>
                </a:solidFill>
                <a:latin typeface="Arial" charset="0"/>
                <a:ea typeface="Arial" charset="0"/>
                <a:cs typeface="Arial" charset="0"/>
              </a:rPr>
              <a:t>Simulation </a:t>
            </a:r>
            <a:r>
              <a:rPr lang="en-CA" sz="7000" dirty="0" smtClean="0">
                <a:solidFill>
                  <a:schemeClr val="bg1"/>
                </a:solidFill>
                <a:latin typeface="Arial" charset="0"/>
                <a:ea typeface="Arial" charset="0"/>
                <a:cs typeface="Arial" charset="0"/>
              </a:rPr>
              <a:t>Based </a:t>
            </a:r>
            <a:r>
              <a:rPr lang="en-CA" sz="7000" dirty="0">
                <a:solidFill>
                  <a:schemeClr val="bg1"/>
                </a:solidFill>
                <a:latin typeface="Arial" charset="0"/>
                <a:ea typeface="Arial" charset="0"/>
                <a:cs typeface="Arial" charset="0"/>
              </a:rPr>
              <a:t>Resuscitation </a:t>
            </a:r>
            <a:r>
              <a:rPr lang="en-CA" sz="7000" dirty="0" smtClean="0">
                <a:solidFill>
                  <a:schemeClr val="bg1"/>
                </a:solidFill>
                <a:latin typeface="Arial" charset="0"/>
                <a:ea typeface="Arial" charset="0"/>
                <a:cs typeface="Arial" charset="0"/>
              </a:rPr>
              <a:t>Course</a:t>
            </a:r>
            <a:endParaRPr lang="en-CA" sz="7000" dirty="0">
              <a:solidFill>
                <a:schemeClr val="bg1"/>
              </a:solidFill>
              <a:latin typeface="Arial" charset="0"/>
              <a:ea typeface="Arial" charset="0"/>
              <a:cs typeface="Arial" charset="0"/>
            </a:endParaRPr>
          </a:p>
        </p:txBody>
      </p:sp>
      <p:sp>
        <p:nvSpPr>
          <p:cNvPr id="38" name="TextBox 37"/>
          <p:cNvSpPr txBox="1"/>
          <p:nvPr/>
        </p:nvSpPr>
        <p:spPr>
          <a:xfrm>
            <a:off x="6663347" y="2208581"/>
            <a:ext cx="23988103" cy="846000"/>
          </a:xfrm>
          <a:prstGeom prst="rect">
            <a:avLst/>
          </a:prstGeom>
          <a:solidFill>
            <a:srgbClr val="FFC000"/>
          </a:solidFill>
        </p:spPr>
        <p:txBody>
          <a:bodyPr wrap="square" rtlCol="0" anchor="ctr" anchorCtr="1">
            <a:normAutofit/>
          </a:bodyPr>
          <a:lstStyle/>
          <a:p>
            <a:pPr algn="ctr"/>
            <a:r>
              <a:rPr lang="en-CA" sz="3600" dirty="0">
                <a:solidFill>
                  <a:schemeClr val="bg1"/>
                </a:solidFill>
                <a:latin typeface="Arial" charset="0"/>
                <a:ea typeface="Arial" charset="0"/>
                <a:cs typeface="Arial" charset="0"/>
              </a:rPr>
              <a:t>Alexandra Mannix, </a:t>
            </a:r>
            <a:r>
              <a:rPr lang="en-CA" sz="3600" dirty="0" smtClean="0">
                <a:solidFill>
                  <a:schemeClr val="bg1"/>
                </a:solidFill>
                <a:latin typeface="Arial" charset="0"/>
                <a:ea typeface="Arial" charset="0"/>
                <a:cs typeface="Arial" charset="0"/>
              </a:rPr>
              <a:t>MD </a:t>
            </a:r>
            <a:r>
              <a:rPr lang="en-CA" sz="3600" baseline="30000" dirty="0" smtClean="0">
                <a:solidFill>
                  <a:schemeClr val="bg1"/>
                </a:solidFill>
                <a:latin typeface="Arial" charset="0"/>
                <a:ea typeface="Arial" charset="0"/>
                <a:cs typeface="Arial" charset="0"/>
              </a:rPr>
              <a:t>1,2</a:t>
            </a:r>
            <a:r>
              <a:rPr lang="en-CA" sz="3600" dirty="0" smtClean="0">
                <a:solidFill>
                  <a:schemeClr val="bg1"/>
                </a:solidFill>
                <a:latin typeface="Arial" charset="0"/>
                <a:ea typeface="Arial" charset="0"/>
                <a:cs typeface="Arial" charset="0"/>
              </a:rPr>
              <a:t>, </a:t>
            </a:r>
            <a:r>
              <a:rPr lang="en-CA" sz="3600" dirty="0">
                <a:solidFill>
                  <a:schemeClr val="bg1"/>
                </a:solidFill>
                <a:latin typeface="Arial" charset="0"/>
                <a:ea typeface="Arial" charset="0"/>
                <a:cs typeface="Arial" charset="0"/>
              </a:rPr>
              <a:t>J. Patrick Hoffman, </a:t>
            </a:r>
            <a:r>
              <a:rPr lang="en-CA" sz="3600" dirty="0" smtClean="0">
                <a:solidFill>
                  <a:schemeClr val="bg1"/>
                </a:solidFill>
                <a:latin typeface="Arial" charset="0"/>
                <a:ea typeface="Arial" charset="0"/>
                <a:cs typeface="Arial" charset="0"/>
              </a:rPr>
              <a:t>MD </a:t>
            </a:r>
            <a:r>
              <a:rPr lang="en-CA" sz="3600" baseline="30000" dirty="0" smtClean="0">
                <a:solidFill>
                  <a:schemeClr val="bg1"/>
                </a:solidFill>
                <a:latin typeface="Arial" charset="0"/>
                <a:ea typeface="Arial" charset="0"/>
                <a:cs typeface="Arial" charset="0"/>
              </a:rPr>
              <a:t>2</a:t>
            </a:r>
            <a:r>
              <a:rPr lang="en-CA" sz="3600" dirty="0" smtClean="0">
                <a:solidFill>
                  <a:schemeClr val="bg1"/>
                </a:solidFill>
                <a:latin typeface="Arial" charset="0"/>
                <a:ea typeface="Arial" charset="0"/>
                <a:cs typeface="Arial" charset="0"/>
              </a:rPr>
              <a:t>, </a:t>
            </a:r>
            <a:r>
              <a:rPr lang="en-CA" sz="3600" dirty="0">
                <a:solidFill>
                  <a:schemeClr val="bg1"/>
                </a:solidFill>
                <a:latin typeface="Arial" charset="0"/>
                <a:ea typeface="Arial" charset="0"/>
                <a:cs typeface="Arial" charset="0"/>
              </a:rPr>
              <a:t>Clare Desmond, </a:t>
            </a:r>
            <a:r>
              <a:rPr lang="en-CA" sz="3600" dirty="0" smtClean="0">
                <a:solidFill>
                  <a:schemeClr val="bg1"/>
                </a:solidFill>
                <a:latin typeface="Arial" charset="0"/>
                <a:ea typeface="Arial" charset="0"/>
                <a:cs typeface="Arial" charset="0"/>
              </a:rPr>
              <a:t>MD </a:t>
            </a:r>
            <a:r>
              <a:rPr lang="en-CA" sz="3600" baseline="30000" dirty="0" smtClean="0">
                <a:solidFill>
                  <a:schemeClr val="bg1"/>
                </a:solidFill>
                <a:latin typeface="Arial" charset="0"/>
                <a:ea typeface="Arial" charset="0"/>
                <a:cs typeface="Arial" charset="0"/>
              </a:rPr>
              <a:t>3</a:t>
            </a:r>
            <a:r>
              <a:rPr lang="en-CA" sz="3600" dirty="0" smtClean="0">
                <a:solidFill>
                  <a:schemeClr val="bg1"/>
                </a:solidFill>
                <a:latin typeface="Arial" charset="0"/>
                <a:ea typeface="Arial" charset="0"/>
                <a:cs typeface="Arial" charset="0"/>
              </a:rPr>
              <a:t>, </a:t>
            </a:r>
            <a:r>
              <a:rPr lang="en-CA" sz="3600" dirty="0">
                <a:solidFill>
                  <a:schemeClr val="bg1"/>
                </a:solidFill>
                <a:latin typeface="Arial" charset="0"/>
                <a:ea typeface="Arial" charset="0"/>
                <a:cs typeface="Arial" charset="0"/>
              </a:rPr>
              <a:t>Michelle </a:t>
            </a:r>
            <a:r>
              <a:rPr lang="en-CA" sz="3600" dirty="0" err="1">
                <a:solidFill>
                  <a:schemeClr val="bg1"/>
                </a:solidFill>
                <a:latin typeface="Arial" charset="0"/>
                <a:ea typeface="Arial" charset="0"/>
                <a:cs typeface="Arial" charset="0"/>
              </a:rPr>
              <a:t>Sergel</a:t>
            </a:r>
            <a:r>
              <a:rPr lang="en-CA" sz="3600" dirty="0">
                <a:solidFill>
                  <a:schemeClr val="bg1"/>
                </a:solidFill>
                <a:latin typeface="Arial" charset="0"/>
                <a:ea typeface="Arial" charset="0"/>
                <a:cs typeface="Arial" charset="0"/>
              </a:rPr>
              <a:t>, </a:t>
            </a:r>
            <a:r>
              <a:rPr lang="en-CA" sz="3600" dirty="0" smtClean="0">
                <a:solidFill>
                  <a:schemeClr val="bg1"/>
                </a:solidFill>
                <a:latin typeface="Arial" charset="0"/>
                <a:ea typeface="Arial" charset="0"/>
                <a:cs typeface="Arial" charset="0"/>
              </a:rPr>
              <a:t>MD </a:t>
            </a:r>
            <a:r>
              <a:rPr lang="en-CA" sz="3600" baseline="30000" dirty="0" smtClean="0">
                <a:solidFill>
                  <a:schemeClr val="bg1"/>
                </a:solidFill>
                <a:latin typeface="Arial" charset="0"/>
                <a:ea typeface="Arial" charset="0"/>
                <a:cs typeface="Arial" charset="0"/>
              </a:rPr>
              <a:t>1,2</a:t>
            </a:r>
            <a:endParaRPr lang="en-CA" sz="3600" baseline="30000" dirty="0">
              <a:solidFill>
                <a:schemeClr val="bg1"/>
              </a:solidFill>
              <a:latin typeface="Arial" charset="0"/>
              <a:ea typeface="Arial" charset="0"/>
              <a:cs typeface="Arial" charset="0"/>
            </a:endParaRPr>
          </a:p>
        </p:txBody>
      </p:sp>
      <p:sp>
        <p:nvSpPr>
          <p:cNvPr id="50" name="TextBox 49">
            <a:hlinkClick r:id="rId7" action="ppaction://hlinksldjump"/>
          </p:cNvPr>
          <p:cNvSpPr txBox="1"/>
          <p:nvPr/>
        </p:nvSpPr>
        <p:spPr>
          <a:xfrm>
            <a:off x="420913" y="932808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Conclusion</a:t>
            </a:r>
            <a:endParaRPr lang="en-CA" sz="4800" dirty="0">
              <a:solidFill>
                <a:schemeClr val="bg1"/>
              </a:solidFill>
              <a:latin typeface="Arial" charset="0"/>
              <a:ea typeface="Arial" charset="0"/>
              <a:cs typeface="Arial" charset="0"/>
            </a:endParaRPr>
          </a:p>
        </p:txBody>
      </p:sp>
      <p:pic>
        <p:nvPicPr>
          <p:cNvPr id="25" name="Picture 24" descr="COR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9" y="327196"/>
            <a:ext cx="4867912" cy="1945541"/>
          </a:xfrm>
          <a:prstGeom prst="rect">
            <a:avLst/>
          </a:prstGeom>
        </p:spPr>
      </p:pic>
      <p:pic>
        <p:nvPicPr>
          <p:cNvPr id="26" name="Picture 25"/>
          <p:cNvPicPr>
            <a:picLocks noChangeAspect="1"/>
          </p:cNvPicPr>
          <p:nvPr/>
        </p:nvPicPr>
        <p:blipFill rotWithShape="1">
          <a:blip r:embed="rId9"/>
          <a:srcRect b="38424"/>
          <a:stretch/>
        </p:blipFill>
        <p:spPr>
          <a:xfrm>
            <a:off x="420912" y="2238245"/>
            <a:ext cx="5073609" cy="1794244"/>
          </a:xfrm>
          <a:prstGeom prst="rect">
            <a:avLst/>
          </a:prstGeom>
        </p:spPr>
      </p:pic>
      <p:sp>
        <p:nvSpPr>
          <p:cNvPr id="18" name="Rectangle 17">
            <a:hlinkClick r:id="" action="ppaction://hlinkshowjump?jump=endshow"/>
          </p:cNvPr>
          <p:cNvSpPr/>
          <p:nvPr/>
        </p:nvSpPr>
        <p:spPr>
          <a:xfrm>
            <a:off x="33368031" y="377244"/>
            <a:ext cx="3775055" cy="1845446"/>
          </a:xfrm>
          <a:prstGeom prst="rect">
            <a:avLst/>
          </a:prstGeom>
          <a:solidFill>
            <a:srgbClr val="91959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rial" charset="0"/>
                <a:ea typeface="Arial" charset="0"/>
                <a:cs typeface="Arial" charset="0"/>
              </a:rPr>
              <a:t>CLICK TO GO BACK TO KIOSK MENU</a:t>
            </a:r>
            <a:endParaRPr lang="en-US" sz="3200" dirty="0">
              <a:solidFill>
                <a:schemeClr val="bg1"/>
              </a:solidFill>
              <a:latin typeface="Arial" charset="0"/>
              <a:ea typeface="Arial" charset="0"/>
              <a:cs typeface="Arial" charset="0"/>
            </a:endParaRPr>
          </a:p>
        </p:txBody>
      </p:sp>
      <p:pic>
        <p:nvPicPr>
          <p:cNvPr id="19" name="Picture 18"/>
          <p:cNvPicPr>
            <a:picLocks noChangeAspect="1"/>
          </p:cNvPicPr>
          <p:nvPr/>
        </p:nvPicPr>
        <p:blipFill>
          <a:blip r:embed="rId10"/>
          <a:stretch>
            <a:fillRect/>
          </a:stretch>
        </p:blipFill>
        <p:spPr>
          <a:xfrm>
            <a:off x="30385464" y="5086448"/>
            <a:ext cx="3902833" cy="4318520"/>
          </a:xfrm>
          <a:prstGeom prst="rect">
            <a:avLst/>
          </a:prstGeom>
        </p:spPr>
      </p:pic>
      <p:pic>
        <p:nvPicPr>
          <p:cNvPr id="21" name="Picture 20"/>
          <p:cNvPicPr>
            <a:picLocks noChangeAspect="1"/>
          </p:cNvPicPr>
          <p:nvPr/>
        </p:nvPicPr>
        <p:blipFill>
          <a:blip r:embed="rId11"/>
          <a:stretch>
            <a:fillRect/>
          </a:stretch>
        </p:blipFill>
        <p:spPr>
          <a:xfrm>
            <a:off x="27419236" y="10335817"/>
            <a:ext cx="9723850" cy="2613636"/>
          </a:xfrm>
          <a:prstGeom prst="rect">
            <a:avLst/>
          </a:prstGeom>
        </p:spPr>
      </p:pic>
      <p:sp>
        <p:nvSpPr>
          <p:cNvPr id="24" name="TextBox 23"/>
          <p:cNvSpPr txBox="1"/>
          <p:nvPr/>
        </p:nvSpPr>
        <p:spPr>
          <a:xfrm>
            <a:off x="13673917" y="3011835"/>
            <a:ext cx="9966961" cy="1050648"/>
          </a:xfrm>
          <a:prstGeom prst="rect">
            <a:avLst/>
          </a:prstGeom>
          <a:noFill/>
        </p:spPr>
        <p:txBody>
          <a:bodyPr wrap="square" rtlCol="0" anchor="ctr" anchorCtr="1">
            <a:noAutofit/>
          </a:bodyPr>
          <a:lstStyle/>
          <a:p>
            <a:pPr algn="ctr"/>
            <a:r>
              <a:rPr lang="en-CA" sz="2800" baseline="30000" dirty="0">
                <a:latin typeface="Arial" charset="0"/>
                <a:ea typeface="Arial" charset="0"/>
                <a:cs typeface="Arial" charset="0"/>
              </a:rPr>
              <a:t>1</a:t>
            </a:r>
            <a:r>
              <a:rPr lang="en-CA" sz="2800" dirty="0" smtClean="0">
                <a:latin typeface="Arial" charset="0"/>
                <a:ea typeface="Arial" charset="0"/>
                <a:cs typeface="Arial" charset="0"/>
              </a:rPr>
              <a:t> Rush University Medical Center,</a:t>
            </a:r>
            <a:r>
              <a:rPr lang="en-CA" sz="2800" dirty="0">
                <a:latin typeface="Arial" charset="0"/>
                <a:ea typeface="Arial" charset="0"/>
                <a:cs typeface="Arial" charset="0"/>
              </a:rPr>
              <a:t> </a:t>
            </a:r>
            <a:r>
              <a:rPr lang="en-CA" sz="2800" baseline="30000" dirty="0" smtClean="0">
                <a:latin typeface="Arial" charset="0"/>
                <a:ea typeface="Arial" charset="0"/>
                <a:cs typeface="Arial" charset="0"/>
              </a:rPr>
              <a:t>2 </a:t>
            </a:r>
            <a:r>
              <a:rPr lang="en-CA" sz="2800" dirty="0" smtClean="0">
                <a:latin typeface="Arial" charset="0"/>
                <a:ea typeface="Arial" charset="0"/>
                <a:cs typeface="Arial" charset="0"/>
              </a:rPr>
              <a:t>Cook County Hospital, </a:t>
            </a:r>
            <a:r>
              <a:rPr lang="en-CA" sz="2800" baseline="30000" dirty="0" smtClean="0">
                <a:latin typeface="Arial" charset="0"/>
                <a:ea typeface="Arial" charset="0"/>
                <a:cs typeface="Arial" charset="0"/>
              </a:rPr>
              <a:t>3</a:t>
            </a:r>
            <a:r>
              <a:rPr lang="en-CA" sz="2800" dirty="0" smtClean="0">
                <a:latin typeface="Arial" charset="0"/>
                <a:ea typeface="Arial" charset="0"/>
                <a:cs typeface="Arial" charset="0"/>
              </a:rPr>
              <a:t>NorthShore Health Systems </a:t>
            </a:r>
            <a:endParaRPr lang="en-CA" sz="2800" dirty="0">
              <a:latin typeface="Arial" charset="0"/>
              <a:ea typeface="Arial" charset="0"/>
              <a:cs typeface="Arial" charset="0"/>
            </a:endParaRPr>
          </a:p>
        </p:txBody>
      </p:sp>
    </p:spTree>
    <p:extLst>
      <p:ext uri="{BB962C8B-B14F-4D97-AF65-F5344CB8AC3E}">
        <p14:creationId xmlns:p14="http://schemas.microsoft.com/office/powerpoint/2010/main" val="188055212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0378387" y="4577146"/>
            <a:ext cx="6764699" cy="1938992"/>
          </a:xfrm>
          <a:prstGeom prst="rect">
            <a:avLst/>
          </a:prstGeom>
          <a:solidFill>
            <a:srgbClr val="919598"/>
          </a:solidFill>
        </p:spPr>
        <p:txBody>
          <a:bodyPr wrap="square" rtlCol="0">
            <a:spAutoFit/>
          </a:bodyPr>
          <a:lstStyle/>
          <a:p>
            <a:pPr algn="ctr"/>
            <a:r>
              <a:rPr lang="en-CA" sz="6000" dirty="0" smtClean="0">
                <a:solidFill>
                  <a:schemeClr val="bg1"/>
                </a:solidFill>
                <a:latin typeface="Arial" charset="0"/>
                <a:ea typeface="Arial" charset="0"/>
                <a:cs typeface="Arial" charset="0"/>
              </a:rPr>
              <a:t>Top Resuscitation Milestones</a:t>
            </a:r>
            <a:endParaRPr lang="en-CA" sz="6000" dirty="0">
              <a:solidFill>
                <a:schemeClr val="bg1"/>
              </a:solidFill>
              <a:latin typeface="Arial" charset="0"/>
              <a:ea typeface="Arial" charset="0"/>
              <a:cs typeface="Arial" charset="0"/>
            </a:endParaRPr>
          </a:p>
        </p:txBody>
      </p:sp>
      <p:sp>
        <p:nvSpPr>
          <p:cNvPr id="31" name="TextBox 30">
            <a:hlinkClick r:id="rId3" action="ppaction://hlinksldjump"/>
          </p:cNvPr>
          <p:cNvSpPr txBox="1"/>
          <p:nvPr/>
        </p:nvSpPr>
        <p:spPr>
          <a:xfrm>
            <a:off x="424547" y="5972400"/>
            <a:ext cx="4158000" cy="846000"/>
          </a:xfrm>
          <a:prstGeom prst="rect">
            <a:avLst/>
          </a:prstGeom>
          <a:solidFill>
            <a:srgbClr val="919598"/>
          </a:solidFill>
        </p:spPr>
        <p:txBody>
          <a:bodyPr wrap="square" rtlCol="0">
            <a:normAutofit fontScale="92500"/>
          </a:bodyPr>
          <a:lstStyle/>
          <a:p>
            <a:r>
              <a:rPr lang="en-CA" sz="4800" dirty="0" smtClean="0">
                <a:solidFill>
                  <a:schemeClr val="bg1"/>
                </a:solidFill>
                <a:latin typeface="Arial" charset="0"/>
                <a:ea typeface="Arial" charset="0"/>
                <a:cs typeface="Arial" charset="0"/>
              </a:rPr>
              <a:t>Intro/Objectives</a:t>
            </a:r>
            <a:endParaRPr lang="en-CA" sz="4800" dirty="0">
              <a:solidFill>
                <a:schemeClr val="bg1"/>
              </a:solidFill>
              <a:latin typeface="Arial" charset="0"/>
              <a:ea typeface="Arial" charset="0"/>
              <a:cs typeface="Arial" charset="0"/>
            </a:endParaRPr>
          </a:p>
        </p:txBody>
      </p:sp>
      <p:sp>
        <p:nvSpPr>
          <p:cNvPr id="32" name="TextBox 31">
            <a:hlinkClick r:id="rId4" action="ppaction://hlinksldjump"/>
          </p:cNvPr>
          <p:cNvSpPr txBox="1"/>
          <p:nvPr/>
        </p:nvSpPr>
        <p:spPr>
          <a:xfrm>
            <a:off x="424547" y="6818400"/>
            <a:ext cx="6238800" cy="846000"/>
          </a:xfrm>
          <a:prstGeom prst="rect">
            <a:avLst/>
          </a:prstGeom>
          <a:solidFill>
            <a:srgbClr val="0070C0"/>
          </a:solidFill>
        </p:spPr>
        <p:txBody>
          <a:bodyPr wrap="square" rtlCol="0">
            <a:normAutofit/>
          </a:bodyPr>
          <a:lstStyle/>
          <a:p>
            <a:r>
              <a:rPr lang="en-CA" sz="4800" dirty="0">
                <a:solidFill>
                  <a:schemeClr val="bg1"/>
                </a:solidFill>
                <a:latin typeface="Arial" charset="0"/>
                <a:ea typeface="Arial" charset="0"/>
                <a:cs typeface="Arial" charset="0"/>
              </a:rPr>
              <a:t>Milestones</a:t>
            </a:r>
          </a:p>
        </p:txBody>
      </p:sp>
      <p:sp>
        <p:nvSpPr>
          <p:cNvPr id="33" name="TextBox 32">
            <a:hlinkClick r:id="rId5" action="ppaction://hlinksldjump"/>
          </p:cNvPr>
          <p:cNvSpPr txBox="1"/>
          <p:nvPr/>
        </p:nvSpPr>
        <p:spPr>
          <a:xfrm>
            <a:off x="424547" y="7664400"/>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Curriculum</a:t>
            </a:r>
            <a:endParaRPr lang="en-CA" sz="4800" dirty="0">
              <a:solidFill>
                <a:schemeClr val="bg1"/>
              </a:solidFill>
              <a:latin typeface="Arial" charset="0"/>
              <a:ea typeface="Arial" charset="0"/>
              <a:cs typeface="Arial" charset="0"/>
            </a:endParaRPr>
          </a:p>
        </p:txBody>
      </p:sp>
      <p:sp>
        <p:nvSpPr>
          <p:cNvPr id="38" name="TextBox 37">
            <a:hlinkClick r:id="rId6" action="ppaction://hlinksldjump"/>
          </p:cNvPr>
          <p:cNvSpPr txBox="1"/>
          <p:nvPr/>
        </p:nvSpPr>
        <p:spPr>
          <a:xfrm>
            <a:off x="424817" y="8509954"/>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Impact </a:t>
            </a:r>
            <a:endParaRPr lang="en-CA" sz="4800" dirty="0">
              <a:solidFill>
                <a:schemeClr val="bg1"/>
              </a:solidFill>
              <a:latin typeface="Arial" charset="0"/>
              <a:ea typeface="Arial" charset="0"/>
              <a:cs typeface="Arial" charset="0"/>
            </a:endParaRPr>
          </a:p>
        </p:txBody>
      </p:sp>
      <p:sp>
        <p:nvSpPr>
          <p:cNvPr id="55" name="TextBox 54">
            <a:hlinkClick r:id="rId7" action="ppaction://hlinksldjump"/>
          </p:cNvPr>
          <p:cNvSpPr txBox="1"/>
          <p:nvPr/>
        </p:nvSpPr>
        <p:spPr>
          <a:xfrm>
            <a:off x="420912" y="9355954"/>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Conclusion</a:t>
            </a:r>
            <a:endParaRPr lang="en-CA" sz="4800" dirty="0">
              <a:solidFill>
                <a:schemeClr val="bg1"/>
              </a:solidFill>
              <a:latin typeface="Arial" charset="0"/>
              <a:ea typeface="Arial" charset="0"/>
              <a:cs typeface="Arial" charset="0"/>
            </a:endParaRPr>
          </a:p>
        </p:txBody>
      </p:sp>
      <p:sp>
        <p:nvSpPr>
          <p:cNvPr id="23" name="Rectangle 22">
            <a:hlinkClick r:id="" action="ppaction://hlinkshowjump?jump=endshow"/>
          </p:cNvPr>
          <p:cNvSpPr/>
          <p:nvPr/>
        </p:nvSpPr>
        <p:spPr>
          <a:xfrm>
            <a:off x="33368031" y="377244"/>
            <a:ext cx="3775055" cy="1845446"/>
          </a:xfrm>
          <a:prstGeom prst="rect">
            <a:avLst/>
          </a:prstGeom>
          <a:solidFill>
            <a:srgbClr val="91959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rial" charset="0"/>
                <a:ea typeface="Arial" charset="0"/>
                <a:cs typeface="Arial" charset="0"/>
              </a:rPr>
              <a:t>CLICK TO GO BACK TO KIOSK MENU</a:t>
            </a:r>
            <a:endParaRPr lang="en-US" sz="3200" dirty="0">
              <a:solidFill>
                <a:schemeClr val="bg1"/>
              </a:solidFill>
              <a:latin typeface="Arial" charset="0"/>
              <a:ea typeface="Arial" charset="0"/>
              <a:cs typeface="Arial" charset="0"/>
            </a:endParaRPr>
          </a:p>
        </p:txBody>
      </p:sp>
      <p:pic>
        <p:nvPicPr>
          <p:cNvPr id="25" name="Picture 24" descr="COR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9" y="327196"/>
            <a:ext cx="4867912" cy="1945541"/>
          </a:xfrm>
          <a:prstGeom prst="rect">
            <a:avLst/>
          </a:prstGeom>
        </p:spPr>
      </p:pic>
      <p:pic>
        <p:nvPicPr>
          <p:cNvPr id="26" name="Picture 25"/>
          <p:cNvPicPr>
            <a:picLocks noChangeAspect="1"/>
          </p:cNvPicPr>
          <p:nvPr/>
        </p:nvPicPr>
        <p:blipFill rotWithShape="1">
          <a:blip r:embed="rId9"/>
          <a:srcRect b="38424"/>
          <a:stretch/>
        </p:blipFill>
        <p:spPr>
          <a:xfrm>
            <a:off x="420912" y="2238245"/>
            <a:ext cx="5073609" cy="1794244"/>
          </a:xfrm>
          <a:prstGeom prst="rect">
            <a:avLst/>
          </a:prstGeom>
        </p:spPr>
      </p:pic>
      <p:sp>
        <p:nvSpPr>
          <p:cNvPr id="5" name="Rectangle 4"/>
          <p:cNvSpPr/>
          <p:nvPr/>
        </p:nvSpPr>
        <p:spPr>
          <a:xfrm>
            <a:off x="8080210" y="18541893"/>
            <a:ext cx="18474797" cy="1938992"/>
          </a:xfrm>
          <a:prstGeom prst="rect">
            <a:avLst/>
          </a:prstGeom>
          <a:solidFill>
            <a:schemeClr val="bg1"/>
          </a:solidFill>
        </p:spPr>
        <p:txBody>
          <a:bodyPr wrap="square">
            <a:spAutoFit/>
          </a:bodyPr>
          <a:lstStyle/>
          <a:p>
            <a:pPr algn="ctr"/>
            <a:r>
              <a:rPr lang="en-US" sz="4000" dirty="0">
                <a:latin typeface="Arial" charset="0"/>
                <a:ea typeface="Arial" charset="0"/>
                <a:cs typeface="Arial" charset="0"/>
              </a:rPr>
              <a:t>To prioritize milestones, all 23 Milestones were ranked by 33 Emergency Medicine Attendings on a 1-5 Likert based scale, </a:t>
            </a:r>
            <a:r>
              <a:rPr lang="en-US" sz="4000" dirty="0" smtClean="0">
                <a:latin typeface="Arial" charset="0"/>
                <a:ea typeface="Arial" charset="0"/>
                <a:cs typeface="Arial" charset="0"/>
              </a:rPr>
              <a:t>based </a:t>
            </a:r>
            <a:r>
              <a:rPr lang="en-US" sz="4000" dirty="0">
                <a:latin typeface="Arial" charset="0"/>
                <a:ea typeface="Arial" charset="0"/>
                <a:cs typeface="Arial" charset="0"/>
              </a:rPr>
              <a:t>on </a:t>
            </a:r>
            <a:r>
              <a:rPr lang="en-US" sz="4000" dirty="0" smtClean="0">
                <a:latin typeface="Arial" charset="0"/>
                <a:ea typeface="Arial" charset="0"/>
                <a:cs typeface="Arial" charset="0"/>
              </a:rPr>
              <a:t>their perceived </a:t>
            </a:r>
            <a:r>
              <a:rPr lang="en-US" sz="4000" dirty="0">
                <a:latin typeface="Arial" charset="0"/>
                <a:ea typeface="Arial" charset="0"/>
                <a:cs typeface="Arial" charset="0"/>
              </a:rPr>
              <a:t>importance during a resuscitation. </a:t>
            </a:r>
          </a:p>
        </p:txBody>
      </p:sp>
      <p:graphicFrame>
        <p:nvGraphicFramePr>
          <p:cNvPr id="8" name="Table 7"/>
          <p:cNvGraphicFramePr>
            <a:graphicFrameLocks noGrp="1"/>
          </p:cNvGraphicFramePr>
          <p:nvPr>
            <p:extLst>
              <p:ext uri="{D42A27DB-BD31-4B8C-83A1-F6EECF244321}">
                <p14:modId xmlns:p14="http://schemas.microsoft.com/office/powerpoint/2010/main" val="27705040"/>
              </p:ext>
            </p:extLst>
          </p:nvPr>
        </p:nvGraphicFramePr>
        <p:xfrm>
          <a:off x="30993837" y="7241400"/>
          <a:ext cx="5533798" cy="11875126"/>
        </p:xfrm>
        <a:graphic>
          <a:graphicData uri="http://schemas.openxmlformats.org/drawingml/2006/table">
            <a:tbl>
              <a:tblPr firstCol="1">
                <a:tableStyleId>{5C22544A-7EE6-4342-B048-85BDC9FD1C3A}</a:tableStyleId>
              </a:tblPr>
              <a:tblGrid>
                <a:gridCol w="1726973"/>
                <a:gridCol w="3806825"/>
              </a:tblGrid>
              <a:tr h="845389">
                <a:tc>
                  <a:txBody>
                    <a:bodyPr/>
                    <a:lstStyle/>
                    <a:p>
                      <a:pPr algn="ctr">
                        <a:spcAft>
                          <a:spcPts val="0"/>
                        </a:spcAft>
                      </a:pPr>
                      <a:r>
                        <a:rPr lang="en-US" sz="4000" dirty="0" smtClean="0">
                          <a:effectLst/>
                        </a:rPr>
                        <a:t>MS</a:t>
                      </a:r>
                      <a:r>
                        <a:rPr lang="en-US" sz="4000" baseline="0" dirty="0" smtClean="0">
                          <a:effectLst/>
                        </a:rPr>
                        <a:t> </a:t>
                      </a:r>
                      <a:r>
                        <a:rPr lang="en-US" sz="4000" dirty="0" smtClean="0">
                          <a:effectLst/>
                        </a:rPr>
                        <a:t>10</a:t>
                      </a:r>
                      <a:endParaRPr lang="en-US" sz="4000" dirty="0">
                        <a:effectLst/>
                        <a:latin typeface="Calibri" charset="0"/>
                      </a:endParaRPr>
                    </a:p>
                  </a:txBody>
                  <a:tcPr marL="68580" marR="68580" marT="0" marB="0"/>
                </a:tc>
                <a:tc>
                  <a:txBody>
                    <a:bodyPr/>
                    <a:lstStyle/>
                    <a:p>
                      <a:pPr algn="ctr">
                        <a:spcAft>
                          <a:spcPts val="0"/>
                        </a:spcAft>
                      </a:pPr>
                      <a:r>
                        <a:rPr lang="en-US" sz="4000" dirty="0">
                          <a:effectLst/>
                        </a:rPr>
                        <a:t>Airway Management</a:t>
                      </a:r>
                      <a:endParaRPr lang="en-US" sz="4000" dirty="0">
                        <a:effectLst/>
                        <a:latin typeface="Calibri" charset="0"/>
                      </a:endParaRPr>
                    </a:p>
                  </a:txBody>
                  <a:tcPr marL="68580" marR="68580" marT="0" marB="0"/>
                </a:tc>
              </a:tr>
              <a:tr h="1230029">
                <a:tc>
                  <a:txBody>
                    <a:bodyPr/>
                    <a:lstStyle/>
                    <a:p>
                      <a:pPr algn="ctr">
                        <a:spcAft>
                          <a:spcPts val="0"/>
                        </a:spcAft>
                      </a:pPr>
                      <a:r>
                        <a:rPr lang="en-US" sz="4000" dirty="0" smtClean="0">
                          <a:effectLst/>
                        </a:rPr>
                        <a:t>MS 1</a:t>
                      </a:r>
                      <a:endParaRPr lang="en-US" sz="4000" dirty="0">
                        <a:effectLst/>
                        <a:latin typeface="Calibri" charset="0"/>
                      </a:endParaRPr>
                    </a:p>
                  </a:txBody>
                  <a:tcPr marL="68580" marR="68580" marT="0" marB="0"/>
                </a:tc>
                <a:tc>
                  <a:txBody>
                    <a:bodyPr/>
                    <a:lstStyle/>
                    <a:p>
                      <a:pPr algn="ctr">
                        <a:spcAft>
                          <a:spcPts val="0"/>
                        </a:spcAft>
                      </a:pPr>
                      <a:r>
                        <a:rPr lang="en-US" sz="4000" dirty="0">
                          <a:effectLst/>
                        </a:rPr>
                        <a:t>Emergency Stabilization</a:t>
                      </a:r>
                      <a:endParaRPr lang="en-US" sz="4000" dirty="0">
                        <a:effectLst/>
                        <a:latin typeface="Calibri" charset="0"/>
                      </a:endParaRPr>
                    </a:p>
                  </a:txBody>
                  <a:tcPr marL="68580" marR="68580" marT="0" marB="0"/>
                </a:tc>
              </a:tr>
              <a:tr h="960094">
                <a:tc>
                  <a:txBody>
                    <a:bodyPr/>
                    <a:lstStyle/>
                    <a:p>
                      <a:pPr algn="ctr">
                        <a:spcAft>
                          <a:spcPts val="0"/>
                        </a:spcAft>
                      </a:pPr>
                      <a:r>
                        <a:rPr lang="en-US" sz="4000" dirty="0" smtClean="0">
                          <a:effectLst/>
                        </a:rPr>
                        <a:t>MS 23</a:t>
                      </a:r>
                      <a:endParaRPr lang="en-US" sz="4000" dirty="0">
                        <a:effectLst/>
                        <a:latin typeface="Calibri" charset="0"/>
                      </a:endParaRPr>
                    </a:p>
                  </a:txBody>
                  <a:tcPr marL="68580" marR="68580" marT="0" marB="0"/>
                </a:tc>
                <a:tc>
                  <a:txBody>
                    <a:bodyPr/>
                    <a:lstStyle/>
                    <a:p>
                      <a:pPr algn="ctr">
                        <a:spcAft>
                          <a:spcPts val="0"/>
                        </a:spcAft>
                      </a:pPr>
                      <a:r>
                        <a:rPr lang="en-US" sz="4000" dirty="0">
                          <a:effectLst/>
                        </a:rPr>
                        <a:t>Team Management </a:t>
                      </a:r>
                      <a:endParaRPr lang="en-US" sz="4000" dirty="0">
                        <a:effectLst/>
                        <a:latin typeface="Calibri" charset="0"/>
                      </a:endParaRPr>
                    </a:p>
                  </a:txBody>
                  <a:tcPr marL="68580" marR="68580" marT="0" marB="0"/>
                </a:tc>
              </a:tr>
              <a:tr h="960094">
                <a:tc>
                  <a:txBody>
                    <a:bodyPr/>
                    <a:lstStyle/>
                    <a:p>
                      <a:pPr algn="ctr">
                        <a:spcAft>
                          <a:spcPts val="0"/>
                        </a:spcAft>
                      </a:pPr>
                      <a:r>
                        <a:rPr lang="en-US" sz="4000" dirty="0" smtClean="0">
                          <a:effectLst/>
                        </a:rPr>
                        <a:t>MS</a:t>
                      </a:r>
                      <a:r>
                        <a:rPr lang="en-US" sz="4000" baseline="0" dirty="0" smtClean="0">
                          <a:effectLst/>
                        </a:rPr>
                        <a:t> </a:t>
                      </a:r>
                      <a:r>
                        <a:rPr lang="en-US" sz="4000" dirty="0" smtClean="0">
                          <a:effectLst/>
                        </a:rPr>
                        <a:t>15</a:t>
                      </a:r>
                      <a:endParaRPr lang="en-US" sz="4000" dirty="0">
                        <a:effectLst/>
                        <a:latin typeface="Calibri" charset="0"/>
                      </a:endParaRPr>
                    </a:p>
                  </a:txBody>
                  <a:tcPr marL="68580" marR="68580" marT="0" marB="0"/>
                </a:tc>
                <a:tc>
                  <a:txBody>
                    <a:bodyPr/>
                    <a:lstStyle/>
                    <a:p>
                      <a:pPr algn="ctr">
                        <a:spcAft>
                          <a:spcPts val="0"/>
                        </a:spcAft>
                      </a:pPr>
                      <a:r>
                        <a:rPr lang="en-US" sz="4000" dirty="0">
                          <a:effectLst/>
                        </a:rPr>
                        <a:t>Medical Knowledge</a:t>
                      </a:r>
                      <a:endParaRPr lang="en-US" sz="4000" dirty="0">
                        <a:effectLst/>
                        <a:latin typeface="Calibri" charset="0"/>
                      </a:endParaRPr>
                    </a:p>
                  </a:txBody>
                  <a:tcPr marL="68580" marR="68580" marT="0" marB="0"/>
                </a:tc>
              </a:tr>
              <a:tr h="1754963">
                <a:tc>
                  <a:txBody>
                    <a:bodyPr/>
                    <a:lstStyle/>
                    <a:p>
                      <a:pPr algn="ctr">
                        <a:spcAft>
                          <a:spcPts val="0"/>
                        </a:spcAft>
                      </a:pPr>
                      <a:r>
                        <a:rPr lang="en-US" sz="4000" dirty="0" smtClean="0">
                          <a:effectLst/>
                        </a:rPr>
                        <a:t>MS 9</a:t>
                      </a:r>
                      <a:endParaRPr lang="en-US" sz="4000" dirty="0">
                        <a:effectLst/>
                        <a:latin typeface="Calibri" charset="0"/>
                      </a:endParaRPr>
                    </a:p>
                  </a:txBody>
                  <a:tcPr marL="68580" marR="68580" marT="0" marB="0"/>
                </a:tc>
                <a:tc>
                  <a:txBody>
                    <a:bodyPr/>
                    <a:lstStyle/>
                    <a:p>
                      <a:pPr algn="ctr">
                        <a:spcAft>
                          <a:spcPts val="0"/>
                        </a:spcAft>
                      </a:pPr>
                      <a:r>
                        <a:rPr lang="en-US" sz="4000" dirty="0">
                          <a:effectLst/>
                        </a:rPr>
                        <a:t>General Approach to Procedures</a:t>
                      </a:r>
                      <a:endParaRPr lang="en-US" sz="4000" dirty="0">
                        <a:effectLst/>
                        <a:latin typeface="Calibri" charset="0"/>
                      </a:endParaRPr>
                    </a:p>
                  </a:txBody>
                  <a:tcPr marL="68580" marR="68580" marT="0" marB="0"/>
                </a:tc>
              </a:tr>
              <a:tr h="960094">
                <a:tc>
                  <a:txBody>
                    <a:bodyPr/>
                    <a:lstStyle/>
                    <a:p>
                      <a:pPr algn="ctr">
                        <a:spcAft>
                          <a:spcPts val="0"/>
                        </a:spcAft>
                      </a:pPr>
                      <a:r>
                        <a:rPr lang="en-US" sz="4000" dirty="0" smtClean="0">
                          <a:effectLst/>
                        </a:rPr>
                        <a:t>MS 4</a:t>
                      </a:r>
                      <a:endParaRPr lang="en-US" sz="4000" dirty="0">
                        <a:effectLst/>
                        <a:latin typeface="Calibri" charset="0"/>
                      </a:endParaRPr>
                    </a:p>
                  </a:txBody>
                  <a:tcPr marL="68580" marR="68580" marT="0" marB="0"/>
                </a:tc>
                <a:tc>
                  <a:txBody>
                    <a:bodyPr/>
                    <a:lstStyle/>
                    <a:p>
                      <a:pPr algn="ctr">
                        <a:spcAft>
                          <a:spcPts val="0"/>
                        </a:spcAft>
                      </a:pPr>
                      <a:r>
                        <a:rPr lang="en-US" sz="4000" dirty="0">
                          <a:effectLst/>
                        </a:rPr>
                        <a:t>Diagnosis</a:t>
                      </a:r>
                      <a:endParaRPr lang="en-US" sz="4000" dirty="0">
                        <a:effectLst/>
                        <a:latin typeface="Calibri" charset="0"/>
                      </a:endParaRPr>
                    </a:p>
                  </a:txBody>
                  <a:tcPr marL="68580" marR="68580" marT="0" marB="0"/>
                </a:tc>
              </a:tr>
              <a:tr h="1076106">
                <a:tc>
                  <a:txBody>
                    <a:bodyPr/>
                    <a:lstStyle/>
                    <a:p>
                      <a:pPr algn="ctr">
                        <a:spcAft>
                          <a:spcPts val="0"/>
                        </a:spcAft>
                      </a:pPr>
                      <a:r>
                        <a:rPr lang="en-US" sz="4000" dirty="0" smtClean="0">
                          <a:effectLst/>
                        </a:rPr>
                        <a:t>MS 5</a:t>
                      </a:r>
                      <a:endParaRPr lang="en-US" sz="4000" dirty="0">
                        <a:effectLst/>
                        <a:latin typeface="Calibri" charset="0"/>
                      </a:endParaRPr>
                    </a:p>
                  </a:txBody>
                  <a:tcPr marL="68580" marR="68580" marT="0" marB="0"/>
                </a:tc>
                <a:tc>
                  <a:txBody>
                    <a:bodyPr/>
                    <a:lstStyle/>
                    <a:p>
                      <a:pPr marL="0" marR="0" algn="ctr">
                        <a:spcBef>
                          <a:spcPts val="0"/>
                        </a:spcBef>
                        <a:spcAft>
                          <a:spcPts val="0"/>
                        </a:spcAft>
                      </a:pPr>
                      <a:r>
                        <a:rPr lang="en-US" sz="4000" dirty="0">
                          <a:effectLst/>
                        </a:rPr>
                        <a:t>Pharmacotherapy</a:t>
                      </a:r>
                      <a:endParaRPr lang="en-US" sz="4000" dirty="0">
                        <a:solidFill>
                          <a:srgbClr val="000000"/>
                        </a:solidFill>
                        <a:effectLst/>
                        <a:latin typeface="Calibri" charset="0"/>
                        <a:ea typeface="Calibri" charset="0"/>
                        <a:cs typeface="Calibri" charset="0"/>
                      </a:endParaRPr>
                    </a:p>
                  </a:txBody>
                  <a:tcPr marL="68580" marR="68580" marT="0" marB="0"/>
                </a:tc>
              </a:tr>
              <a:tr h="960094">
                <a:tc>
                  <a:txBody>
                    <a:bodyPr/>
                    <a:lstStyle/>
                    <a:p>
                      <a:pPr algn="ctr">
                        <a:spcAft>
                          <a:spcPts val="0"/>
                        </a:spcAft>
                      </a:pPr>
                      <a:r>
                        <a:rPr lang="en-US" sz="4000" dirty="0" smtClean="0">
                          <a:effectLst/>
                        </a:rPr>
                        <a:t>MS 14</a:t>
                      </a:r>
                      <a:endParaRPr lang="en-US" sz="4000" dirty="0">
                        <a:effectLst/>
                        <a:latin typeface="Calibri" charset="0"/>
                      </a:endParaRPr>
                    </a:p>
                  </a:txBody>
                  <a:tcPr marL="68580" marR="68580" marT="0" marB="0"/>
                </a:tc>
                <a:tc>
                  <a:txBody>
                    <a:bodyPr/>
                    <a:lstStyle/>
                    <a:p>
                      <a:pPr algn="ctr">
                        <a:spcAft>
                          <a:spcPts val="0"/>
                        </a:spcAft>
                      </a:pPr>
                      <a:r>
                        <a:rPr lang="en-US" sz="4000">
                          <a:effectLst/>
                        </a:rPr>
                        <a:t>Vascular Access</a:t>
                      </a:r>
                      <a:endParaRPr lang="en-US" sz="4000">
                        <a:effectLst/>
                        <a:latin typeface="Calibri" charset="0"/>
                      </a:endParaRPr>
                    </a:p>
                  </a:txBody>
                  <a:tcPr marL="68580" marR="68580" marT="0" marB="0"/>
                </a:tc>
              </a:tr>
              <a:tr h="960094">
                <a:tc>
                  <a:txBody>
                    <a:bodyPr/>
                    <a:lstStyle/>
                    <a:p>
                      <a:pPr algn="ctr">
                        <a:spcAft>
                          <a:spcPts val="0"/>
                        </a:spcAft>
                      </a:pPr>
                      <a:r>
                        <a:rPr lang="en-US" sz="4000" dirty="0" smtClean="0">
                          <a:effectLst/>
                        </a:rPr>
                        <a:t>MS 3</a:t>
                      </a:r>
                      <a:endParaRPr lang="en-US" sz="4000" dirty="0">
                        <a:effectLst/>
                        <a:latin typeface="Calibri" charset="0"/>
                      </a:endParaRPr>
                    </a:p>
                  </a:txBody>
                  <a:tcPr marL="68580" marR="68580" marT="0" marB="0"/>
                </a:tc>
                <a:tc>
                  <a:txBody>
                    <a:bodyPr/>
                    <a:lstStyle/>
                    <a:p>
                      <a:pPr algn="ctr">
                        <a:spcAft>
                          <a:spcPts val="0"/>
                        </a:spcAft>
                      </a:pPr>
                      <a:r>
                        <a:rPr lang="en-US" sz="4000">
                          <a:effectLst/>
                        </a:rPr>
                        <a:t>Diagnostic Studies</a:t>
                      </a:r>
                      <a:endParaRPr lang="en-US" sz="4000">
                        <a:effectLst/>
                        <a:latin typeface="Calibri" charset="0"/>
                      </a:endParaRPr>
                    </a:p>
                  </a:txBody>
                  <a:tcPr marL="68580" marR="68580" marT="0" marB="0"/>
                </a:tc>
              </a:tr>
              <a:tr h="1202309">
                <a:tc>
                  <a:txBody>
                    <a:bodyPr/>
                    <a:lstStyle/>
                    <a:p>
                      <a:pPr algn="ctr">
                        <a:spcAft>
                          <a:spcPts val="0"/>
                        </a:spcAft>
                      </a:pPr>
                      <a:r>
                        <a:rPr lang="en-US" sz="4000" dirty="0" smtClean="0">
                          <a:effectLst/>
                        </a:rPr>
                        <a:t>MS</a:t>
                      </a:r>
                      <a:r>
                        <a:rPr lang="en-US" sz="4000" baseline="0" dirty="0" smtClean="0">
                          <a:effectLst/>
                        </a:rPr>
                        <a:t> </a:t>
                      </a:r>
                      <a:r>
                        <a:rPr lang="en-US" sz="4000" dirty="0" smtClean="0">
                          <a:effectLst/>
                        </a:rPr>
                        <a:t>8</a:t>
                      </a:r>
                      <a:endParaRPr lang="en-US" sz="4000" dirty="0">
                        <a:effectLst/>
                        <a:latin typeface="Calibri" charset="0"/>
                      </a:endParaRPr>
                    </a:p>
                  </a:txBody>
                  <a:tcPr marL="68580" marR="68580" marT="0" marB="0"/>
                </a:tc>
                <a:tc>
                  <a:txBody>
                    <a:bodyPr/>
                    <a:lstStyle/>
                    <a:p>
                      <a:pPr algn="ctr">
                        <a:spcAft>
                          <a:spcPts val="0"/>
                        </a:spcAft>
                      </a:pPr>
                      <a:r>
                        <a:rPr lang="en-US" sz="4000" dirty="0" smtClean="0">
                          <a:effectLst/>
                        </a:rPr>
                        <a:t>Multi-tasking</a:t>
                      </a:r>
                      <a:endParaRPr lang="en-US" sz="4000" dirty="0">
                        <a:effectLst/>
                        <a:latin typeface="Calibri" charset="0"/>
                      </a:endParaRPr>
                    </a:p>
                  </a:txBody>
                  <a:tcPr marL="68580" marR="68580" marT="0" marB="0"/>
                </a:tc>
              </a:tr>
            </a:tbl>
          </a:graphicData>
        </a:graphic>
      </p:graphicFrame>
      <p:sp>
        <p:nvSpPr>
          <p:cNvPr id="16" name="TextBox 15"/>
          <p:cNvSpPr txBox="1"/>
          <p:nvPr/>
        </p:nvSpPr>
        <p:spPr>
          <a:xfrm>
            <a:off x="6663347" y="-1"/>
            <a:ext cx="23988103" cy="2272737"/>
          </a:xfrm>
          <a:prstGeom prst="rect">
            <a:avLst/>
          </a:prstGeom>
          <a:solidFill>
            <a:srgbClr val="0070C0"/>
          </a:solidFill>
        </p:spPr>
        <p:txBody>
          <a:bodyPr wrap="square" rtlCol="0" anchor="ctr" anchorCtr="1">
            <a:noAutofit/>
          </a:bodyPr>
          <a:lstStyle/>
          <a:p>
            <a:pPr algn="ctr"/>
            <a:r>
              <a:rPr lang="en-CA" sz="7000" dirty="0">
                <a:solidFill>
                  <a:schemeClr val="bg1"/>
                </a:solidFill>
                <a:latin typeface="Arial" charset="0"/>
                <a:ea typeface="Arial" charset="0"/>
                <a:cs typeface="Arial" charset="0"/>
              </a:rPr>
              <a:t>Creation of a </a:t>
            </a:r>
            <a:r>
              <a:rPr lang="en-CA" sz="7000" dirty="0" smtClean="0">
                <a:solidFill>
                  <a:schemeClr val="bg1"/>
                </a:solidFill>
                <a:latin typeface="Arial" charset="0"/>
                <a:ea typeface="Arial" charset="0"/>
                <a:cs typeface="Arial" charset="0"/>
              </a:rPr>
              <a:t>Milestone-Driven </a:t>
            </a:r>
            <a:r>
              <a:rPr lang="en-CA" sz="7000" dirty="0">
                <a:solidFill>
                  <a:schemeClr val="bg1"/>
                </a:solidFill>
                <a:latin typeface="Arial" charset="0"/>
                <a:ea typeface="Arial" charset="0"/>
                <a:cs typeface="Arial" charset="0"/>
              </a:rPr>
              <a:t>Simulation </a:t>
            </a:r>
            <a:r>
              <a:rPr lang="en-CA" sz="7000" dirty="0" smtClean="0">
                <a:solidFill>
                  <a:schemeClr val="bg1"/>
                </a:solidFill>
                <a:latin typeface="Arial" charset="0"/>
                <a:ea typeface="Arial" charset="0"/>
                <a:cs typeface="Arial" charset="0"/>
              </a:rPr>
              <a:t>Based </a:t>
            </a:r>
            <a:r>
              <a:rPr lang="en-CA" sz="7000" dirty="0">
                <a:solidFill>
                  <a:schemeClr val="bg1"/>
                </a:solidFill>
                <a:latin typeface="Arial" charset="0"/>
                <a:ea typeface="Arial" charset="0"/>
                <a:cs typeface="Arial" charset="0"/>
              </a:rPr>
              <a:t>Resuscitation </a:t>
            </a:r>
            <a:r>
              <a:rPr lang="en-CA" sz="7000" dirty="0" smtClean="0">
                <a:solidFill>
                  <a:schemeClr val="bg1"/>
                </a:solidFill>
                <a:latin typeface="Arial" charset="0"/>
                <a:ea typeface="Arial" charset="0"/>
                <a:cs typeface="Arial" charset="0"/>
              </a:rPr>
              <a:t>Course</a:t>
            </a:r>
            <a:endParaRPr lang="en-CA" sz="7000" dirty="0">
              <a:solidFill>
                <a:schemeClr val="bg1"/>
              </a:solidFill>
              <a:latin typeface="Arial" charset="0"/>
              <a:ea typeface="Arial" charset="0"/>
              <a:cs typeface="Arial" charset="0"/>
            </a:endParaRPr>
          </a:p>
        </p:txBody>
      </p:sp>
      <p:sp>
        <p:nvSpPr>
          <p:cNvPr id="17" name="TextBox 16"/>
          <p:cNvSpPr txBox="1"/>
          <p:nvPr/>
        </p:nvSpPr>
        <p:spPr>
          <a:xfrm>
            <a:off x="6663347" y="2208581"/>
            <a:ext cx="23988103" cy="846000"/>
          </a:xfrm>
          <a:prstGeom prst="rect">
            <a:avLst/>
          </a:prstGeom>
          <a:solidFill>
            <a:srgbClr val="FFC000"/>
          </a:solidFill>
        </p:spPr>
        <p:txBody>
          <a:bodyPr wrap="square" rtlCol="0" anchor="ctr" anchorCtr="1">
            <a:normAutofit/>
          </a:bodyPr>
          <a:lstStyle/>
          <a:p>
            <a:pPr algn="ctr"/>
            <a:r>
              <a:rPr lang="en-CA" sz="3600" dirty="0">
                <a:solidFill>
                  <a:schemeClr val="bg1"/>
                </a:solidFill>
                <a:latin typeface="Arial" charset="0"/>
                <a:ea typeface="Arial" charset="0"/>
                <a:cs typeface="Arial" charset="0"/>
              </a:rPr>
              <a:t>Alexandra Mannix, MD, J. Patrick Hoffman, MD, Clare Desmond, MD, Michelle </a:t>
            </a:r>
            <a:r>
              <a:rPr lang="en-CA" sz="3600" dirty="0" err="1">
                <a:solidFill>
                  <a:schemeClr val="bg1"/>
                </a:solidFill>
                <a:latin typeface="Arial" charset="0"/>
                <a:ea typeface="Arial" charset="0"/>
                <a:cs typeface="Arial" charset="0"/>
              </a:rPr>
              <a:t>Sergel</a:t>
            </a:r>
            <a:r>
              <a:rPr lang="en-CA" sz="3600" dirty="0">
                <a:solidFill>
                  <a:schemeClr val="bg1"/>
                </a:solidFill>
                <a:latin typeface="Arial" charset="0"/>
                <a:ea typeface="Arial" charset="0"/>
                <a:cs typeface="Arial" charset="0"/>
              </a:rPr>
              <a:t>, MD</a:t>
            </a: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1364" y="4032489"/>
            <a:ext cx="22553175" cy="13956672"/>
          </a:xfrm>
          <a:prstGeom prst="rect">
            <a:avLst/>
          </a:prstGeom>
        </p:spPr>
      </p:pic>
    </p:spTree>
    <p:extLst>
      <p:ext uri="{BB962C8B-B14F-4D97-AF65-F5344CB8AC3E}">
        <p14:creationId xmlns:p14="http://schemas.microsoft.com/office/powerpoint/2010/main" val="198802560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82" y="3383501"/>
            <a:ext cx="15991200" cy="846000"/>
          </a:xfrm>
          <a:prstGeom prst="rect">
            <a:avLst/>
          </a:prstGeom>
          <a:solidFill>
            <a:srgbClr val="919598"/>
          </a:solidFill>
        </p:spPr>
        <p:txBody>
          <a:bodyPr wrap="square" rtlCol="0" anchor="ctr" anchorCtr="0">
            <a:noAutofit/>
          </a:bodyPr>
          <a:lstStyle/>
          <a:p>
            <a:pPr algn="ctr"/>
            <a:r>
              <a:rPr lang="en-CA" sz="6000" dirty="0" smtClean="0">
                <a:solidFill>
                  <a:schemeClr val="bg1"/>
                </a:solidFill>
                <a:latin typeface="Arial" charset="0"/>
                <a:ea typeface="Arial" charset="0"/>
                <a:cs typeface="Arial" charset="0"/>
              </a:rPr>
              <a:t>Formative Simulation Cases</a:t>
            </a:r>
            <a:endParaRPr lang="en-CA" sz="6000" dirty="0">
              <a:solidFill>
                <a:schemeClr val="bg1"/>
              </a:solidFill>
              <a:latin typeface="Arial" charset="0"/>
              <a:ea typeface="Arial" charset="0"/>
              <a:cs typeface="Arial" charset="0"/>
            </a:endParaRPr>
          </a:p>
        </p:txBody>
      </p:sp>
      <p:sp>
        <p:nvSpPr>
          <p:cNvPr id="3" name="TextBox 2"/>
          <p:cNvSpPr txBox="1"/>
          <p:nvPr/>
        </p:nvSpPr>
        <p:spPr>
          <a:xfrm>
            <a:off x="20635582" y="4243056"/>
            <a:ext cx="15991200" cy="3046988"/>
          </a:xfrm>
          <a:prstGeom prst="rect">
            <a:avLst/>
          </a:prstGeom>
          <a:noFill/>
        </p:spPr>
        <p:txBody>
          <a:bodyPr wrap="square" rtlCol="0">
            <a:spAutoFit/>
          </a:bodyPr>
          <a:lstStyle/>
          <a:p>
            <a:pPr algn="ctr"/>
            <a:r>
              <a:rPr lang="en-CA" sz="4800" dirty="0" smtClean="0">
                <a:latin typeface="Arial" charset="0"/>
                <a:ea typeface="Arial" charset="0"/>
                <a:cs typeface="Arial" charset="0"/>
              </a:rPr>
              <a:t>Pediatric Sepsis</a:t>
            </a:r>
          </a:p>
          <a:p>
            <a:pPr algn="ctr"/>
            <a:r>
              <a:rPr lang="en-CA" sz="4800" dirty="0" smtClean="0">
                <a:latin typeface="Arial" charset="0"/>
                <a:ea typeface="Arial" charset="0"/>
                <a:cs typeface="Arial" charset="0"/>
              </a:rPr>
              <a:t>Hypercapnic Respiratory Failure</a:t>
            </a:r>
          </a:p>
          <a:p>
            <a:pPr algn="ctr"/>
            <a:r>
              <a:rPr lang="en-CA" sz="4800" dirty="0" smtClean="0">
                <a:latin typeface="Arial" charset="0"/>
                <a:ea typeface="Arial" charset="0"/>
                <a:cs typeface="Arial" charset="0"/>
              </a:rPr>
              <a:t>ST Elevation MI with Symptomatic Bradycardia</a:t>
            </a:r>
          </a:p>
          <a:p>
            <a:pPr algn="ctr"/>
            <a:r>
              <a:rPr lang="en-CA" sz="4800" dirty="0" smtClean="0">
                <a:latin typeface="Arial" charset="0"/>
                <a:ea typeface="Arial" charset="0"/>
                <a:cs typeface="Arial" charset="0"/>
              </a:rPr>
              <a:t>Ruptured Ectopic Pregnancy in Anticoagulated Patient </a:t>
            </a:r>
            <a:endParaRPr lang="en-CA" sz="4800" dirty="0">
              <a:latin typeface="Arial" charset="0"/>
              <a:ea typeface="Arial" charset="0"/>
              <a:cs typeface="Arial" charset="0"/>
            </a:endParaRPr>
          </a:p>
        </p:txBody>
      </p:sp>
      <p:sp>
        <p:nvSpPr>
          <p:cNvPr id="16" name="TextBox 15"/>
          <p:cNvSpPr txBox="1"/>
          <p:nvPr/>
        </p:nvSpPr>
        <p:spPr>
          <a:xfrm>
            <a:off x="6912056" y="7635416"/>
            <a:ext cx="15991200" cy="846000"/>
          </a:xfrm>
          <a:prstGeom prst="rect">
            <a:avLst/>
          </a:prstGeom>
          <a:solidFill>
            <a:srgbClr val="919598"/>
          </a:solidFill>
        </p:spPr>
        <p:txBody>
          <a:bodyPr wrap="square" rtlCol="0" anchor="ctr" anchorCtr="0">
            <a:noAutofit/>
          </a:bodyPr>
          <a:lstStyle/>
          <a:p>
            <a:pPr algn="ctr"/>
            <a:r>
              <a:rPr lang="en-CA" sz="6000" dirty="0" smtClean="0">
                <a:solidFill>
                  <a:schemeClr val="bg1"/>
                </a:solidFill>
                <a:latin typeface="Arial" charset="0"/>
                <a:ea typeface="Arial" charset="0"/>
                <a:cs typeface="Arial" charset="0"/>
              </a:rPr>
              <a:t>Summative Simulation Case</a:t>
            </a:r>
            <a:endParaRPr lang="en-CA" sz="6000" dirty="0">
              <a:solidFill>
                <a:schemeClr val="bg1"/>
              </a:solidFill>
              <a:latin typeface="Arial" charset="0"/>
              <a:ea typeface="Arial" charset="0"/>
              <a:cs typeface="Arial" charset="0"/>
            </a:endParaRPr>
          </a:p>
        </p:txBody>
      </p:sp>
      <p:sp>
        <p:nvSpPr>
          <p:cNvPr id="5" name="TextBox 4"/>
          <p:cNvSpPr txBox="1"/>
          <p:nvPr/>
        </p:nvSpPr>
        <p:spPr>
          <a:xfrm>
            <a:off x="6912056" y="8584501"/>
            <a:ext cx="15991200" cy="830997"/>
          </a:xfrm>
          <a:prstGeom prst="rect">
            <a:avLst/>
          </a:prstGeom>
          <a:noFill/>
        </p:spPr>
        <p:txBody>
          <a:bodyPr wrap="square" rtlCol="0">
            <a:spAutoFit/>
          </a:bodyPr>
          <a:lstStyle/>
          <a:p>
            <a:pPr algn="ctr"/>
            <a:r>
              <a:rPr lang="en-CA" sz="4800" dirty="0" smtClean="0">
                <a:latin typeface="Arial" charset="0"/>
                <a:ea typeface="Arial" charset="0"/>
                <a:cs typeface="Arial" charset="0"/>
              </a:rPr>
              <a:t>Massive Upper Gastrointestinal Bleed</a:t>
            </a:r>
          </a:p>
        </p:txBody>
      </p:sp>
      <p:sp>
        <p:nvSpPr>
          <p:cNvPr id="30" name="TextBox 29">
            <a:hlinkClick r:id="rId3" action="ppaction://hlinksldjump"/>
          </p:cNvPr>
          <p:cNvSpPr txBox="1"/>
          <p:nvPr/>
        </p:nvSpPr>
        <p:spPr>
          <a:xfrm>
            <a:off x="420913" y="6827355"/>
            <a:ext cx="4158000" cy="846000"/>
          </a:xfrm>
          <a:prstGeom prst="rect">
            <a:avLst/>
          </a:prstGeom>
          <a:solidFill>
            <a:srgbClr val="919598"/>
          </a:solidFill>
        </p:spPr>
        <p:txBody>
          <a:bodyPr wrap="square" rtlCol="0">
            <a:normAutofit/>
          </a:bodyPr>
          <a:lstStyle/>
          <a:p>
            <a:r>
              <a:rPr lang="en-CA" sz="4800" dirty="0">
                <a:solidFill>
                  <a:schemeClr val="bg1"/>
                </a:solidFill>
                <a:latin typeface="Arial" charset="0"/>
                <a:ea typeface="Arial" charset="0"/>
                <a:cs typeface="Arial" charset="0"/>
              </a:rPr>
              <a:t>Milestones</a:t>
            </a:r>
          </a:p>
        </p:txBody>
      </p:sp>
      <p:sp>
        <p:nvSpPr>
          <p:cNvPr id="31" name="TextBox 30">
            <a:hlinkClick r:id="rId4" action="ppaction://hlinksldjump"/>
          </p:cNvPr>
          <p:cNvSpPr txBox="1"/>
          <p:nvPr/>
        </p:nvSpPr>
        <p:spPr>
          <a:xfrm>
            <a:off x="429033" y="7674600"/>
            <a:ext cx="6238800" cy="846000"/>
          </a:xfrm>
          <a:prstGeom prst="rect">
            <a:avLst/>
          </a:prstGeom>
          <a:solidFill>
            <a:srgbClr val="0070C0"/>
          </a:solidFill>
        </p:spPr>
        <p:txBody>
          <a:bodyPr wrap="square" rtlCol="0">
            <a:normAutofit/>
          </a:bodyPr>
          <a:lstStyle/>
          <a:p>
            <a:r>
              <a:rPr lang="en-CA" sz="4800" dirty="0" smtClean="0">
                <a:solidFill>
                  <a:schemeClr val="bg1"/>
                </a:solidFill>
                <a:latin typeface="Arial" charset="0"/>
                <a:ea typeface="Arial" charset="0"/>
                <a:cs typeface="Arial" charset="0"/>
              </a:rPr>
              <a:t>Curriculum</a:t>
            </a:r>
            <a:endParaRPr lang="en-CA" sz="4800" dirty="0">
              <a:solidFill>
                <a:schemeClr val="bg1"/>
              </a:solidFill>
              <a:latin typeface="Arial" charset="0"/>
              <a:ea typeface="Arial" charset="0"/>
              <a:cs typeface="Arial" charset="0"/>
            </a:endParaRPr>
          </a:p>
        </p:txBody>
      </p:sp>
      <p:sp>
        <p:nvSpPr>
          <p:cNvPr id="32" name="TextBox 31">
            <a:hlinkClick r:id="rId5" action="ppaction://hlinksldjump"/>
          </p:cNvPr>
          <p:cNvSpPr txBox="1"/>
          <p:nvPr/>
        </p:nvSpPr>
        <p:spPr>
          <a:xfrm>
            <a:off x="548710" y="8481416"/>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Impact </a:t>
            </a:r>
            <a:endParaRPr lang="en-CA" sz="4800" dirty="0">
              <a:solidFill>
                <a:schemeClr val="bg1"/>
              </a:solidFill>
              <a:latin typeface="Arial" charset="0"/>
              <a:ea typeface="Arial" charset="0"/>
              <a:cs typeface="Arial" charset="0"/>
            </a:endParaRPr>
          </a:p>
        </p:txBody>
      </p:sp>
      <p:sp>
        <p:nvSpPr>
          <p:cNvPr id="51" name="TextBox 50">
            <a:hlinkClick r:id="rId6" action="ppaction://hlinksldjump"/>
          </p:cNvPr>
          <p:cNvSpPr txBox="1"/>
          <p:nvPr/>
        </p:nvSpPr>
        <p:spPr>
          <a:xfrm>
            <a:off x="548424" y="9338491"/>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Conclusion</a:t>
            </a:r>
            <a:endParaRPr lang="en-CA" sz="4800" dirty="0">
              <a:solidFill>
                <a:schemeClr val="bg1"/>
              </a:solidFill>
              <a:latin typeface="Arial" charset="0"/>
              <a:ea typeface="Arial" charset="0"/>
              <a:cs typeface="Arial"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5204226" y="9291270"/>
            <a:ext cx="11779191" cy="883439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4803501"/>
              </p:ext>
            </p:extLst>
          </p:nvPr>
        </p:nvGraphicFramePr>
        <p:xfrm>
          <a:off x="6117740" y="10174088"/>
          <a:ext cx="17790295" cy="8961120"/>
        </p:xfrm>
        <a:graphic>
          <a:graphicData uri="http://schemas.openxmlformats.org/drawingml/2006/table">
            <a:tbl>
              <a:tblPr bandRow="1">
                <a:tableStyleId>{5C22544A-7EE6-4342-B048-85BDC9FD1C3A}</a:tableStyleId>
              </a:tblPr>
              <a:tblGrid>
                <a:gridCol w="4412674"/>
                <a:gridCol w="4568587"/>
                <a:gridCol w="4381695"/>
                <a:gridCol w="839546"/>
                <a:gridCol w="3587793"/>
              </a:tblGrid>
              <a:tr h="492249">
                <a:tc gridSpan="5">
                  <a:txBody>
                    <a:bodyPr/>
                    <a:lstStyle/>
                    <a:p>
                      <a:pPr marL="0" marR="0" algn="ctr">
                        <a:spcBef>
                          <a:spcPts val="0"/>
                        </a:spcBef>
                        <a:spcAft>
                          <a:spcPts val="0"/>
                        </a:spcAft>
                      </a:pPr>
                      <a:r>
                        <a:rPr lang="en-US" sz="4000" b="1" dirty="0">
                          <a:effectLst/>
                          <a:latin typeface="Times New Roman" charset="0"/>
                          <a:ea typeface="Times New Roman" charset="0"/>
                          <a:cs typeface="Times New Roman" charset="0"/>
                        </a:rPr>
                        <a:t>Milestone 1- Emergency Stabilization  </a:t>
                      </a:r>
                    </a:p>
                  </a:txBody>
                  <a:tcPr marL="68580" marR="68580" marT="0" marB="0">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249">
                <a:tc>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1</a:t>
                      </a:r>
                    </a:p>
                  </a:txBody>
                  <a:tcPr marL="68580" marR="68580" marT="0" marB="0"/>
                </a:tc>
                <a:tc>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2</a:t>
                      </a:r>
                    </a:p>
                  </a:txBody>
                  <a:tcPr marL="68580" marR="68580" marT="0" marB="0"/>
                </a:tc>
                <a:tc>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3</a:t>
                      </a:r>
                    </a:p>
                  </a:txBody>
                  <a:tcPr marL="68580" marR="68580" marT="0" marB="0"/>
                </a:tc>
                <a:tc gridSpan="2">
                  <a:txBody>
                    <a:bodyPr/>
                    <a:lstStyle/>
                    <a:p>
                      <a:pPr marL="0" marR="0" algn="ctr">
                        <a:spcBef>
                          <a:spcPts val="0"/>
                        </a:spcBef>
                        <a:spcAft>
                          <a:spcPts val="0"/>
                        </a:spcAft>
                      </a:pPr>
                      <a:r>
                        <a:rPr lang="en-US" sz="3600" b="0" i="1" dirty="0">
                          <a:effectLst/>
                          <a:latin typeface="Times New Roman" charset="0"/>
                          <a:ea typeface="Times New Roman" charset="0"/>
                          <a:cs typeface="Times New Roman" charset="0"/>
                        </a:rPr>
                        <a:t>Level 4</a:t>
                      </a:r>
                    </a:p>
                  </a:txBody>
                  <a:tcPr marL="68580" marR="68580" marT="0" marB="0"/>
                </a:tc>
                <a:tc hMerge="1">
                  <a:txBody>
                    <a:bodyPr/>
                    <a:lstStyle/>
                    <a:p>
                      <a:pPr marL="0" marR="0" algn="ctr">
                        <a:spcBef>
                          <a:spcPts val="0"/>
                        </a:spcBef>
                        <a:spcAft>
                          <a:spcPts val="0"/>
                        </a:spcAft>
                      </a:pPr>
                      <a:endParaRPr lang="en-US" sz="3600" b="0">
                        <a:effectLst/>
                        <a:latin typeface="Times New Roman" charset="0"/>
                        <a:ea typeface="Times New Roman" charset="0"/>
                        <a:cs typeface="Times New Roman" charset="0"/>
                      </a:endParaRPr>
                    </a:p>
                  </a:txBody>
                  <a:tcPr marL="68580" marR="68580" marT="0" marB="0"/>
                </a:tc>
              </a:tr>
              <a:tr h="1476746">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Recognizes A</a:t>
                      </a:r>
                      <a:r>
                        <a:rPr lang="en-US" sz="3600" b="0" dirty="0" smtClean="0">
                          <a:effectLst/>
                          <a:latin typeface="Times New Roman" charset="0"/>
                          <a:ea typeface="Times New Roman" charset="0"/>
                          <a:cs typeface="Times New Roman" charset="0"/>
                        </a:rPr>
                        <a:t>bnormal Vital </a:t>
                      </a:r>
                      <a:r>
                        <a:rPr lang="en-US" sz="3600" b="0" dirty="0">
                          <a:effectLst/>
                          <a:latin typeface="Times New Roman" charset="0"/>
                          <a:ea typeface="Times New Roman" charset="0"/>
                          <a:cs typeface="Times New Roman" charset="0"/>
                        </a:rPr>
                        <a:t>S</a:t>
                      </a:r>
                      <a:r>
                        <a:rPr lang="en-US" sz="3600" b="0" dirty="0" smtClean="0">
                          <a:effectLst/>
                          <a:latin typeface="Times New Roman" charset="0"/>
                          <a:ea typeface="Times New Roman" charset="0"/>
                          <a:cs typeface="Times New Roman" charset="0"/>
                        </a:rPr>
                        <a:t>igns </a:t>
                      </a:r>
                      <a:endParaRPr lang="en-US" sz="3600" b="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Large bore IVs</a:t>
                      </a:r>
                    </a:p>
                    <a:p>
                      <a:pPr marL="0" marR="0" algn="ctr">
                        <a:spcBef>
                          <a:spcPts val="0"/>
                        </a:spcBef>
                        <a:spcAft>
                          <a:spcPts val="0"/>
                        </a:spcAft>
                      </a:pPr>
                      <a:r>
                        <a:rPr lang="en-US" sz="3600" b="0" dirty="0" smtClean="0">
                          <a:effectLst/>
                          <a:latin typeface="Times New Roman" charset="0"/>
                          <a:ea typeface="Times New Roman" charset="0"/>
                          <a:cs typeface="Times New Roman" charset="0"/>
                        </a:rPr>
                        <a:t>Fluids </a:t>
                      </a:r>
                      <a:endParaRPr lang="en-US" sz="3600" b="0" dirty="0">
                        <a:effectLst/>
                        <a:latin typeface="Times New Roman" charset="0"/>
                        <a:ea typeface="Times New Roman" charset="0"/>
                        <a:cs typeface="Times New Roman" charset="0"/>
                      </a:endParaRPr>
                    </a:p>
                    <a:p>
                      <a:pPr marL="0" marR="0" algn="ctr">
                        <a:spcBef>
                          <a:spcPts val="0"/>
                        </a:spcBef>
                        <a:spcAft>
                          <a:spcPts val="0"/>
                        </a:spcAft>
                      </a:pPr>
                      <a:r>
                        <a:rPr lang="en-US" sz="3600" b="0" dirty="0">
                          <a:effectLst/>
                          <a:latin typeface="Times New Roman" charset="0"/>
                          <a:ea typeface="Times New Roman" charset="0"/>
                          <a:cs typeface="Times New Roman" charset="0"/>
                        </a:rPr>
                        <a:t>Blood </a:t>
                      </a:r>
                      <a:r>
                        <a:rPr lang="en-US" sz="3600" b="0" dirty="0" smtClean="0">
                          <a:effectLst/>
                          <a:latin typeface="Times New Roman" charset="0"/>
                          <a:ea typeface="Times New Roman" charset="0"/>
                          <a:cs typeface="Times New Roman" charset="0"/>
                        </a:rPr>
                        <a:t>Products  </a:t>
                      </a:r>
                      <a:endParaRPr lang="en-US" sz="3600" b="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Reassesses </a:t>
                      </a:r>
                      <a:r>
                        <a:rPr lang="en-US" sz="3600" b="0" dirty="0" smtClean="0">
                          <a:effectLst/>
                          <a:latin typeface="Times New Roman" charset="0"/>
                          <a:ea typeface="Times New Roman" charset="0"/>
                          <a:cs typeface="Times New Roman" charset="0"/>
                        </a:rPr>
                        <a:t>Interventions</a:t>
                      </a:r>
                      <a:endParaRPr lang="en-US" sz="3600" b="0" dirty="0">
                        <a:effectLst/>
                        <a:latin typeface="Times New Roman" charset="0"/>
                        <a:ea typeface="Times New Roman" charset="0"/>
                        <a:cs typeface="Times New Roman" charset="0"/>
                      </a:endParaRPr>
                    </a:p>
                    <a:p>
                      <a:pPr marL="0" marR="0" algn="ctr">
                        <a:spcBef>
                          <a:spcPts val="0"/>
                        </a:spcBef>
                        <a:spcAft>
                          <a:spcPts val="0"/>
                        </a:spcAft>
                      </a:pPr>
                      <a:r>
                        <a:rPr lang="en-US" sz="3600" b="0" dirty="0">
                          <a:effectLst/>
                          <a:latin typeface="Times New Roman" charset="0"/>
                          <a:ea typeface="Times New Roman" charset="0"/>
                          <a:cs typeface="Times New Roman" charset="0"/>
                        </a:rPr>
                        <a:t> </a:t>
                      </a:r>
                    </a:p>
                  </a:txBody>
                  <a:tcPr marL="68580" marR="68580" marT="0" marB="0"/>
                </a:tc>
                <a:tc gridSpan="2">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Initiates </a:t>
                      </a:r>
                      <a:r>
                        <a:rPr lang="en-US" sz="3600" b="0" dirty="0" smtClean="0">
                          <a:effectLst/>
                          <a:latin typeface="Times New Roman" charset="0"/>
                          <a:ea typeface="Times New Roman" charset="0"/>
                          <a:cs typeface="Times New Roman" charset="0"/>
                        </a:rPr>
                        <a:t>Massive </a:t>
                      </a:r>
                      <a:r>
                        <a:rPr lang="en-US" sz="3600" b="0" dirty="0">
                          <a:effectLst/>
                          <a:latin typeface="Times New Roman" charset="0"/>
                          <a:ea typeface="Times New Roman" charset="0"/>
                          <a:cs typeface="Times New Roman" charset="0"/>
                        </a:rPr>
                        <a:t>T</a:t>
                      </a:r>
                      <a:r>
                        <a:rPr lang="en-US" sz="3600" b="0" dirty="0" smtClean="0">
                          <a:effectLst/>
                          <a:latin typeface="Times New Roman" charset="0"/>
                          <a:ea typeface="Times New Roman" charset="0"/>
                          <a:cs typeface="Times New Roman" charset="0"/>
                        </a:rPr>
                        <a:t>ransfusion </a:t>
                      </a:r>
                      <a:r>
                        <a:rPr lang="en-US" sz="3600" b="0" dirty="0">
                          <a:effectLst/>
                          <a:latin typeface="Times New Roman" charset="0"/>
                          <a:ea typeface="Times New Roman" charset="0"/>
                          <a:cs typeface="Times New Roman" charset="0"/>
                        </a:rPr>
                        <a:t>P</a:t>
                      </a:r>
                      <a:r>
                        <a:rPr lang="en-US" sz="3600" b="0" dirty="0" smtClean="0">
                          <a:effectLst/>
                          <a:latin typeface="Times New Roman" charset="0"/>
                          <a:ea typeface="Times New Roman" charset="0"/>
                          <a:cs typeface="Times New Roman" charset="0"/>
                        </a:rPr>
                        <a:t>rotocol</a:t>
                      </a:r>
                      <a:endParaRPr lang="en-US" sz="3600" b="0" dirty="0">
                        <a:effectLst/>
                        <a:latin typeface="Times New Roman" charset="0"/>
                        <a:ea typeface="Times New Roman" charset="0"/>
                        <a:cs typeface="Times New Roman" charset="0"/>
                      </a:endParaRPr>
                    </a:p>
                  </a:txBody>
                  <a:tcPr marL="68580" marR="68580" marT="0" marB="0"/>
                </a:tc>
                <a:tc hMerge="1">
                  <a:txBody>
                    <a:bodyPr/>
                    <a:lstStyle/>
                    <a:p>
                      <a:pPr marL="0" marR="0" algn="ctr">
                        <a:spcBef>
                          <a:spcPts val="0"/>
                        </a:spcBef>
                        <a:spcAft>
                          <a:spcPts val="0"/>
                        </a:spcAft>
                      </a:pPr>
                      <a:endParaRPr lang="en-US" sz="3600" b="0" dirty="0">
                        <a:effectLst/>
                        <a:latin typeface="Times New Roman" charset="0"/>
                        <a:ea typeface="Times New Roman" charset="0"/>
                        <a:cs typeface="Times New Roman" charset="0"/>
                      </a:endParaRPr>
                    </a:p>
                  </a:txBody>
                  <a:tcPr marL="68580" marR="68580" marT="0" marB="0"/>
                </a:tc>
              </a:tr>
              <a:tr h="492249">
                <a:tc gridSpan="5">
                  <a:txBody>
                    <a:bodyPr/>
                    <a:lstStyle/>
                    <a:p>
                      <a:pPr marL="0" marR="0" algn="ctr">
                        <a:spcBef>
                          <a:spcPts val="0"/>
                        </a:spcBef>
                        <a:spcAft>
                          <a:spcPts val="0"/>
                        </a:spcAft>
                      </a:pPr>
                      <a:r>
                        <a:rPr lang="en-US" sz="4000" b="1" dirty="0">
                          <a:effectLst/>
                          <a:latin typeface="Times New Roman" charset="0"/>
                          <a:ea typeface="Times New Roman" charset="0"/>
                          <a:cs typeface="Times New Roman" charset="0"/>
                        </a:rPr>
                        <a:t>Milestone 10- Airway Management</a:t>
                      </a:r>
                    </a:p>
                  </a:txBody>
                  <a:tcPr marL="68580" marR="68580" marT="0" marB="0">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249">
                <a:tc>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1</a:t>
                      </a:r>
                    </a:p>
                  </a:txBody>
                  <a:tcPr marL="68580" marR="68580" marT="0" marB="0"/>
                </a:tc>
                <a:tc>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2</a:t>
                      </a:r>
                    </a:p>
                  </a:txBody>
                  <a:tcPr marL="68580" marR="68580" marT="0" marB="0"/>
                </a:tc>
                <a:tc gridSpan="2">
                  <a:txBody>
                    <a:bodyPr/>
                    <a:lstStyle/>
                    <a:p>
                      <a:pPr marL="0" marR="0" algn="ctr">
                        <a:spcBef>
                          <a:spcPts val="0"/>
                        </a:spcBef>
                        <a:spcAft>
                          <a:spcPts val="0"/>
                        </a:spcAft>
                      </a:pPr>
                      <a:r>
                        <a:rPr lang="en-US" sz="3600" b="0" i="1" dirty="0">
                          <a:effectLst/>
                          <a:latin typeface="Times New Roman" charset="0"/>
                          <a:ea typeface="Times New Roman" charset="0"/>
                          <a:cs typeface="Times New Roman" charset="0"/>
                        </a:rPr>
                        <a:t>Level 3</a:t>
                      </a:r>
                    </a:p>
                  </a:txBody>
                  <a:tcPr marL="68580" marR="68580" marT="0" marB="0"/>
                </a:tc>
                <a:tc hMerge="1">
                  <a:txBody>
                    <a:bodyPr/>
                    <a:lstStyle/>
                    <a:p>
                      <a:endParaRPr lang="en-US"/>
                    </a:p>
                  </a:txBody>
                  <a:tcPr/>
                </a:tc>
                <a:tc>
                  <a:txBody>
                    <a:bodyPr/>
                    <a:lstStyle/>
                    <a:p>
                      <a:pPr marL="0" marR="0" algn="ctr">
                        <a:spcBef>
                          <a:spcPts val="0"/>
                        </a:spcBef>
                        <a:spcAft>
                          <a:spcPts val="0"/>
                        </a:spcAft>
                      </a:pPr>
                      <a:r>
                        <a:rPr lang="en-US" sz="3600" b="0" i="1" dirty="0">
                          <a:effectLst/>
                          <a:latin typeface="Times New Roman" charset="0"/>
                          <a:ea typeface="Times New Roman" charset="0"/>
                          <a:cs typeface="Times New Roman" charset="0"/>
                        </a:rPr>
                        <a:t>Level 4</a:t>
                      </a:r>
                    </a:p>
                  </a:txBody>
                  <a:tcPr marL="68580" marR="68580" marT="0" marB="0"/>
                </a:tc>
              </a:tr>
              <a:tr h="1968995">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Performs </a:t>
                      </a:r>
                      <a:r>
                        <a:rPr lang="en-US" sz="3600" b="0" dirty="0" smtClean="0">
                          <a:effectLst/>
                          <a:latin typeface="Times New Roman" charset="0"/>
                          <a:ea typeface="Times New Roman" charset="0"/>
                          <a:cs typeface="Times New Roman" charset="0"/>
                        </a:rPr>
                        <a:t>Basic </a:t>
                      </a:r>
                      <a:r>
                        <a:rPr lang="en-US" sz="3600" b="0" dirty="0">
                          <a:effectLst/>
                          <a:latin typeface="Times New Roman" charset="0"/>
                          <a:ea typeface="Times New Roman" charset="0"/>
                          <a:cs typeface="Times New Roman" charset="0"/>
                        </a:rPr>
                        <a:t>A</a:t>
                      </a:r>
                      <a:r>
                        <a:rPr lang="en-US" sz="3600" b="0" dirty="0" smtClean="0">
                          <a:effectLst/>
                          <a:latin typeface="Times New Roman" charset="0"/>
                          <a:ea typeface="Times New Roman" charset="0"/>
                          <a:cs typeface="Times New Roman" charset="0"/>
                        </a:rPr>
                        <a:t>irway Interventions</a:t>
                      </a:r>
                      <a:endParaRPr lang="en-US" sz="3600" b="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Secures </a:t>
                      </a:r>
                      <a:r>
                        <a:rPr lang="en-US" sz="3600" b="0" dirty="0" smtClean="0">
                          <a:effectLst/>
                          <a:latin typeface="Times New Roman" charset="0"/>
                          <a:ea typeface="Times New Roman" charset="0"/>
                          <a:cs typeface="Times New Roman" charset="0"/>
                        </a:rPr>
                        <a:t>Airway</a:t>
                      </a:r>
                      <a:endParaRPr lang="en-US" sz="3600" b="0" dirty="0">
                        <a:effectLst/>
                        <a:latin typeface="Times New Roman" charset="0"/>
                        <a:ea typeface="Times New Roman" charset="0"/>
                        <a:cs typeface="Times New Roman" charset="0"/>
                      </a:endParaRPr>
                    </a:p>
                  </a:txBody>
                  <a:tcPr marL="68580" marR="68580" marT="0" marB="0"/>
                </a:tc>
                <a:tc gridSpan="2">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Post </a:t>
                      </a:r>
                      <a:r>
                        <a:rPr lang="en-US" sz="3600" b="0" dirty="0" smtClean="0">
                          <a:effectLst/>
                          <a:latin typeface="Times New Roman" charset="0"/>
                          <a:ea typeface="Times New Roman" charset="0"/>
                          <a:cs typeface="Times New Roman" charset="0"/>
                        </a:rPr>
                        <a:t>Intubation Management</a:t>
                      </a:r>
                      <a:endParaRPr lang="en-US" sz="3600" b="0" dirty="0">
                        <a:effectLst/>
                        <a:latin typeface="Times New Roman" charset="0"/>
                        <a:ea typeface="Times New Roman" charset="0"/>
                        <a:cs typeface="Times New Roman"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3600" b="0" dirty="0" smtClean="0">
                          <a:effectLst/>
                          <a:latin typeface="Times New Roman" charset="0"/>
                          <a:ea typeface="Times New Roman" charset="0"/>
                          <a:cs typeface="Times New Roman" charset="0"/>
                        </a:rPr>
                        <a:t>Appropriately Uses Advanced </a:t>
                      </a:r>
                      <a:r>
                        <a:rPr lang="en-US" sz="3600" b="0" dirty="0">
                          <a:effectLst/>
                          <a:latin typeface="Times New Roman" charset="0"/>
                          <a:ea typeface="Times New Roman" charset="0"/>
                          <a:cs typeface="Times New Roman" charset="0"/>
                        </a:rPr>
                        <a:t>A</a:t>
                      </a:r>
                      <a:r>
                        <a:rPr lang="en-US" sz="3600" b="0" dirty="0" smtClean="0">
                          <a:effectLst/>
                          <a:latin typeface="Times New Roman" charset="0"/>
                          <a:ea typeface="Times New Roman" charset="0"/>
                          <a:cs typeface="Times New Roman" charset="0"/>
                        </a:rPr>
                        <a:t>irway Equipment</a:t>
                      </a:r>
                      <a:endParaRPr lang="en-US" sz="3600" b="0" dirty="0">
                        <a:effectLst/>
                        <a:latin typeface="Times New Roman" charset="0"/>
                        <a:ea typeface="Times New Roman" charset="0"/>
                        <a:cs typeface="Times New Roman" charset="0"/>
                      </a:endParaRPr>
                    </a:p>
                  </a:txBody>
                  <a:tcPr marL="68580" marR="68580" marT="0" marB="0"/>
                </a:tc>
              </a:tr>
              <a:tr h="492249">
                <a:tc gridSpan="5">
                  <a:txBody>
                    <a:bodyPr/>
                    <a:lstStyle/>
                    <a:p>
                      <a:pPr marL="0" marR="0" algn="ctr">
                        <a:spcBef>
                          <a:spcPts val="0"/>
                        </a:spcBef>
                        <a:spcAft>
                          <a:spcPts val="0"/>
                        </a:spcAft>
                      </a:pPr>
                      <a:r>
                        <a:rPr lang="en-US" sz="4000" b="1" dirty="0">
                          <a:effectLst/>
                          <a:latin typeface="Times New Roman" charset="0"/>
                          <a:ea typeface="Times New Roman" charset="0"/>
                          <a:cs typeface="Times New Roman" charset="0"/>
                        </a:rPr>
                        <a:t>Milestone 5- Pharmacotherapy</a:t>
                      </a:r>
                    </a:p>
                  </a:txBody>
                  <a:tcPr marL="68580" marR="68580" marT="0" marB="0">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249">
                <a:tc>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1</a:t>
                      </a:r>
                    </a:p>
                  </a:txBody>
                  <a:tcPr marL="68580" marR="68580" marT="0" marB="0"/>
                </a:tc>
                <a:tc>
                  <a:txBody>
                    <a:bodyPr/>
                    <a:lstStyle/>
                    <a:p>
                      <a:pPr marL="0" marR="0" algn="ctr">
                        <a:spcBef>
                          <a:spcPts val="0"/>
                        </a:spcBef>
                        <a:spcAft>
                          <a:spcPts val="0"/>
                        </a:spcAft>
                      </a:pPr>
                      <a:r>
                        <a:rPr lang="en-US" sz="3600" b="0" i="1" dirty="0">
                          <a:effectLst/>
                          <a:latin typeface="Times New Roman" charset="0"/>
                          <a:ea typeface="Times New Roman" charset="0"/>
                          <a:cs typeface="Times New Roman" charset="0"/>
                        </a:rPr>
                        <a:t>Level 2</a:t>
                      </a:r>
                    </a:p>
                  </a:txBody>
                  <a:tcPr marL="68580" marR="68580" marT="0" marB="0"/>
                </a:tc>
                <a:tc gridSpan="2">
                  <a:txBody>
                    <a:bodyPr/>
                    <a:lstStyle/>
                    <a:p>
                      <a:pPr marL="0" marR="0" algn="ctr">
                        <a:spcBef>
                          <a:spcPts val="0"/>
                        </a:spcBef>
                        <a:spcAft>
                          <a:spcPts val="0"/>
                        </a:spcAft>
                      </a:pPr>
                      <a:r>
                        <a:rPr lang="en-US" sz="3600" b="0" i="1">
                          <a:effectLst/>
                          <a:latin typeface="Times New Roman" charset="0"/>
                          <a:ea typeface="Times New Roman" charset="0"/>
                          <a:cs typeface="Times New Roman" charset="0"/>
                        </a:rPr>
                        <a:t>Level 3</a:t>
                      </a:r>
                    </a:p>
                  </a:txBody>
                  <a:tcPr marL="68580" marR="68580" marT="0" marB="0"/>
                </a:tc>
                <a:tc hMerge="1">
                  <a:txBody>
                    <a:bodyPr/>
                    <a:lstStyle/>
                    <a:p>
                      <a:endParaRPr lang="en-US"/>
                    </a:p>
                  </a:txBody>
                  <a:tcPr/>
                </a:tc>
                <a:tc>
                  <a:txBody>
                    <a:bodyPr/>
                    <a:lstStyle/>
                    <a:p>
                      <a:pPr marL="0" marR="0" algn="ctr">
                        <a:spcBef>
                          <a:spcPts val="0"/>
                        </a:spcBef>
                        <a:spcAft>
                          <a:spcPts val="0"/>
                        </a:spcAft>
                      </a:pPr>
                      <a:r>
                        <a:rPr lang="en-US" sz="3600" b="0" i="1" dirty="0">
                          <a:effectLst/>
                          <a:latin typeface="Times New Roman" charset="0"/>
                          <a:ea typeface="Times New Roman" charset="0"/>
                          <a:cs typeface="Times New Roman" charset="0"/>
                        </a:rPr>
                        <a:t>Level 4</a:t>
                      </a:r>
                    </a:p>
                  </a:txBody>
                  <a:tcPr marL="68580" marR="68580" marT="0" marB="0"/>
                </a:tc>
              </a:tr>
              <a:tr h="1476746">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Knows </a:t>
                      </a:r>
                      <a:r>
                        <a:rPr lang="en-US" sz="3600" b="0" dirty="0" smtClean="0">
                          <a:effectLst/>
                          <a:latin typeface="Times New Roman" charset="0"/>
                          <a:ea typeface="Times New Roman" charset="0"/>
                          <a:cs typeface="Times New Roman" charset="0"/>
                        </a:rPr>
                        <a:t>Classes </a:t>
                      </a:r>
                      <a:r>
                        <a:rPr lang="en-US" sz="3600" b="0" dirty="0">
                          <a:effectLst/>
                          <a:latin typeface="Times New Roman" charset="0"/>
                          <a:ea typeface="Times New Roman" charset="0"/>
                          <a:cs typeface="Times New Roman" charset="0"/>
                        </a:rPr>
                        <a:t>of </a:t>
                      </a:r>
                      <a:r>
                        <a:rPr lang="en-US" sz="3600" b="0" dirty="0" smtClean="0">
                          <a:effectLst/>
                          <a:latin typeface="Times New Roman" charset="0"/>
                          <a:ea typeface="Times New Roman" charset="0"/>
                          <a:cs typeface="Times New Roman" charset="0"/>
                        </a:rPr>
                        <a:t>Drugs for </a:t>
                      </a:r>
                      <a:r>
                        <a:rPr lang="en-US" sz="3600" b="0" dirty="0">
                          <a:effectLst/>
                          <a:latin typeface="Times New Roman" charset="0"/>
                          <a:ea typeface="Times New Roman" charset="0"/>
                          <a:cs typeface="Times New Roman" charset="0"/>
                        </a:rPr>
                        <a:t>GI Bleed</a:t>
                      </a:r>
                    </a:p>
                  </a:txBody>
                  <a:tcPr marL="68580" marR="68580" marT="0" marB="0"/>
                </a:tc>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Selects </a:t>
                      </a:r>
                      <a:r>
                        <a:rPr lang="en-US" sz="3600" b="0" dirty="0" smtClean="0">
                          <a:effectLst/>
                          <a:latin typeface="Times New Roman" charset="0"/>
                          <a:ea typeface="Times New Roman" charset="0"/>
                          <a:cs typeface="Times New Roman" charset="0"/>
                        </a:rPr>
                        <a:t>Appropriate </a:t>
                      </a:r>
                      <a:r>
                        <a:rPr lang="en-US" sz="3600" b="0" dirty="0">
                          <a:effectLst/>
                          <a:latin typeface="Times New Roman" charset="0"/>
                          <a:ea typeface="Times New Roman" charset="0"/>
                          <a:cs typeface="Times New Roman" charset="0"/>
                        </a:rPr>
                        <a:t>D</a:t>
                      </a:r>
                      <a:r>
                        <a:rPr lang="en-US" sz="3600" b="0" dirty="0" smtClean="0">
                          <a:effectLst/>
                          <a:latin typeface="Times New Roman" charset="0"/>
                          <a:ea typeface="Times New Roman" charset="0"/>
                          <a:cs typeface="Times New Roman" charset="0"/>
                        </a:rPr>
                        <a:t>rugs for</a:t>
                      </a:r>
                      <a:r>
                        <a:rPr lang="en-US" sz="3600" b="0" baseline="0" dirty="0" smtClean="0">
                          <a:effectLst/>
                          <a:latin typeface="Times New Roman" charset="0"/>
                          <a:ea typeface="Times New Roman" charset="0"/>
                          <a:cs typeface="Times New Roman" charset="0"/>
                        </a:rPr>
                        <a:t> U</a:t>
                      </a:r>
                      <a:r>
                        <a:rPr lang="en-US" sz="3600" b="0" dirty="0" smtClean="0">
                          <a:effectLst/>
                          <a:latin typeface="Times New Roman" charset="0"/>
                          <a:ea typeface="Times New Roman" charset="0"/>
                          <a:cs typeface="Times New Roman" charset="0"/>
                        </a:rPr>
                        <a:t>pper </a:t>
                      </a:r>
                      <a:r>
                        <a:rPr lang="en-US" sz="3600" b="0" dirty="0">
                          <a:effectLst/>
                          <a:latin typeface="Times New Roman" charset="0"/>
                          <a:ea typeface="Times New Roman" charset="0"/>
                          <a:cs typeface="Times New Roman" charset="0"/>
                        </a:rPr>
                        <a:t>GI </a:t>
                      </a:r>
                      <a:r>
                        <a:rPr lang="en-US" sz="3600" b="0" dirty="0" smtClean="0">
                          <a:effectLst/>
                          <a:latin typeface="Times New Roman" charset="0"/>
                          <a:ea typeface="Times New Roman" charset="0"/>
                          <a:cs typeface="Times New Roman" charset="0"/>
                        </a:rPr>
                        <a:t>Bleed </a:t>
                      </a:r>
                      <a:r>
                        <a:rPr lang="en-US" sz="3600" b="0" dirty="0">
                          <a:effectLst/>
                          <a:latin typeface="Times New Roman" charset="0"/>
                          <a:ea typeface="Times New Roman" charset="0"/>
                          <a:cs typeface="Times New Roman" charset="0"/>
                        </a:rPr>
                        <a:t>in </a:t>
                      </a:r>
                      <a:r>
                        <a:rPr lang="en-US" sz="3600" b="0" dirty="0" smtClean="0">
                          <a:effectLst/>
                          <a:latin typeface="Times New Roman" charset="0"/>
                          <a:ea typeface="Times New Roman" charset="0"/>
                          <a:cs typeface="Times New Roman" charset="0"/>
                        </a:rPr>
                        <a:t>Alcoholic</a:t>
                      </a:r>
                      <a:endParaRPr lang="en-US" sz="3600" b="0" dirty="0">
                        <a:effectLst/>
                        <a:latin typeface="Times New Roman" charset="0"/>
                        <a:ea typeface="Times New Roman" charset="0"/>
                        <a:cs typeface="Times New Roman" charset="0"/>
                      </a:endParaRPr>
                    </a:p>
                  </a:txBody>
                  <a:tcPr marL="68580" marR="68580" marT="0" marB="0"/>
                </a:tc>
                <a:tc gridSpan="2">
                  <a:txBody>
                    <a:bodyPr/>
                    <a:lstStyle/>
                    <a:p>
                      <a:pPr marL="0" marR="0" algn="ctr">
                        <a:spcBef>
                          <a:spcPts val="0"/>
                        </a:spcBef>
                        <a:spcAft>
                          <a:spcPts val="0"/>
                        </a:spcAft>
                      </a:pPr>
                      <a:r>
                        <a:rPr lang="en-US" sz="3600" b="0" dirty="0" smtClean="0">
                          <a:effectLst/>
                          <a:latin typeface="Times New Roman" charset="0"/>
                          <a:ea typeface="Times New Roman" charset="0"/>
                          <a:cs typeface="Times New Roman" charset="0"/>
                        </a:rPr>
                        <a:t>Considers Drug-Drug </a:t>
                      </a:r>
                      <a:r>
                        <a:rPr lang="en-US" sz="3600" b="0" dirty="0">
                          <a:effectLst/>
                          <a:latin typeface="Times New Roman" charset="0"/>
                          <a:ea typeface="Times New Roman" charset="0"/>
                          <a:cs typeface="Times New Roman" charset="0"/>
                        </a:rPr>
                        <a:t>I</a:t>
                      </a:r>
                      <a:r>
                        <a:rPr lang="en-US" sz="3600" b="0" dirty="0" smtClean="0">
                          <a:effectLst/>
                          <a:latin typeface="Times New Roman" charset="0"/>
                          <a:ea typeface="Times New Roman" charset="0"/>
                          <a:cs typeface="Times New Roman" charset="0"/>
                        </a:rPr>
                        <a:t>nteractions </a:t>
                      </a:r>
                      <a:endParaRPr lang="en-US" sz="3600" b="0" dirty="0">
                        <a:effectLst/>
                        <a:latin typeface="Times New Roman" charset="0"/>
                        <a:ea typeface="Times New Roman" charset="0"/>
                        <a:cs typeface="Times New Roman"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3600" b="0" dirty="0">
                          <a:effectLst/>
                          <a:latin typeface="Times New Roman" charset="0"/>
                          <a:ea typeface="Times New Roman" charset="0"/>
                          <a:cs typeface="Times New Roman" charset="0"/>
                        </a:rPr>
                        <a:t> </a:t>
                      </a:r>
                    </a:p>
                  </a:txBody>
                  <a:tcPr marL="68580" marR="68580" marT="0" marB="0"/>
                </a:tc>
              </a:tr>
            </a:tbl>
          </a:graphicData>
        </a:graphic>
      </p:graphicFrame>
      <p:sp>
        <p:nvSpPr>
          <p:cNvPr id="7" name="Rectangle 1"/>
          <p:cNvSpPr>
            <a:spLocks noChangeArrowheads="1"/>
          </p:cNvSpPr>
          <p:nvPr/>
        </p:nvSpPr>
        <p:spPr bwMode="auto">
          <a:xfrm>
            <a:off x="14828157" y="11072633"/>
            <a:ext cx="184731" cy="94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charset="0"/>
              <a:ea typeface="Arial" charset="0"/>
              <a:cs typeface="Arial" charset="0"/>
            </a:endParaRPr>
          </a:p>
        </p:txBody>
      </p:sp>
      <p:pic>
        <p:nvPicPr>
          <p:cNvPr id="21" name="Picture 20" descr="COR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9" y="327196"/>
            <a:ext cx="4867912" cy="1945541"/>
          </a:xfrm>
          <a:prstGeom prst="rect">
            <a:avLst/>
          </a:prstGeom>
        </p:spPr>
      </p:pic>
      <p:pic>
        <p:nvPicPr>
          <p:cNvPr id="22" name="Picture 21"/>
          <p:cNvPicPr>
            <a:picLocks noChangeAspect="1"/>
          </p:cNvPicPr>
          <p:nvPr/>
        </p:nvPicPr>
        <p:blipFill rotWithShape="1">
          <a:blip r:embed="rId9"/>
          <a:srcRect b="38424"/>
          <a:stretch/>
        </p:blipFill>
        <p:spPr>
          <a:xfrm>
            <a:off x="420912" y="2238245"/>
            <a:ext cx="5073609" cy="1794244"/>
          </a:xfrm>
          <a:prstGeom prst="rect">
            <a:avLst/>
          </a:prstGeom>
        </p:spPr>
      </p:pic>
      <p:sp>
        <p:nvSpPr>
          <p:cNvPr id="25" name="TextBox 24">
            <a:hlinkClick r:id="rId10" action="ppaction://hlinksldjump"/>
          </p:cNvPr>
          <p:cNvSpPr txBox="1"/>
          <p:nvPr/>
        </p:nvSpPr>
        <p:spPr>
          <a:xfrm>
            <a:off x="424547" y="5972400"/>
            <a:ext cx="4158000" cy="846000"/>
          </a:xfrm>
          <a:prstGeom prst="rect">
            <a:avLst/>
          </a:prstGeom>
          <a:solidFill>
            <a:srgbClr val="919598"/>
          </a:solidFill>
        </p:spPr>
        <p:txBody>
          <a:bodyPr wrap="square" rtlCol="0">
            <a:normAutofit fontScale="92500"/>
          </a:bodyPr>
          <a:lstStyle/>
          <a:p>
            <a:r>
              <a:rPr lang="en-CA" sz="4800" dirty="0" smtClean="0">
                <a:solidFill>
                  <a:schemeClr val="bg1"/>
                </a:solidFill>
                <a:latin typeface="Arial" charset="0"/>
                <a:ea typeface="Arial" charset="0"/>
                <a:cs typeface="Arial" charset="0"/>
              </a:rPr>
              <a:t>Intro/Objectives</a:t>
            </a:r>
            <a:endParaRPr lang="en-CA" sz="4800" dirty="0">
              <a:solidFill>
                <a:schemeClr val="bg1"/>
              </a:solidFill>
              <a:latin typeface="Arial" charset="0"/>
              <a:ea typeface="Arial" charset="0"/>
              <a:cs typeface="Arial" charset="0"/>
            </a:endParaRPr>
          </a:p>
        </p:txBody>
      </p:sp>
      <p:sp>
        <p:nvSpPr>
          <p:cNvPr id="33" name="TextBox 32">
            <a:hlinkClick r:id="rId5" action="ppaction://hlinksldjump"/>
          </p:cNvPr>
          <p:cNvSpPr txBox="1"/>
          <p:nvPr/>
        </p:nvSpPr>
        <p:spPr>
          <a:xfrm>
            <a:off x="424817" y="8509954"/>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Impact </a:t>
            </a:r>
            <a:endParaRPr lang="en-CA" sz="4800" dirty="0">
              <a:solidFill>
                <a:schemeClr val="bg1"/>
              </a:solidFill>
              <a:latin typeface="Arial" charset="0"/>
              <a:ea typeface="Arial" charset="0"/>
              <a:cs typeface="Arial" charset="0"/>
            </a:endParaRPr>
          </a:p>
        </p:txBody>
      </p:sp>
      <p:sp>
        <p:nvSpPr>
          <p:cNvPr id="34" name="TextBox 33">
            <a:hlinkClick r:id="rId6" action="ppaction://hlinksldjump"/>
          </p:cNvPr>
          <p:cNvSpPr txBox="1"/>
          <p:nvPr/>
        </p:nvSpPr>
        <p:spPr>
          <a:xfrm>
            <a:off x="420913" y="932808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Conclusion</a:t>
            </a:r>
            <a:endParaRPr lang="en-CA" sz="4800" dirty="0">
              <a:solidFill>
                <a:schemeClr val="bg1"/>
              </a:solidFill>
              <a:latin typeface="Arial" charset="0"/>
              <a:ea typeface="Arial" charset="0"/>
              <a:cs typeface="Arial" charset="0"/>
            </a:endParaRPr>
          </a:p>
        </p:txBody>
      </p:sp>
      <p:sp>
        <p:nvSpPr>
          <p:cNvPr id="41" name="Rectangle 40">
            <a:hlinkClick r:id="" action="ppaction://hlinkshowjump?jump=endshow"/>
          </p:cNvPr>
          <p:cNvSpPr/>
          <p:nvPr/>
        </p:nvSpPr>
        <p:spPr>
          <a:xfrm>
            <a:off x="33368031" y="377244"/>
            <a:ext cx="3775055" cy="1845446"/>
          </a:xfrm>
          <a:prstGeom prst="rect">
            <a:avLst/>
          </a:prstGeom>
          <a:solidFill>
            <a:srgbClr val="91959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rial" charset="0"/>
                <a:ea typeface="Arial" charset="0"/>
                <a:cs typeface="Arial" charset="0"/>
              </a:rPr>
              <a:t>CLICK TO GO BACK TO KIOSK MENU</a:t>
            </a:r>
            <a:endParaRPr lang="en-US" sz="3200" dirty="0">
              <a:solidFill>
                <a:schemeClr val="bg1"/>
              </a:solidFill>
              <a:latin typeface="Arial" charset="0"/>
              <a:ea typeface="Arial" charset="0"/>
              <a:cs typeface="Arial" charset="0"/>
            </a:endParaRPr>
          </a:p>
        </p:txBody>
      </p:sp>
      <p:sp>
        <p:nvSpPr>
          <p:cNvPr id="23" name="TextBox 22"/>
          <p:cNvSpPr txBox="1"/>
          <p:nvPr/>
        </p:nvSpPr>
        <p:spPr>
          <a:xfrm>
            <a:off x="6663347" y="-1"/>
            <a:ext cx="23988103" cy="2272737"/>
          </a:xfrm>
          <a:prstGeom prst="rect">
            <a:avLst/>
          </a:prstGeom>
          <a:solidFill>
            <a:srgbClr val="0070C0"/>
          </a:solidFill>
        </p:spPr>
        <p:txBody>
          <a:bodyPr wrap="square" rtlCol="0" anchor="ctr" anchorCtr="1">
            <a:noAutofit/>
          </a:bodyPr>
          <a:lstStyle/>
          <a:p>
            <a:pPr algn="ctr"/>
            <a:r>
              <a:rPr lang="en-CA" sz="7000" dirty="0">
                <a:solidFill>
                  <a:schemeClr val="bg1"/>
                </a:solidFill>
                <a:latin typeface="Arial" charset="0"/>
                <a:ea typeface="Arial" charset="0"/>
                <a:cs typeface="Arial" charset="0"/>
              </a:rPr>
              <a:t>Creation of a </a:t>
            </a:r>
            <a:r>
              <a:rPr lang="en-CA" sz="7000" dirty="0" smtClean="0">
                <a:solidFill>
                  <a:schemeClr val="bg1"/>
                </a:solidFill>
                <a:latin typeface="Arial" charset="0"/>
                <a:ea typeface="Arial" charset="0"/>
                <a:cs typeface="Arial" charset="0"/>
              </a:rPr>
              <a:t>Milestone-Driven </a:t>
            </a:r>
            <a:r>
              <a:rPr lang="en-CA" sz="7000" dirty="0">
                <a:solidFill>
                  <a:schemeClr val="bg1"/>
                </a:solidFill>
                <a:latin typeface="Arial" charset="0"/>
                <a:ea typeface="Arial" charset="0"/>
                <a:cs typeface="Arial" charset="0"/>
              </a:rPr>
              <a:t>Simulation </a:t>
            </a:r>
            <a:r>
              <a:rPr lang="en-CA" sz="7000" dirty="0" smtClean="0">
                <a:solidFill>
                  <a:schemeClr val="bg1"/>
                </a:solidFill>
                <a:latin typeface="Arial" charset="0"/>
                <a:ea typeface="Arial" charset="0"/>
                <a:cs typeface="Arial" charset="0"/>
              </a:rPr>
              <a:t>Based </a:t>
            </a:r>
            <a:r>
              <a:rPr lang="en-CA" sz="7000" dirty="0">
                <a:solidFill>
                  <a:schemeClr val="bg1"/>
                </a:solidFill>
                <a:latin typeface="Arial" charset="0"/>
                <a:ea typeface="Arial" charset="0"/>
                <a:cs typeface="Arial" charset="0"/>
              </a:rPr>
              <a:t>Resuscitation </a:t>
            </a:r>
            <a:r>
              <a:rPr lang="en-CA" sz="7000" dirty="0" smtClean="0">
                <a:solidFill>
                  <a:schemeClr val="bg1"/>
                </a:solidFill>
                <a:latin typeface="Arial" charset="0"/>
                <a:ea typeface="Arial" charset="0"/>
                <a:cs typeface="Arial" charset="0"/>
              </a:rPr>
              <a:t>Course</a:t>
            </a:r>
            <a:endParaRPr lang="en-CA" sz="7000" dirty="0">
              <a:solidFill>
                <a:schemeClr val="bg1"/>
              </a:solidFill>
              <a:latin typeface="Arial" charset="0"/>
              <a:ea typeface="Arial" charset="0"/>
              <a:cs typeface="Arial" charset="0"/>
            </a:endParaRPr>
          </a:p>
        </p:txBody>
      </p:sp>
      <p:sp>
        <p:nvSpPr>
          <p:cNvPr id="24" name="TextBox 23"/>
          <p:cNvSpPr txBox="1"/>
          <p:nvPr/>
        </p:nvSpPr>
        <p:spPr>
          <a:xfrm>
            <a:off x="6663347" y="2208581"/>
            <a:ext cx="23988103" cy="846000"/>
          </a:xfrm>
          <a:prstGeom prst="rect">
            <a:avLst/>
          </a:prstGeom>
          <a:solidFill>
            <a:srgbClr val="FFC000"/>
          </a:solidFill>
        </p:spPr>
        <p:txBody>
          <a:bodyPr wrap="square" rtlCol="0" anchor="ctr" anchorCtr="1">
            <a:normAutofit/>
          </a:bodyPr>
          <a:lstStyle/>
          <a:p>
            <a:pPr algn="ctr"/>
            <a:r>
              <a:rPr lang="en-CA" sz="3600" dirty="0">
                <a:solidFill>
                  <a:schemeClr val="bg1"/>
                </a:solidFill>
                <a:latin typeface="Arial" charset="0"/>
                <a:ea typeface="Arial" charset="0"/>
                <a:cs typeface="Arial" charset="0"/>
              </a:rPr>
              <a:t>Alexandra Mannix, MD, J. Patrick Hoffman, MD, Clare Desmond, MD, Michelle </a:t>
            </a:r>
            <a:r>
              <a:rPr lang="en-CA" sz="3600" dirty="0" err="1">
                <a:solidFill>
                  <a:schemeClr val="bg1"/>
                </a:solidFill>
                <a:latin typeface="Arial" charset="0"/>
                <a:ea typeface="Arial" charset="0"/>
                <a:cs typeface="Arial" charset="0"/>
              </a:rPr>
              <a:t>Sergel</a:t>
            </a:r>
            <a:r>
              <a:rPr lang="en-CA" sz="3600" dirty="0">
                <a:solidFill>
                  <a:schemeClr val="bg1"/>
                </a:solidFill>
                <a:latin typeface="Arial" charset="0"/>
                <a:ea typeface="Arial" charset="0"/>
                <a:cs typeface="Arial" charset="0"/>
              </a:rPr>
              <a:t>, MD</a:t>
            </a:r>
          </a:p>
        </p:txBody>
      </p:sp>
    </p:spTree>
    <p:extLst>
      <p:ext uri="{BB962C8B-B14F-4D97-AF65-F5344CB8AC3E}">
        <p14:creationId xmlns:p14="http://schemas.microsoft.com/office/powerpoint/2010/main" val="456545708"/>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13134" y="4154218"/>
            <a:ext cx="11941796" cy="1050952"/>
          </a:xfrm>
          <a:prstGeom prst="rect">
            <a:avLst/>
          </a:prstGeom>
          <a:solidFill>
            <a:srgbClr val="919598"/>
          </a:solidFill>
        </p:spPr>
        <p:txBody>
          <a:bodyPr wrap="square" rtlCol="0" anchor="ctr" anchorCtr="0">
            <a:noAutofit/>
          </a:bodyPr>
          <a:lstStyle/>
          <a:p>
            <a:r>
              <a:rPr lang="en-CA" sz="6000" dirty="0" smtClean="0">
                <a:solidFill>
                  <a:schemeClr val="bg1"/>
                </a:solidFill>
                <a:latin typeface="Arial" charset="0"/>
                <a:ea typeface="Arial" charset="0"/>
                <a:cs typeface="Arial" charset="0"/>
              </a:rPr>
              <a:t>Milestone Evaluation</a:t>
            </a:r>
            <a:endParaRPr lang="en-CA" sz="6000" dirty="0">
              <a:solidFill>
                <a:schemeClr val="bg1"/>
              </a:solidFill>
              <a:latin typeface="Arial" charset="0"/>
              <a:ea typeface="Arial" charset="0"/>
              <a:cs typeface="Arial" charset="0"/>
            </a:endParaRPr>
          </a:p>
        </p:txBody>
      </p:sp>
      <p:sp>
        <p:nvSpPr>
          <p:cNvPr id="35" name="TextBox 34"/>
          <p:cNvSpPr txBox="1"/>
          <p:nvPr/>
        </p:nvSpPr>
        <p:spPr>
          <a:xfrm>
            <a:off x="10460910" y="13791989"/>
            <a:ext cx="12196896" cy="1066840"/>
          </a:xfrm>
          <a:prstGeom prst="rect">
            <a:avLst/>
          </a:prstGeom>
          <a:solidFill>
            <a:srgbClr val="919598"/>
          </a:solidFill>
        </p:spPr>
        <p:txBody>
          <a:bodyPr wrap="square" rtlCol="0" anchor="ctr" anchorCtr="0">
            <a:noAutofit/>
          </a:bodyPr>
          <a:lstStyle/>
          <a:p>
            <a:r>
              <a:rPr lang="en-CA" sz="6000" dirty="0" smtClean="0">
                <a:solidFill>
                  <a:schemeClr val="bg1"/>
                </a:solidFill>
                <a:latin typeface="Arial" charset="0"/>
                <a:ea typeface="Arial" charset="0"/>
                <a:cs typeface="Arial" charset="0"/>
              </a:rPr>
              <a:t>Resuscitation Skills</a:t>
            </a:r>
            <a:endParaRPr lang="en-CA" sz="6000" dirty="0">
              <a:solidFill>
                <a:schemeClr val="bg1"/>
              </a:solidFill>
              <a:latin typeface="Arial" charset="0"/>
              <a:ea typeface="Arial" charset="0"/>
              <a:cs typeface="Arial" charset="0"/>
            </a:endParaRPr>
          </a:p>
        </p:txBody>
      </p:sp>
      <p:sp>
        <p:nvSpPr>
          <p:cNvPr id="31" name="TextBox 30">
            <a:hlinkClick r:id="rId3" action="ppaction://hlinksldjump"/>
          </p:cNvPr>
          <p:cNvSpPr txBox="1"/>
          <p:nvPr/>
        </p:nvSpPr>
        <p:spPr>
          <a:xfrm>
            <a:off x="420643" y="5972568"/>
            <a:ext cx="4158000" cy="846000"/>
          </a:xfrm>
          <a:prstGeom prst="rect">
            <a:avLst/>
          </a:prstGeom>
          <a:solidFill>
            <a:srgbClr val="919598"/>
          </a:solidFill>
        </p:spPr>
        <p:txBody>
          <a:bodyPr wrap="square" rtlCol="0">
            <a:normAutofit fontScale="92500"/>
          </a:bodyPr>
          <a:lstStyle/>
          <a:p>
            <a:r>
              <a:rPr lang="en-CA" sz="4800" dirty="0" smtClean="0">
                <a:solidFill>
                  <a:schemeClr val="bg1"/>
                </a:solidFill>
                <a:latin typeface="Arial" charset="0"/>
                <a:ea typeface="Arial" charset="0"/>
                <a:cs typeface="Arial" charset="0"/>
              </a:rPr>
              <a:t>Intro/Objectives</a:t>
            </a:r>
            <a:endParaRPr lang="en-CA" sz="4800" dirty="0">
              <a:solidFill>
                <a:schemeClr val="bg1"/>
              </a:solidFill>
              <a:latin typeface="Arial" charset="0"/>
              <a:ea typeface="Arial" charset="0"/>
              <a:cs typeface="Arial" charset="0"/>
            </a:endParaRPr>
          </a:p>
        </p:txBody>
      </p:sp>
      <p:sp>
        <p:nvSpPr>
          <p:cNvPr id="32" name="TextBox 31">
            <a:hlinkClick r:id="rId4" action="ppaction://hlinksldjump"/>
          </p:cNvPr>
          <p:cNvSpPr txBox="1"/>
          <p:nvPr/>
        </p:nvSpPr>
        <p:spPr>
          <a:xfrm>
            <a:off x="420643" y="681856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Milestones</a:t>
            </a:r>
            <a:endParaRPr lang="en-CA" sz="4800" dirty="0">
              <a:solidFill>
                <a:schemeClr val="bg1"/>
              </a:solidFill>
              <a:latin typeface="Arial" charset="0"/>
              <a:ea typeface="Arial" charset="0"/>
              <a:cs typeface="Arial" charset="0"/>
            </a:endParaRPr>
          </a:p>
        </p:txBody>
      </p:sp>
      <p:sp>
        <p:nvSpPr>
          <p:cNvPr id="33" name="TextBox 32">
            <a:hlinkClick r:id="rId5" action="ppaction://hlinksldjump"/>
          </p:cNvPr>
          <p:cNvSpPr txBox="1"/>
          <p:nvPr/>
        </p:nvSpPr>
        <p:spPr>
          <a:xfrm>
            <a:off x="420643" y="766456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Curriculum </a:t>
            </a:r>
            <a:endParaRPr lang="en-CA" sz="4800" dirty="0">
              <a:solidFill>
                <a:schemeClr val="bg1"/>
              </a:solidFill>
              <a:latin typeface="Arial" charset="0"/>
              <a:ea typeface="Arial" charset="0"/>
              <a:cs typeface="Arial" charset="0"/>
            </a:endParaRPr>
          </a:p>
        </p:txBody>
      </p:sp>
      <p:sp>
        <p:nvSpPr>
          <p:cNvPr id="36" name="TextBox 35">
            <a:hlinkClick r:id="rId6" action="ppaction://hlinksldjump"/>
          </p:cNvPr>
          <p:cNvSpPr txBox="1"/>
          <p:nvPr/>
        </p:nvSpPr>
        <p:spPr>
          <a:xfrm>
            <a:off x="420913" y="8510122"/>
            <a:ext cx="6238800" cy="846000"/>
          </a:xfrm>
          <a:prstGeom prst="rect">
            <a:avLst/>
          </a:prstGeom>
          <a:solidFill>
            <a:srgbClr val="0070C0"/>
          </a:solidFill>
        </p:spPr>
        <p:txBody>
          <a:bodyPr wrap="square" rtlCol="0" anchor="ctr" anchorCtr="0">
            <a:normAutofit/>
          </a:bodyPr>
          <a:lstStyle/>
          <a:p>
            <a:r>
              <a:rPr lang="en-CA" sz="4800" dirty="0" smtClean="0">
                <a:solidFill>
                  <a:schemeClr val="bg1"/>
                </a:solidFill>
                <a:latin typeface="Arial" charset="0"/>
                <a:ea typeface="Arial" charset="0"/>
                <a:cs typeface="Arial" charset="0"/>
              </a:rPr>
              <a:t>Impact</a:t>
            </a:r>
            <a:endParaRPr lang="en-CA" sz="4800" dirty="0">
              <a:solidFill>
                <a:schemeClr val="bg1"/>
              </a:solidFill>
              <a:latin typeface="Arial" charset="0"/>
              <a:ea typeface="Arial" charset="0"/>
              <a:cs typeface="Arial" charset="0"/>
            </a:endParaRPr>
          </a:p>
        </p:txBody>
      </p:sp>
      <p:sp>
        <p:nvSpPr>
          <p:cNvPr id="38" name="TextBox 37">
            <a:hlinkClick r:id="rId7" action="ppaction://hlinksldjump"/>
          </p:cNvPr>
          <p:cNvSpPr txBox="1"/>
          <p:nvPr/>
        </p:nvSpPr>
        <p:spPr>
          <a:xfrm>
            <a:off x="420913" y="932808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Conclusion</a:t>
            </a:r>
            <a:endParaRPr lang="en-CA" sz="4800" dirty="0">
              <a:solidFill>
                <a:schemeClr val="bg1"/>
              </a:solidFill>
              <a:latin typeface="Arial" charset="0"/>
              <a:ea typeface="Arial" charset="0"/>
              <a:cs typeface="Arial" charset="0"/>
            </a:endParaRPr>
          </a:p>
        </p:txBody>
      </p:sp>
      <p:sp>
        <p:nvSpPr>
          <p:cNvPr id="22" name="Rectangle 21">
            <a:hlinkClick r:id="" action="ppaction://hlinkshowjump?jump=endshow"/>
          </p:cNvPr>
          <p:cNvSpPr/>
          <p:nvPr/>
        </p:nvSpPr>
        <p:spPr>
          <a:xfrm>
            <a:off x="33368031" y="377244"/>
            <a:ext cx="3775055" cy="1845446"/>
          </a:xfrm>
          <a:prstGeom prst="rect">
            <a:avLst/>
          </a:prstGeom>
          <a:solidFill>
            <a:srgbClr val="91959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rial" charset="0"/>
                <a:ea typeface="Arial" charset="0"/>
                <a:cs typeface="Arial" charset="0"/>
              </a:rPr>
              <a:t>CLICK TO GO BACK TO KIOSK MENU</a:t>
            </a:r>
            <a:endParaRPr lang="en-US" sz="3200" dirty="0">
              <a:solidFill>
                <a:schemeClr val="bg1"/>
              </a:solidFill>
              <a:latin typeface="Arial" charset="0"/>
              <a:ea typeface="Arial" charset="0"/>
              <a:cs typeface="Arial" charset="0"/>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2172" r="21901" b="9425"/>
          <a:stretch/>
        </p:blipFill>
        <p:spPr>
          <a:xfrm rot="5400000">
            <a:off x="24927656" y="5466141"/>
            <a:ext cx="11099860" cy="8357394"/>
          </a:xfrm>
          <a:prstGeom prst="rect">
            <a:avLst/>
          </a:prstGeom>
        </p:spPr>
      </p:pic>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9303" t="1430" r="13040"/>
          <a:stretch/>
        </p:blipFill>
        <p:spPr>
          <a:xfrm rot="5400000">
            <a:off x="1084005" y="12751752"/>
            <a:ext cx="7742257" cy="7370469"/>
          </a:xfrm>
          <a:prstGeom prst="rect">
            <a:avLst/>
          </a:prstGeom>
        </p:spPr>
      </p:pic>
      <p:pic>
        <p:nvPicPr>
          <p:cNvPr id="24" name="Picture 23" descr="COR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609" y="327196"/>
            <a:ext cx="4867912" cy="1945541"/>
          </a:xfrm>
          <a:prstGeom prst="rect">
            <a:avLst/>
          </a:prstGeom>
        </p:spPr>
      </p:pic>
      <p:pic>
        <p:nvPicPr>
          <p:cNvPr id="25" name="Picture 24"/>
          <p:cNvPicPr>
            <a:picLocks noChangeAspect="1"/>
          </p:cNvPicPr>
          <p:nvPr/>
        </p:nvPicPr>
        <p:blipFill rotWithShape="1">
          <a:blip r:embed="rId11"/>
          <a:srcRect b="38424"/>
          <a:stretch/>
        </p:blipFill>
        <p:spPr>
          <a:xfrm>
            <a:off x="420912" y="2238245"/>
            <a:ext cx="5073609" cy="1794244"/>
          </a:xfrm>
          <a:prstGeom prst="rect">
            <a:avLst/>
          </a:prstGeom>
        </p:spPr>
      </p:pic>
      <p:sp>
        <p:nvSpPr>
          <p:cNvPr id="21" name="TextBox 20"/>
          <p:cNvSpPr txBox="1"/>
          <p:nvPr/>
        </p:nvSpPr>
        <p:spPr>
          <a:xfrm>
            <a:off x="6713135" y="5639689"/>
            <a:ext cx="16786945" cy="6740307"/>
          </a:xfrm>
          <a:prstGeom prst="rect">
            <a:avLst/>
          </a:prstGeom>
          <a:noFill/>
        </p:spPr>
        <p:txBody>
          <a:bodyPr wrap="square" rtlCol="0">
            <a:spAutoFit/>
          </a:bodyPr>
          <a:lstStyle/>
          <a:p>
            <a:pPr marL="571500" indent="-571500">
              <a:buFont typeface="Arial" panose="020B0604020202020204" pitchFamily="34" charset="0"/>
              <a:buChar char="•"/>
            </a:pPr>
            <a:r>
              <a:rPr lang="en-CA" sz="4800" dirty="0" smtClean="0">
                <a:latin typeface="Arial" charset="0"/>
                <a:ea typeface="Arial" charset="0"/>
                <a:cs typeface="Arial" charset="0"/>
              </a:rPr>
              <a:t>Developed prioritized </a:t>
            </a:r>
            <a:r>
              <a:rPr lang="en-CA" sz="4800" dirty="0">
                <a:latin typeface="Arial" charset="0"/>
                <a:ea typeface="Arial" charset="0"/>
                <a:cs typeface="Arial" charset="0"/>
              </a:rPr>
              <a:t>l</a:t>
            </a:r>
            <a:r>
              <a:rPr lang="en-CA" sz="4800" dirty="0" smtClean="0">
                <a:latin typeface="Arial" charset="0"/>
                <a:ea typeface="Arial" charset="0"/>
                <a:cs typeface="Arial" charset="0"/>
              </a:rPr>
              <a:t>ist </a:t>
            </a:r>
            <a:r>
              <a:rPr lang="en-CA" sz="4800" dirty="0">
                <a:latin typeface="Arial" charset="0"/>
                <a:ea typeface="Arial" charset="0"/>
                <a:cs typeface="Arial" charset="0"/>
              </a:rPr>
              <a:t>of </a:t>
            </a:r>
            <a:r>
              <a:rPr lang="en-CA" sz="4800" dirty="0" smtClean="0">
                <a:latin typeface="Arial" charset="0"/>
                <a:ea typeface="Arial" charset="0"/>
                <a:cs typeface="Arial" charset="0"/>
              </a:rPr>
              <a:t>resuscitation-oriented </a:t>
            </a:r>
            <a:r>
              <a:rPr lang="en-CA" sz="4800" dirty="0">
                <a:latin typeface="Arial" charset="0"/>
                <a:ea typeface="Arial" charset="0"/>
                <a:cs typeface="Arial" charset="0"/>
              </a:rPr>
              <a:t>m</a:t>
            </a:r>
            <a:r>
              <a:rPr lang="en-CA" sz="4800" dirty="0" smtClean="0">
                <a:latin typeface="Arial" charset="0"/>
                <a:ea typeface="Arial" charset="0"/>
                <a:cs typeface="Arial" charset="0"/>
              </a:rPr>
              <a:t>ilestones as defined </a:t>
            </a:r>
            <a:r>
              <a:rPr lang="en-CA" sz="4800" dirty="0">
                <a:latin typeface="Arial" charset="0"/>
                <a:ea typeface="Arial" charset="0"/>
                <a:cs typeface="Arial" charset="0"/>
              </a:rPr>
              <a:t>by Emergency Medicine </a:t>
            </a:r>
            <a:r>
              <a:rPr lang="en-CA" sz="4800" dirty="0" smtClean="0">
                <a:latin typeface="Arial" charset="0"/>
                <a:ea typeface="Arial" charset="0"/>
                <a:cs typeface="Arial" charset="0"/>
              </a:rPr>
              <a:t>Attending </a:t>
            </a:r>
            <a:r>
              <a:rPr lang="en-CA" sz="4800" dirty="0">
                <a:latin typeface="Arial" charset="0"/>
                <a:ea typeface="Arial" charset="0"/>
                <a:cs typeface="Arial" charset="0"/>
              </a:rPr>
              <a:t>p</a:t>
            </a:r>
            <a:r>
              <a:rPr lang="en-CA" sz="4800" dirty="0" smtClean="0">
                <a:latin typeface="Arial" charset="0"/>
                <a:ea typeface="Arial" charset="0"/>
                <a:cs typeface="Arial" charset="0"/>
              </a:rPr>
              <a:t>hysicians.</a:t>
            </a:r>
          </a:p>
          <a:p>
            <a:pPr marL="571500" indent="-571500">
              <a:buFont typeface="Arial" panose="020B0604020202020204" pitchFamily="34" charset="0"/>
              <a:buChar char="•"/>
            </a:pPr>
            <a:endParaRPr lang="en-CA" sz="4800" dirty="0">
              <a:latin typeface="Arial" charset="0"/>
              <a:ea typeface="Arial" charset="0"/>
              <a:cs typeface="Arial" charset="0"/>
            </a:endParaRPr>
          </a:p>
          <a:p>
            <a:pPr marL="571500" indent="-571500">
              <a:buFont typeface="Arial" panose="020B0604020202020204" pitchFamily="34" charset="0"/>
              <a:buChar char="•"/>
            </a:pPr>
            <a:r>
              <a:rPr lang="en-CA" sz="4800" dirty="0" smtClean="0">
                <a:latin typeface="Arial" charset="0"/>
                <a:ea typeface="Arial" charset="0"/>
                <a:cs typeface="Arial" charset="0"/>
              </a:rPr>
              <a:t>Created milestone </a:t>
            </a:r>
            <a:r>
              <a:rPr lang="en-CA" sz="4800" dirty="0">
                <a:latin typeface="Arial" charset="0"/>
                <a:ea typeface="Arial" charset="0"/>
                <a:cs typeface="Arial" charset="0"/>
              </a:rPr>
              <a:t>d</a:t>
            </a:r>
            <a:r>
              <a:rPr lang="en-CA" sz="4800" dirty="0" smtClean="0">
                <a:latin typeface="Arial" charset="0"/>
                <a:ea typeface="Arial" charset="0"/>
                <a:cs typeface="Arial" charset="0"/>
              </a:rPr>
              <a:t>riven </a:t>
            </a:r>
            <a:r>
              <a:rPr lang="en-CA" sz="4800" dirty="0">
                <a:latin typeface="Arial" charset="0"/>
                <a:ea typeface="Arial" charset="0"/>
                <a:cs typeface="Arial" charset="0"/>
              </a:rPr>
              <a:t>s</a:t>
            </a:r>
            <a:r>
              <a:rPr lang="en-CA" sz="4800" dirty="0" smtClean="0">
                <a:latin typeface="Arial" charset="0"/>
                <a:ea typeface="Arial" charset="0"/>
                <a:cs typeface="Arial" charset="0"/>
              </a:rPr>
              <a:t>imulation </a:t>
            </a:r>
            <a:r>
              <a:rPr lang="en-CA" sz="4800" dirty="0">
                <a:latin typeface="Arial" charset="0"/>
                <a:ea typeface="Arial" charset="0"/>
                <a:cs typeface="Arial" charset="0"/>
              </a:rPr>
              <a:t>b</a:t>
            </a:r>
            <a:r>
              <a:rPr lang="en-CA" sz="4800" dirty="0" smtClean="0">
                <a:latin typeface="Arial" charset="0"/>
                <a:ea typeface="Arial" charset="0"/>
                <a:cs typeface="Arial" charset="0"/>
              </a:rPr>
              <a:t>ased </a:t>
            </a:r>
            <a:r>
              <a:rPr lang="en-CA" sz="4800" dirty="0">
                <a:latin typeface="Arial" charset="0"/>
                <a:ea typeface="Arial" charset="0"/>
                <a:cs typeface="Arial" charset="0"/>
              </a:rPr>
              <a:t>r</a:t>
            </a:r>
            <a:r>
              <a:rPr lang="en-CA" sz="4800" dirty="0" smtClean="0">
                <a:latin typeface="Arial" charset="0"/>
                <a:ea typeface="Arial" charset="0"/>
                <a:cs typeface="Arial" charset="0"/>
              </a:rPr>
              <a:t>esuscitation </a:t>
            </a:r>
            <a:r>
              <a:rPr lang="en-CA" sz="4800" dirty="0">
                <a:latin typeface="Arial" charset="0"/>
                <a:ea typeface="Arial" charset="0"/>
                <a:cs typeface="Arial" charset="0"/>
              </a:rPr>
              <a:t>c</a:t>
            </a:r>
            <a:r>
              <a:rPr lang="en-CA" sz="4800" dirty="0" smtClean="0">
                <a:latin typeface="Arial" charset="0"/>
                <a:ea typeface="Arial" charset="0"/>
                <a:cs typeface="Arial" charset="0"/>
              </a:rPr>
              <a:t>ases </a:t>
            </a:r>
            <a:r>
              <a:rPr lang="en-CA" sz="4800" dirty="0">
                <a:latin typeface="Arial" charset="0"/>
                <a:ea typeface="Arial" charset="0"/>
                <a:cs typeface="Arial" charset="0"/>
              </a:rPr>
              <a:t>for Emergency Medicine </a:t>
            </a:r>
            <a:r>
              <a:rPr lang="en-CA" sz="4800" dirty="0" smtClean="0">
                <a:latin typeface="Arial" charset="0"/>
                <a:ea typeface="Arial" charset="0"/>
                <a:cs typeface="Arial" charset="0"/>
              </a:rPr>
              <a:t>Residents. </a:t>
            </a:r>
          </a:p>
          <a:p>
            <a:pPr marL="571500" indent="-571500">
              <a:buFont typeface="Arial" panose="020B0604020202020204" pitchFamily="34" charset="0"/>
              <a:buChar char="•"/>
            </a:pPr>
            <a:endParaRPr lang="en-CA" sz="4800" dirty="0">
              <a:latin typeface="Arial" charset="0"/>
              <a:ea typeface="Arial" charset="0"/>
              <a:cs typeface="Arial" charset="0"/>
            </a:endParaRPr>
          </a:p>
          <a:p>
            <a:pPr marL="571500" indent="-571500">
              <a:buFont typeface="Arial" panose="020B0604020202020204" pitchFamily="34" charset="0"/>
              <a:buChar char="•"/>
            </a:pPr>
            <a:r>
              <a:rPr lang="en-CA" sz="4800" dirty="0" smtClean="0">
                <a:latin typeface="Arial" charset="0"/>
                <a:ea typeface="Arial" charset="0"/>
                <a:cs typeface="Arial" charset="0"/>
              </a:rPr>
              <a:t>Directly observed </a:t>
            </a:r>
            <a:r>
              <a:rPr lang="en-CA" sz="4800" dirty="0">
                <a:latin typeface="Arial" charset="0"/>
                <a:ea typeface="Arial" charset="0"/>
                <a:cs typeface="Arial" charset="0"/>
              </a:rPr>
              <a:t>c</a:t>
            </a:r>
            <a:r>
              <a:rPr lang="en-CA" sz="4800" dirty="0" smtClean="0">
                <a:latin typeface="Arial" charset="0"/>
                <a:ea typeface="Arial" charset="0"/>
                <a:cs typeface="Arial" charset="0"/>
              </a:rPr>
              <a:t>ritical </a:t>
            </a:r>
            <a:r>
              <a:rPr lang="en-CA" sz="4800" dirty="0">
                <a:latin typeface="Arial" charset="0"/>
                <a:ea typeface="Arial" charset="0"/>
                <a:cs typeface="Arial" charset="0"/>
              </a:rPr>
              <a:t>m</a:t>
            </a:r>
            <a:r>
              <a:rPr lang="en-CA" sz="4800" dirty="0" smtClean="0">
                <a:latin typeface="Arial" charset="0"/>
                <a:ea typeface="Arial" charset="0"/>
                <a:cs typeface="Arial" charset="0"/>
              </a:rPr>
              <a:t>ilestones </a:t>
            </a:r>
            <a:r>
              <a:rPr lang="en-CA" sz="4800" dirty="0">
                <a:latin typeface="Arial" charset="0"/>
                <a:ea typeface="Arial" charset="0"/>
                <a:cs typeface="Arial" charset="0"/>
              </a:rPr>
              <a:t>p</a:t>
            </a:r>
            <a:r>
              <a:rPr lang="en-CA" sz="4800" dirty="0" smtClean="0">
                <a:latin typeface="Arial" charset="0"/>
                <a:ea typeface="Arial" charset="0"/>
                <a:cs typeface="Arial" charset="0"/>
              </a:rPr>
              <a:t>erformed </a:t>
            </a:r>
            <a:r>
              <a:rPr lang="en-CA" sz="4800" dirty="0">
                <a:latin typeface="Arial" charset="0"/>
                <a:ea typeface="Arial" charset="0"/>
                <a:cs typeface="Arial" charset="0"/>
              </a:rPr>
              <a:t>by Emergency Medicine </a:t>
            </a:r>
            <a:r>
              <a:rPr lang="en-CA" sz="4800" dirty="0" smtClean="0">
                <a:latin typeface="Arial" charset="0"/>
                <a:ea typeface="Arial" charset="0"/>
                <a:cs typeface="Arial" charset="0"/>
              </a:rPr>
              <a:t>Residents.</a:t>
            </a:r>
            <a:endParaRPr lang="en-CA" sz="4800" dirty="0">
              <a:latin typeface="Arial" charset="0"/>
              <a:ea typeface="Arial" charset="0"/>
              <a:cs typeface="Arial" charset="0"/>
            </a:endParaRPr>
          </a:p>
        </p:txBody>
      </p:sp>
      <p:sp>
        <p:nvSpPr>
          <p:cNvPr id="23" name="TextBox 22"/>
          <p:cNvSpPr txBox="1"/>
          <p:nvPr/>
        </p:nvSpPr>
        <p:spPr>
          <a:xfrm>
            <a:off x="10307689" y="15194768"/>
            <a:ext cx="15991200" cy="3785652"/>
          </a:xfrm>
          <a:prstGeom prst="rect">
            <a:avLst/>
          </a:prstGeom>
          <a:noFill/>
        </p:spPr>
        <p:txBody>
          <a:bodyPr wrap="square" rtlCol="0">
            <a:spAutoFit/>
          </a:bodyPr>
          <a:lstStyle/>
          <a:p>
            <a:pPr marL="571500" indent="-571500">
              <a:buFont typeface="Arial" panose="020B0604020202020204" pitchFamily="34" charset="0"/>
              <a:buChar char="•"/>
            </a:pPr>
            <a:r>
              <a:rPr lang="en-CA" sz="4800" dirty="0" smtClean="0">
                <a:latin typeface="Arial" charset="0"/>
                <a:ea typeface="Arial" charset="0"/>
                <a:cs typeface="Arial" charset="0"/>
              </a:rPr>
              <a:t>Improved Emergency </a:t>
            </a:r>
            <a:r>
              <a:rPr lang="en-CA" sz="4800" dirty="0">
                <a:latin typeface="Arial" charset="0"/>
                <a:ea typeface="Arial" charset="0"/>
                <a:cs typeface="Arial" charset="0"/>
              </a:rPr>
              <a:t>Medicine </a:t>
            </a:r>
            <a:r>
              <a:rPr lang="en-CA" sz="4800" dirty="0" smtClean="0">
                <a:latin typeface="Arial" charset="0"/>
                <a:ea typeface="Arial" charset="0"/>
                <a:cs typeface="Arial" charset="0"/>
              </a:rPr>
              <a:t>Residents</a:t>
            </a:r>
            <a:r>
              <a:rPr lang="en-CA" sz="4800" dirty="0">
                <a:latin typeface="Arial" charset="0"/>
                <a:ea typeface="Arial" charset="0"/>
                <a:cs typeface="Arial" charset="0"/>
              </a:rPr>
              <a:t>’ a</a:t>
            </a:r>
            <a:r>
              <a:rPr lang="en-CA" sz="4800" dirty="0" smtClean="0">
                <a:latin typeface="Arial" charset="0"/>
                <a:ea typeface="Arial" charset="0"/>
                <a:cs typeface="Arial" charset="0"/>
              </a:rPr>
              <a:t>bility </a:t>
            </a:r>
            <a:r>
              <a:rPr lang="en-CA" sz="4800" dirty="0">
                <a:latin typeface="Arial" charset="0"/>
                <a:ea typeface="Arial" charset="0"/>
                <a:cs typeface="Arial" charset="0"/>
              </a:rPr>
              <a:t>to p</a:t>
            </a:r>
            <a:r>
              <a:rPr lang="en-CA" sz="4800" dirty="0" smtClean="0">
                <a:latin typeface="Arial" charset="0"/>
                <a:ea typeface="Arial" charset="0"/>
                <a:cs typeface="Arial" charset="0"/>
              </a:rPr>
              <a:t>erform </a:t>
            </a:r>
            <a:r>
              <a:rPr lang="en-CA" sz="4800" dirty="0">
                <a:latin typeface="Arial" charset="0"/>
                <a:ea typeface="Arial" charset="0"/>
                <a:cs typeface="Arial" charset="0"/>
              </a:rPr>
              <a:t>v</a:t>
            </a:r>
            <a:r>
              <a:rPr lang="en-CA" sz="4800" dirty="0" smtClean="0">
                <a:latin typeface="Arial" charset="0"/>
                <a:ea typeface="Arial" charset="0"/>
                <a:cs typeface="Arial" charset="0"/>
              </a:rPr>
              <a:t>ital </a:t>
            </a:r>
            <a:r>
              <a:rPr lang="en-CA" sz="4800" dirty="0">
                <a:latin typeface="Arial" charset="0"/>
                <a:ea typeface="Arial" charset="0"/>
                <a:cs typeface="Arial" charset="0"/>
              </a:rPr>
              <a:t>r</a:t>
            </a:r>
            <a:r>
              <a:rPr lang="en-CA" sz="4800" dirty="0" smtClean="0">
                <a:latin typeface="Arial" charset="0"/>
                <a:ea typeface="Arial" charset="0"/>
                <a:cs typeface="Arial" charset="0"/>
              </a:rPr>
              <a:t>esuscitation skills.</a:t>
            </a:r>
          </a:p>
          <a:p>
            <a:pPr marL="571500" indent="-571500">
              <a:buFont typeface="Arial" panose="020B0604020202020204" pitchFamily="34" charset="0"/>
              <a:buChar char="•"/>
            </a:pPr>
            <a:endParaRPr lang="en-CA" sz="4800" dirty="0" smtClean="0">
              <a:latin typeface="Arial" charset="0"/>
              <a:ea typeface="Arial" charset="0"/>
              <a:cs typeface="Arial" charset="0"/>
            </a:endParaRPr>
          </a:p>
          <a:p>
            <a:pPr marL="571500" indent="-571500">
              <a:buFont typeface="Arial" panose="020B0604020202020204" pitchFamily="34" charset="0"/>
              <a:buChar char="•"/>
            </a:pPr>
            <a:r>
              <a:rPr lang="en-CA" sz="4800" dirty="0" smtClean="0">
                <a:latin typeface="Arial" charset="0"/>
                <a:ea typeface="Arial" charset="0"/>
                <a:cs typeface="Arial" charset="0"/>
              </a:rPr>
              <a:t>Advanced Emergency Medicine Resident </a:t>
            </a:r>
            <a:r>
              <a:rPr lang="en-CA" sz="4800" dirty="0">
                <a:latin typeface="Arial" charset="0"/>
                <a:ea typeface="Arial" charset="0"/>
                <a:cs typeface="Arial" charset="0"/>
              </a:rPr>
              <a:t>c</a:t>
            </a:r>
            <a:r>
              <a:rPr lang="en-CA" sz="4800" dirty="0" smtClean="0">
                <a:latin typeface="Arial" charset="0"/>
                <a:ea typeface="Arial" charset="0"/>
                <a:cs typeface="Arial" charset="0"/>
              </a:rPr>
              <a:t>linical </a:t>
            </a:r>
            <a:r>
              <a:rPr lang="en-CA" sz="4800" dirty="0">
                <a:latin typeface="Arial" charset="0"/>
                <a:ea typeface="Arial" charset="0"/>
                <a:cs typeface="Arial" charset="0"/>
              </a:rPr>
              <a:t>s</a:t>
            </a:r>
            <a:r>
              <a:rPr lang="en-CA" sz="4800" dirty="0" smtClean="0">
                <a:latin typeface="Arial" charset="0"/>
                <a:ea typeface="Arial" charset="0"/>
                <a:cs typeface="Arial" charset="0"/>
              </a:rPr>
              <a:t>kills </a:t>
            </a:r>
            <a:r>
              <a:rPr lang="en-CA" sz="4800" dirty="0">
                <a:latin typeface="Arial" charset="0"/>
                <a:ea typeface="Arial" charset="0"/>
                <a:cs typeface="Arial" charset="0"/>
              </a:rPr>
              <a:t>and </a:t>
            </a:r>
            <a:r>
              <a:rPr lang="en-CA" sz="4800" dirty="0" smtClean="0">
                <a:latin typeface="Arial" charset="0"/>
                <a:ea typeface="Arial" charset="0"/>
                <a:cs typeface="Arial" charset="0"/>
              </a:rPr>
              <a:t>ability </a:t>
            </a:r>
            <a:r>
              <a:rPr lang="en-CA" sz="4800" dirty="0">
                <a:latin typeface="Arial" charset="0"/>
                <a:ea typeface="Arial" charset="0"/>
                <a:cs typeface="Arial" charset="0"/>
              </a:rPr>
              <a:t>to c</a:t>
            </a:r>
            <a:r>
              <a:rPr lang="en-CA" sz="4800" dirty="0" smtClean="0">
                <a:latin typeface="Arial" charset="0"/>
                <a:ea typeface="Arial" charset="0"/>
                <a:cs typeface="Arial" charset="0"/>
              </a:rPr>
              <a:t>are </a:t>
            </a:r>
            <a:r>
              <a:rPr lang="en-CA" sz="4800" dirty="0">
                <a:latin typeface="Arial" charset="0"/>
                <a:ea typeface="Arial" charset="0"/>
                <a:cs typeface="Arial" charset="0"/>
              </a:rPr>
              <a:t>for c</a:t>
            </a:r>
            <a:r>
              <a:rPr lang="en-CA" sz="4800" dirty="0" smtClean="0">
                <a:latin typeface="Arial" charset="0"/>
                <a:ea typeface="Arial" charset="0"/>
                <a:cs typeface="Arial" charset="0"/>
              </a:rPr>
              <a:t>ritically </a:t>
            </a:r>
            <a:r>
              <a:rPr lang="en-CA" sz="4800" dirty="0">
                <a:latin typeface="Arial" charset="0"/>
                <a:ea typeface="Arial" charset="0"/>
                <a:cs typeface="Arial" charset="0"/>
              </a:rPr>
              <a:t>i</a:t>
            </a:r>
            <a:r>
              <a:rPr lang="en-CA" sz="4800" dirty="0" smtClean="0">
                <a:latin typeface="Arial" charset="0"/>
                <a:ea typeface="Arial" charset="0"/>
                <a:cs typeface="Arial" charset="0"/>
              </a:rPr>
              <a:t>ll </a:t>
            </a:r>
            <a:r>
              <a:rPr lang="en-CA" sz="4800" dirty="0">
                <a:latin typeface="Arial" charset="0"/>
                <a:ea typeface="Arial" charset="0"/>
                <a:cs typeface="Arial" charset="0"/>
              </a:rPr>
              <a:t>m</a:t>
            </a:r>
            <a:r>
              <a:rPr lang="en-CA" sz="4800" dirty="0" smtClean="0">
                <a:latin typeface="Arial" charset="0"/>
                <a:ea typeface="Arial" charset="0"/>
                <a:cs typeface="Arial" charset="0"/>
              </a:rPr>
              <a:t>edical </a:t>
            </a:r>
            <a:r>
              <a:rPr lang="en-CA" sz="4800" dirty="0">
                <a:latin typeface="Arial" charset="0"/>
                <a:ea typeface="Arial" charset="0"/>
                <a:cs typeface="Arial" charset="0"/>
              </a:rPr>
              <a:t>p</a:t>
            </a:r>
            <a:r>
              <a:rPr lang="en-CA" sz="4800" dirty="0" smtClean="0">
                <a:latin typeface="Arial" charset="0"/>
                <a:ea typeface="Arial" charset="0"/>
                <a:cs typeface="Arial" charset="0"/>
              </a:rPr>
              <a:t>atients</a:t>
            </a:r>
            <a:r>
              <a:rPr lang="en-CA" sz="4800" dirty="0">
                <a:latin typeface="Arial" charset="0"/>
                <a:ea typeface="Arial" charset="0"/>
                <a:cs typeface="Arial" charset="0"/>
              </a:rPr>
              <a:t>.</a:t>
            </a:r>
          </a:p>
        </p:txBody>
      </p:sp>
      <p:sp>
        <p:nvSpPr>
          <p:cNvPr id="18" name="TextBox 17"/>
          <p:cNvSpPr txBox="1"/>
          <p:nvPr/>
        </p:nvSpPr>
        <p:spPr>
          <a:xfrm>
            <a:off x="6663347" y="-1"/>
            <a:ext cx="23988103" cy="2272737"/>
          </a:xfrm>
          <a:prstGeom prst="rect">
            <a:avLst/>
          </a:prstGeom>
          <a:solidFill>
            <a:srgbClr val="0070C0"/>
          </a:solidFill>
        </p:spPr>
        <p:txBody>
          <a:bodyPr wrap="square" rtlCol="0" anchor="ctr" anchorCtr="1">
            <a:noAutofit/>
          </a:bodyPr>
          <a:lstStyle/>
          <a:p>
            <a:pPr algn="ctr"/>
            <a:r>
              <a:rPr lang="en-CA" sz="7000" dirty="0">
                <a:solidFill>
                  <a:schemeClr val="bg1"/>
                </a:solidFill>
                <a:latin typeface="Arial" charset="0"/>
                <a:ea typeface="Arial" charset="0"/>
                <a:cs typeface="Arial" charset="0"/>
              </a:rPr>
              <a:t>Creation of a </a:t>
            </a:r>
            <a:r>
              <a:rPr lang="en-CA" sz="7000" dirty="0" smtClean="0">
                <a:solidFill>
                  <a:schemeClr val="bg1"/>
                </a:solidFill>
                <a:latin typeface="Arial" charset="0"/>
                <a:ea typeface="Arial" charset="0"/>
                <a:cs typeface="Arial" charset="0"/>
              </a:rPr>
              <a:t>Milestone-Driven </a:t>
            </a:r>
            <a:r>
              <a:rPr lang="en-CA" sz="7000" dirty="0">
                <a:solidFill>
                  <a:schemeClr val="bg1"/>
                </a:solidFill>
                <a:latin typeface="Arial" charset="0"/>
                <a:ea typeface="Arial" charset="0"/>
                <a:cs typeface="Arial" charset="0"/>
              </a:rPr>
              <a:t>Simulation </a:t>
            </a:r>
            <a:r>
              <a:rPr lang="en-CA" sz="7000" dirty="0" smtClean="0">
                <a:solidFill>
                  <a:schemeClr val="bg1"/>
                </a:solidFill>
                <a:latin typeface="Arial" charset="0"/>
                <a:ea typeface="Arial" charset="0"/>
                <a:cs typeface="Arial" charset="0"/>
              </a:rPr>
              <a:t>Based </a:t>
            </a:r>
            <a:r>
              <a:rPr lang="en-CA" sz="7000" dirty="0">
                <a:solidFill>
                  <a:schemeClr val="bg1"/>
                </a:solidFill>
                <a:latin typeface="Arial" charset="0"/>
                <a:ea typeface="Arial" charset="0"/>
                <a:cs typeface="Arial" charset="0"/>
              </a:rPr>
              <a:t>Resuscitation </a:t>
            </a:r>
            <a:r>
              <a:rPr lang="en-CA" sz="7000" dirty="0" smtClean="0">
                <a:solidFill>
                  <a:schemeClr val="bg1"/>
                </a:solidFill>
                <a:latin typeface="Arial" charset="0"/>
                <a:ea typeface="Arial" charset="0"/>
                <a:cs typeface="Arial" charset="0"/>
              </a:rPr>
              <a:t>Course</a:t>
            </a:r>
            <a:endParaRPr lang="en-CA" sz="7000" dirty="0">
              <a:solidFill>
                <a:schemeClr val="bg1"/>
              </a:solidFill>
              <a:latin typeface="Arial" charset="0"/>
              <a:ea typeface="Arial" charset="0"/>
              <a:cs typeface="Arial" charset="0"/>
            </a:endParaRPr>
          </a:p>
        </p:txBody>
      </p:sp>
      <p:sp>
        <p:nvSpPr>
          <p:cNvPr id="19" name="TextBox 18"/>
          <p:cNvSpPr txBox="1"/>
          <p:nvPr/>
        </p:nvSpPr>
        <p:spPr>
          <a:xfrm>
            <a:off x="6663347" y="2208581"/>
            <a:ext cx="23988103" cy="846000"/>
          </a:xfrm>
          <a:prstGeom prst="rect">
            <a:avLst/>
          </a:prstGeom>
          <a:solidFill>
            <a:srgbClr val="FFC000"/>
          </a:solidFill>
        </p:spPr>
        <p:txBody>
          <a:bodyPr wrap="square" rtlCol="0" anchor="ctr" anchorCtr="1">
            <a:normAutofit/>
          </a:bodyPr>
          <a:lstStyle/>
          <a:p>
            <a:pPr algn="ctr"/>
            <a:r>
              <a:rPr lang="en-CA" sz="3600" dirty="0">
                <a:solidFill>
                  <a:schemeClr val="bg1"/>
                </a:solidFill>
                <a:latin typeface="Arial" charset="0"/>
                <a:ea typeface="Arial" charset="0"/>
                <a:cs typeface="Arial" charset="0"/>
              </a:rPr>
              <a:t>Alexandra Mannix, MD, J. Patrick Hoffman, MD, Clare Desmond, MD, Michelle </a:t>
            </a:r>
            <a:r>
              <a:rPr lang="en-CA" sz="3600" dirty="0" err="1">
                <a:solidFill>
                  <a:schemeClr val="bg1"/>
                </a:solidFill>
                <a:latin typeface="Arial" charset="0"/>
                <a:ea typeface="Arial" charset="0"/>
                <a:cs typeface="Arial" charset="0"/>
              </a:rPr>
              <a:t>Sergel</a:t>
            </a:r>
            <a:r>
              <a:rPr lang="en-CA" sz="3600" dirty="0">
                <a:solidFill>
                  <a:schemeClr val="bg1"/>
                </a:solidFill>
                <a:latin typeface="Arial" charset="0"/>
                <a:ea typeface="Arial" charset="0"/>
                <a:cs typeface="Arial" charset="0"/>
              </a:rPr>
              <a:t>, MD</a:t>
            </a:r>
          </a:p>
        </p:txBody>
      </p:sp>
    </p:spTree>
    <p:extLst>
      <p:ext uri="{BB962C8B-B14F-4D97-AF65-F5344CB8AC3E}">
        <p14:creationId xmlns:p14="http://schemas.microsoft.com/office/powerpoint/2010/main" val="352446354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hlinkClick r:id="rId3" action="ppaction://hlinksldjump"/>
          </p:cNvPr>
          <p:cNvSpPr txBox="1"/>
          <p:nvPr/>
        </p:nvSpPr>
        <p:spPr>
          <a:xfrm>
            <a:off x="420795" y="5970944"/>
            <a:ext cx="4158000" cy="846000"/>
          </a:xfrm>
          <a:prstGeom prst="rect">
            <a:avLst/>
          </a:prstGeom>
          <a:solidFill>
            <a:srgbClr val="919598"/>
          </a:solidFill>
        </p:spPr>
        <p:txBody>
          <a:bodyPr wrap="square" rtlCol="0">
            <a:normAutofit fontScale="92500"/>
          </a:bodyPr>
          <a:lstStyle/>
          <a:p>
            <a:r>
              <a:rPr lang="en-CA" sz="4800" dirty="0" smtClean="0">
                <a:solidFill>
                  <a:schemeClr val="bg1"/>
                </a:solidFill>
                <a:latin typeface="Arial" charset="0"/>
                <a:ea typeface="Arial" charset="0"/>
                <a:cs typeface="Arial" charset="0"/>
              </a:rPr>
              <a:t>Intro/Objectives</a:t>
            </a:r>
            <a:endParaRPr lang="en-CA" sz="4800" dirty="0">
              <a:solidFill>
                <a:schemeClr val="bg1"/>
              </a:solidFill>
              <a:latin typeface="Arial" charset="0"/>
              <a:ea typeface="Arial" charset="0"/>
              <a:cs typeface="Arial" charset="0"/>
            </a:endParaRPr>
          </a:p>
        </p:txBody>
      </p:sp>
      <p:sp>
        <p:nvSpPr>
          <p:cNvPr id="26" name="TextBox 25">
            <a:hlinkClick r:id="rId4" action="ppaction://hlinksldjump"/>
          </p:cNvPr>
          <p:cNvSpPr txBox="1"/>
          <p:nvPr/>
        </p:nvSpPr>
        <p:spPr>
          <a:xfrm>
            <a:off x="420795" y="6816944"/>
            <a:ext cx="4158000" cy="846000"/>
          </a:xfrm>
          <a:prstGeom prst="rect">
            <a:avLst/>
          </a:prstGeom>
          <a:solidFill>
            <a:srgbClr val="919598"/>
          </a:solidFill>
        </p:spPr>
        <p:txBody>
          <a:bodyPr wrap="square" rtlCol="0">
            <a:normAutofit/>
          </a:bodyPr>
          <a:lstStyle/>
          <a:p>
            <a:r>
              <a:rPr lang="en-CA" sz="4800" dirty="0">
                <a:solidFill>
                  <a:schemeClr val="bg1"/>
                </a:solidFill>
                <a:latin typeface="Arial" charset="0"/>
                <a:ea typeface="Arial" charset="0"/>
                <a:cs typeface="Arial" charset="0"/>
              </a:rPr>
              <a:t>Milestones</a:t>
            </a:r>
          </a:p>
        </p:txBody>
      </p:sp>
      <p:sp>
        <p:nvSpPr>
          <p:cNvPr id="27" name="TextBox 26">
            <a:hlinkClick r:id="rId5" action="ppaction://hlinksldjump"/>
          </p:cNvPr>
          <p:cNvSpPr txBox="1"/>
          <p:nvPr/>
        </p:nvSpPr>
        <p:spPr>
          <a:xfrm>
            <a:off x="420795" y="7662944"/>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Curriculum</a:t>
            </a:r>
            <a:endParaRPr lang="en-CA" sz="4800" dirty="0">
              <a:solidFill>
                <a:schemeClr val="bg1"/>
              </a:solidFill>
              <a:latin typeface="Arial" charset="0"/>
              <a:ea typeface="Arial" charset="0"/>
              <a:cs typeface="Arial" charset="0"/>
            </a:endParaRPr>
          </a:p>
        </p:txBody>
      </p:sp>
      <p:sp>
        <p:nvSpPr>
          <p:cNvPr id="28" name="TextBox 27">
            <a:hlinkClick r:id="rId6" action="ppaction://hlinksldjump"/>
          </p:cNvPr>
          <p:cNvSpPr txBox="1"/>
          <p:nvPr/>
        </p:nvSpPr>
        <p:spPr>
          <a:xfrm>
            <a:off x="421065" y="8508498"/>
            <a:ext cx="4158000" cy="846000"/>
          </a:xfrm>
          <a:prstGeom prst="rect">
            <a:avLst/>
          </a:prstGeom>
          <a:solidFill>
            <a:srgbClr val="919598"/>
          </a:solidFill>
        </p:spPr>
        <p:txBody>
          <a:bodyPr wrap="square" rtlCol="0">
            <a:normAutofit/>
          </a:bodyPr>
          <a:lstStyle/>
          <a:p>
            <a:r>
              <a:rPr lang="en-CA" sz="4800" dirty="0" smtClean="0">
                <a:solidFill>
                  <a:schemeClr val="bg1"/>
                </a:solidFill>
                <a:latin typeface="Arial" charset="0"/>
                <a:ea typeface="Arial" charset="0"/>
                <a:cs typeface="Arial" charset="0"/>
              </a:rPr>
              <a:t>Impact</a:t>
            </a:r>
            <a:endParaRPr lang="en-CA" sz="4800" dirty="0">
              <a:solidFill>
                <a:schemeClr val="bg1"/>
              </a:solidFill>
              <a:latin typeface="Arial" charset="0"/>
              <a:ea typeface="Arial" charset="0"/>
              <a:cs typeface="Arial" charset="0"/>
            </a:endParaRPr>
          </a:p>
        </p:txBody>
      </p:sp>
      <p:sp>
        <p:nvSpPr>
          <p:cNvPr id="29" name="TextBox 28">
            <a:hlinkClick r:id="rId7" action="ppaction://hlinksldjump"/>
          </p:cNvPr>
          <p:cNvSpPr txBox="1"/>
          <p:nvPr/>
        </p:nvSpPr>
        <p:spPr>
          <a:xfrm>
            <a:off x="421065" y="9326464"/>
            <a:ext cx="6238800" cy="846000"/>
          </a:xfrm>
          <a:prstGeom prst="rect">
            <a:avLst/>
          </a:prstGeom>
          <a:solidFill>
            <a:srgbClr val="0070C0"/>
          </a:solidFill>
        </p:spPr>
        <p:txBody>
          <a:bodyPr wrap="square" rtlCol="0">
            <a:normAutofit/>
          </a:bodyPr>
          <a:lstStyle/>
          <a:p>
            <a:r>
              <a:rPr lang="en-CA" sz="4800" dirty="0" smtClean="0">
                <a:solidFill>
                  <a:schemeClr val="bg1"/>
                </a:solidFill>
                <a:latin typeface="Arial" charset="0"/>
                <a:ea typeface="Arial" charset="0"/>
                <a:cs typeface="Arial" charset="0"/>
              </a:rPr>
              <a:t>Conclusion</a:t>
            </a:r>
            <a:endParaRPr lang="en-CA" sz="4800" dirty="0">
              <a:solidFill>
                <a:schemeClr val="bg1"/>
              </a:solidFill>
              <a:latin typeface="Arial" charset="0"/>
              <a:ea typeface="Arial" charset="0"/>
              <a:cs typeface="Arial" charset="0"/>
            </a:endParaRPr>
          </a:p>
        </p:txBody>
      </p:sp>
      <p:sp>
        <p:nvSpPr>
          <p:cNvPr id="44" name="TextBox 43"/>
          <p:cNvSpPr txBox="1"/>
          <p:nvPr/>
        </p:nvSpPr>
        <p:spPr>
          <a:xfrm>
            <a:off x="7143447" y="3849145"/>
            <a:ext cx="9735429" cy="1151383"/>
          </a:xfrm>
          <a:prstGeom prst="rect">
            <a:avLst/>
          </a:prstGeom>
          <a:solidFill>
            <a:srgbClr val="919598"/>
          </a:solidFill>
        </p:spPr>
        <p:txBody>
          <a:bodyPr wrap="square" rtlCol="0">
            <a:noAutofit/>
          </a:bodyPr>
          <a:lstStyle/>
          <a:p>
            <a:r>
              <a:rPr lang="en-CA" sz="6000" dirty="0" smtClean="0">
                <a:solidFill>
                  <a:schemeClr val="bg1"/>
                </a:solidFill>
                <a:latin typeface="Arial" charset="0"/>
                <a:ea typeface="Arial" charset="0"/>
                <a:cs typeface="Arial" charset="0"/>
              </a:rPr>
              <a:t>Conclusion </a:t>
            </a:r>
            <a:endParaRPr lang="en-CA" sz="6000" dirty="0">
              <a:solidFill>
                <a:schemeClr val="bg1"/>
              </a:solidFill>
              <a:latin typeface="Arial" charset="0"/>
              <a:ea typeface="Arial" charset="0"/>
              <a:cs typeface="Arial" charset="0"/>
            </a:endParaRPr>
          </a:p>
        </p:txBody>
      </p:sp>
      <p:sp>
        <p:nvSpPr>
          <p:cNvPr id="46" name="TextBox 45"/>
          <p:cNvSpPr txBox="1"/>
          <p:nvPr/>
        </p:nvSpPr>
        <p:spPr>
          <a:xfrm>
            <a:off x="7060203" y="13667642"/>
            <a:ext cx="9818673" cy="1097559"/>
          </a:xfrm>
          <a:prstGeom prst="rect">
            <a:avLst/>
          </a:prstGeom>
          <a:solidFill>
            <a:srgbClr val="919598"/>
          </a:solidFill>
        </p:spPr>
        <p:txBody>
          <a:bodyPr wrap="square" rtlCol="0">
            <a:noAutofit/>
          </a:bodyPr>
          <a:lstStyle/>
          <a:p>
            <a:r>
              <a:rPr lang="en-CA" sz="6000" dirty="0" smtClean="0">
                <a:solidFill>
                  <a:schemeClr val="bg1"/>
                </a:solidFill>
                <a:latin typeface="Arial" charset="0"/>
                <a:ea typeface="Arial" charset="0"/>
                <a:cs typeface="Arial" charset="0"/>
              </a:rPr>
              <a:t>Thank You</a:t>
            </a:r>
            <a:endParaRPr lang="en-CA" sz="6000" dirty="0">
              <a:solidFill>
                <a:schemeClr val="bg1"/>
              </a:solidFill>
              <a:latin typeface="Arial" charset="0"/>
              <a:ea typeface="Arial" charset="0"/>
              <a:cs typeface="Arial" charset="0"/>
            </a:endParaRPr>
          </a:p>
        </p:txBody>
      </p:sp>
      <p:sp>
        <p:nvSpPr>
          <p:cNvPr id="19" name="Rectangle 18">
            <a:hlinkClick r:id="" action="ppaction://hlinkshowjump?jump=endshow"/>
          </p:cNvPr>
          <p:cNvSpPr/>
          <p:nvPr/>
        </p:nvSpPr>
        <p:spPr>
          <a:xfrm>
            <a:off x="33368031" y="377244"/>
            <a:ext cx="3775055" cy="1845446"/>
          </a:xfrm>
          <a:prstGeom prst="rect">
            <a:avLst/>
          </a:prstGeom>
          <a:solidFill>
            <a:srgbClr val="91959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latin typeface="Arial" charset="0"/>
                <a:ea typeface="Arial" charset="0"/>
                <a:cs typeface="Arial" charset="0"/>
              </a:rPr>
              <a:t>CLICK TO GO BACK TO KIOSK MENU</a:t>
            </a:r>
            <a:endParaRPr lang="en-US" sz="3200" dirty="0">
              <a:solidFill>
                <a:schemeClr val="bg1"/>
              </a:solidFill>
              <a:latin typeface="Arial" charset="0"/>
              <a:ea typeface="Arial" charset="0"/>
              <a:cs typeface="Arial" charset="0"/>
            </a:endParaRPr>
          </a:p>
        </p:txBody>
      </p:sp>
      <p:pic>
        <p:nvPicPr>
          <p:cNvPr id="21" name="Picture 20" descr="COR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9" y="327196"/>
            <a:ext cx="4867912" cy="1945541"/>
          </a:xfrm>
          <a:prstGeom prst="rect">
            <a:avLst/>
          </a:prstGeom>
        </p:spPr>
      </p:pic>
      <p:pic>
        <p:nvPicPr>
          <p:cNvPr id="22" name="Picture 21"/>
          <p:cNvPicPr>
            <a:picLocks noChangeAspect="1"/>
          </p:cNvPicPr>
          <p:nvPr/>
        </p:nvPicPr>
        <p:blipFill rotWithShape="1">
          <a:blip r:embed="rId9"/>
          <a:srcRect b="38424"/>
          <a:stretch/>
        </p:blipFill>
        <p:spPr>
          <a:xfrm>
            <a:off x="420912" y="2238245"/>
            <a:ext cx="5073609" cy="1794244"/>
          </a:xfrm>
          <a:prstGeom prst="rect">
            <a:avLst/>
          </a:prstGeom>
        </p:spPr>
      </p:pic>
      <p:sp>
        <p:nvSpPr>
          <p:cNvPr id="16" name="TextBox 15"/>
          <p:cNvSpPr txBox="1"/>
          <p:nvPr/>
        </p:nvSpPr>
        <p:spPr>
          <a:xfrm>
            <a:off x="7143447" y="5108474"/>
            <a:ext cx="20993185" cy="3785652"/>
          </a:xfrm>
          <a:prstGeom prst="rect">
            <a:avLst/>
          </a:prstGeom>
          <a:noFill/>
        </p:spPr>
        <p:txBody>
          <a:bodyPr wrap="square" rtlCol="0">
            <a:spAutoFit/>
          </a:bodyPr>
          <a:lstStyle/>
          <a:p>
            <a:pPr marL="571500" indent="-571500">
              <a:buFont typeface="Arial" panose="020B0604020202020204" pitchFamily="34" charset="0"/>
              <a:buChar char="•"/>
            </a:pPr>
            <a:r>
              <a:rPr lang="en-CA" sz="4800" dirty="0" smtClean="0">
                <a:latin typeface="Arial" charset="0"/>
                <a:ea typeface="Arial" charset="0"/>
                <a:cs typeface="Arial" charset="0"/>
              </a:rPr>
              <a:t>This </a:t>
            </a:r>
            <a:r>
              <a:rPr lang="en-CA" sz="4800" dirty="0">
                <a:latin typeface="Arial" charset="0"/>
                <a:ea typeface="Arial" charset="0"/>
                <a:cs typeface="Arial" charset="0"/>
              </a:rPr>
              <a:t>c</a:t>
            </a:r>
            <a:r>
              <a:rPr lang="en-CA" sz="4800" dirty="0" smtClean="0">
                <a:latin typeface="Arial" charset="0"/>
                <a:ea typeface="Arial" charset="0"/>
                <a:cs typeface="Arial" charset="0"/>
              </a:rPr>
              <a:t>urriculum </a:t>
            </a:r>
            <a:r>
              <a:rPr lang="en-CA" sz="4800" dirty="0">
                <a:latin typeface="Arial" charset="0"/>
                <a:ea typeface="Arial" charset="0"/>
                <a:cs typeface="Arial" charset="0"/>
              </a:rPr>
              <a:t>a</a:t>
            </a:r>
            <a:r>
              <a:rPr lang="en-CA" sz="4800" dirty="0" smtClean="0">
                <a:latin typeface="Arial" charset="0"/>
                <a:ea typeface="Arial" charset="0"/>
                <a:cs typeface="Arial" charset="0"/>
              </a:rPr>
              <a:t>llows </a:t>
            </a:r>
            <a:r>
              <a:rPr lang="en-CA" sz="4800" dirty="0">
                <a:latin typeface="Arial" charset="0"/>
                <a:ea typeface="Arial" charset="0"/>
                <a:cs typeface="Arial" charset="0"/>
              </a:rPr>
              <a:t>for the d</a:t>
            </a:r>
            <a:r>
              <a:rPr lang="en-CA" sz="4800" dirty="0" smtClean="0">
                <a:latin typeface="Arial" charset="0"/>
                <a:ea typeface="Arial" charset="0"/>
                <a:cs typeface="Arial" charset="0"/>
              </a:rPr>
              <a:t>irect </a:t>
            </a:r>
            <a:r>
              <a:rPr lang="en-CA" sz="4800" dirty="0">
                <a:latin typeface="Arial" charset="0"/>
                <a:ea typeface="Arial" charset="0"/>
                <a:cs typeface="Arial" charset="0"/>
              </a:rPr>
              <a:t>o</a:t>
            </a:r>
            <a:r>
              <a:rPr lang="en-CA" sz="4800" dirty="0" smtClean="0">
                <a:latin typeface="Arial" charset="0"/>
                <a:ea typeface="Arial" charset="0"/>
                <a:cs typeface="Arial" charset="0"/>
              </a:rPr>
              <a:t>bservation </a:t>
            </a:r>
            <a:r>
              <a:rPr lang="en-CA" sz="4800" dirty="0">
                <a:latin typeface="Arial" charset="0"/>
                <a:ea typeface="Arial" charset="0"/>
                <a:cs typeface="Arial" charset="0"/>
              </a:rPr>
              <a:t>and e</a:t>
            </a:r>
            <a:r>
              <a:rPr lang="en-CA" sz="4800" dirty="0" smtClean="0">
                <a:latin typeface="Arial" charset="0"/>
                <a:ea typeface="Arial" charset="0"/>
                <a:cs typeface="Arial" charset="0"/>
              </a:rPr>
              <a:t>valuation of milestones.</a:t>
            </a:r>
          </a:p>
          <a:p>
            <a:pPr marL="571500" indent="-571500">
              <a:buFont typeface="Arial" panose="020B0604020202020204" pitchFamily="34" charset="0"/>
              <a:buChar char="•"/>
            </a:pPr>
            <a:endParaRPr lang="en-CA" sz="4800" dirty="0" smtClean="0">
              <a:latin typeface="Arial" charset="0"/>
              <a:ea typeface="Arial" charset="0"/>
              <a:cs typeface="Arial" charset="0"/>
            </a:endParaRPr>
          </a:p>
          <a:p>
            <a:pPr marL="571500" indent="-571500">
              <a:buFont typeface="Arial" panose="020B0604020202020204" pitchFamily="34" charset="0"/>
              <a:buChar char="•"/>
            </a:pPr>
            <a:r>
              <a:rPr lang="en-CA" sz="4800" dirty="0" smtClean="0">
                <a:latin typeface="Arial" charset="0"/>
                <a:ea typeface="Arial" charset="0"/>
                <a:cs typeface="Arial" charset="0"/>
              </a:rPr>
              <a:t>Results can </a:t>
            </a:r>
            <a:r>
              <a:rPr lang="en-CA" sz="4800" dirty="0">
                <a:latin typeface="Arial" charset="0"/>
                <a:ea typeface="Arial" charset="0"/>
                <a:cs typeface="Arial" charset="0"/>
              </a:rPr>
              <a:t>be u</a:t>
            </a:r>
            <a:r>
              <a:rPr lang="en-CA" sz="4800" dirty="0" smtClean="0">
                <a:latin typeface="Arial" charset="0"/>
                <a:ea typeface="Arial" charset="0"/>
                <a:cs typeface="Arial" charset="0"/>
              </a:rPr>
              <a:t>sed </a:t>
            </a:r>
            <a:r>
              <a:rPr lang="en-CA" sz="4800" dirty="0">
                <a:latin typeface="Arial" charset="0"/>
                <a:ea typeface="Arial" charset="0"/>
                <a:cs typeface="Arial" charset="0"/>
              </a:rPr>
              <a:t>by </a:t>
            </a:r>
            <a:r>
              <a:rPr lang="en-CA" sz="4800" dirty="0" smtClean="0">
                <a:latin typeface="Arial" charset="0"/>
                <a:ea typeface="Arial" charset="0"/>
                <a:cs typeface="Arial" charset="0"/>
              </a:rPr>
              <a:t>residency leadership </a:t>
            </a:r>
            <a:r>
              <a:rPr lang="en-CA" sz="4800" dirty="0">
                <a:latin typeface="Arial" charset="0"/>
                <a:ea typeface="Arial" charset="0"/>
                <a:cs typeface="Arial" charset="0"/>
              </a:rPr>
              <a:t>to </a:t>
            </a:r>
            <a:r>
              <a:rPr lang="en-CA" sz="4800" dirty="0" smtClean="0">
                <a:latin typeface="Arial" charset="0"/>
                <a:ea typeface="Arial" charset="0"/>
                <a:cs typeface="Arial" charset="0"/>
              </a:rPr>
              <a:t>evaluate and report milestones. </a:t>
            </a:r>
          </a:p>
        </p:txBody>
      </p:sp>
      <p:sp>
        <p:nvSpPr>
          <p:cNvPr id="2" name="Rectangle 1"/>
          <p:cNvSpPr/>
          <p:nvPr/>
        </p:nvSpPr>
        <p:spPr>
          <a:xfrm>
            <a:off x="7060203" y="10594439"/>
            <a:ext cx="18729325" cy="2308324"/>
          </a:xfrm>
          <a:prstGeom prst="rect">
            <a:avLst/>
          </a:prstGeom>
        </p:spPr>
        <p:txBody>
          <a:bodyPr>
            <a:spAutoFit/>
          </a:bodyPr>
          <a:lstStyle/>
          <a:p>
            <a:pPr marL="685800" indent="-685800">
              <a:buFont typeface="Arial" charset="0"/>
              <a:buChar char="•"/>
            </a:pPr>
            <a:r>
              <a:rPr lang="en-US" sz="4800" dirty="0" smtClean="0">
                <a:latin typeface="Arial" charset="0"/>
                <a:ea typeface="Arial" charset="0"/>
                <a:cs typeface="Arial" charset="0"/>
              </a:rPr>
              <a:t>Expanding similar </a:t>
            </a:r>
            <a:r>
              <a:rPr lang="en-US" sz="4800" dirty="0">
                <a:latin typeface="Arial" charset="0"/>
                <a:ea typeface="Arial" charset="0"/>
                <a:cs typeface="Arial" charset="0"/>
              </a:rPr>
              <a:t>c</a:t>
            </a:r>
            <a:r>
              <a:rPr lang="en-US" sz="4800" dirty="0" smtClean="0">
                <a:latin typeface="Arial" charset="0"/>
                <a:ea typeface="Arial" charset="0"/>
                <a:cs typeface="Arial" charset="0"/>
              </a:rPr>
              <a:t>urriculum </a:t>
            </a:r>
            <a:r>
              <a:rPr lang="en-US" sz="4800" dirty="0">
                <a:latin typeface="Arial" charset="0"/>
                <a:ea typeface="Arial" charset="0"/>
                <a:cs typeface="Arial" charset="0"/>
              </a:rPr>
              <a:t>to o</a:t>
            </a:r>
            <a:r>
              <a:rPr lang="en-US" sz="4800" dirty="0" smtClean="0">
                <a:latin typeface="Arial" charset="0"/>
                <a:ea typeface="Arial" charset="0"/>
                <a:cs typeface="Arial" charset="0"/>
              </a:rPr>
              <a:t>ther post-graduate levels.</a:t>
            </a:r>
          </a:p>
          <a:p>
            <a:pPr marL="685800" indent="-685800">
              <a:buFont typeface="Arial" charset="0"/>
              <a:buChar char="•"/>
            </a:pPr>
            <a:endParaRPr lang="en-US" sz="4800" dirty="0">
              <a:latin typeface="Arial" charset="0"/>
              <a:ea typeface="Arial" charset="0"/>
              <a:cs typeface="Arial" charset="0"/>
            </a:endParaRPr>
          </a:p>
          <a:p>
            <a:pPr marL="685800" indent="-685800">
              <a:buFont typeface="Arial" charset="0"/>
              <a:buChar char="•"/>
            </a:pPr>
            <a:r>
              <a:rPr lang="en-US" sz="4800" dirty="0">
                <a:latin typeface="Arial" charset="0"/>
                <a:ea typeface="Arial" charset="0"/>
                <a:cs typeface="Arial" charset="0"/>
              </a:rPr>
              <a:t>V</a:t>
            </a:r>
            <a:r>
              <a:rPr lang="en-US" sz="4800" dirty="0" smtClean="0">
                <a:latin typeface="Arial" charset="0"/>
                <a:ea typeface="Arial" charset="0"/>
                <a:cs typeface="Arial" charset="0"/>
              </a:rPr>
              <a:t>alidating </a:t>
            </a:r>
            <a:r>
              <a:rPr lang="en-US" sz="4800" dirty="0">
                <a:latin typeface="Arial" charset="0"/>
                <a:ea typeface="Arial" charset="0"/>
                <a:cs typeface="Arial" charset="0"/>
              </a:rPr>
              <a:t>this </a:t>
            </a:r>
            <a:r>
              <a:rPr lang="en-US" sz="4800" dirty="0" smtClean="0">
                <a:latin typeface="Arial" charset="0"/>
                <a:ea typeface="Arial" charset="0"/>
                <a:cs typeface="Arial" charset="0"/>
              </a:rPr>
              <a:t>milestone-based </a:t>
            </a:r>
            <a:r>
              <a:rPr lang="en-US" sz="4800" dirty="0">
                <a:latin typeface="Arial" charset="0"/>
                <a:ea typeface="Arial" charset="0"/>
                <a:cs typeface="Arial" charset="0"/>
              </a:rPr>
              <a:t>a</a:t>
            </a:r>
            <a:r>
              <a:rPr lang="en-US" sz="4800" dirty="0" smtClean="0">
                <a:latin typeface="Arial" charset="0"/>
                <a:ea typeface="Arial" charset="0"/>
                <a:cs typeface="Arial" charset="0"/>
              </a:rPr>
              <a:t>ssessment tool.</a:t>
            </a:r>
            <a:endParaRPr lang="en-US" sz="4800" dirty="0">
              <a:latin typeface="Arial" charset="0"/>
              <a:ea typeface="Arial" charset="0"/>
              <a:cs typeface="Arial" charset="0"/>
            </a:endParaRPr>
          </a:p>
        </p:txBody>
      </p:sp>
      <p:sp>
        <p:nvSpPr>
          <p:cNvPr id="18" name="TextBox 17"/>
          <p:cNvSpPr txBox="1"/>
          <p:nvPr/>
        </p:nvSpPr>
        <p:spPr>
          <a:xfrm>
            <a:off x="7060203" y="9315224"/>
            <a:ext cx="9818673" cy="1022779"/>
          </a:xfrm>
          <a:prstGeom prst="rect">
            <a:avLst/>
          </a:prstGeom>
          <a:solidFill>
            <a:srgbClr val="919598"/>
          </a:solidFill>
        </p:spPr>
        <p:txBody>
          <a:bodyPr wrap="square" rtlCol="0">
            <a:noAutofit/>
          </a:bodyPr>
          <a:lstStyle/>
          <a:p>
            <a:r>
              <a:rPr lang="en-CA" sz="6000" dirty="0" smtClean="0">
                <a:solidFill>
                  <a:schemeClr val="bg1"/>
                </a:solidFill>
                <a:latin typeface="Arial" charset="0"/>
                <a:ea typeface="Arial" charset="0"/>
                <a:cs typeface="Arial" charset="0"/>
              </a:rPr>
              <a:t>What</a:t>
            </a:r>
            <a:r>
              <a:rPr lang="uk-UA" sz="6000" dirty="0" smtClean="0">
                <a:solidFill>
                  <a:schemeClr val="bg1"/>
                </a:solidFill>
                <a:latin typeface="Arial" charset="0"/>
                <a:ea typeface="Arial" charset="0"/>
                <a:cs typeface="Arial" charset="0"/>
              </a:rPr>
              <a:t>’</a:t>
            </a:r>
            <a:r>
              <a:rPr lang="en-CA" sz="6000" dirty="0" smtClean="0">
                <a:solidFill>
                  <a:schemeClr val="bg1"/>
                </a:solidFill>
                <a:latin typeface="Arial" charset="0"/>
                <a:ea typeface="Arial" charset="0"/>
                <a:cs typeface="Arial" charset="0"/>
              </a:rPr>
              <a:t>s Next?</a:t>
            </a:r>
            <a:endParaRPr lang="en-CA" sz="6000" dirty="0">
              <a:solidFill>
                <a:schemeClr val="bg1"/>
              </a:solidFill>
              <a:latin typeface="Arial" charset="0"/>
              <a:ea typeface="Arial" charset="0"/>
              <a:cs typeface="Arial" charset="0"/>
            </a:endParaRPr>
          </a:p>
        </p:txBody>
      </p:sp>
      <p:sp>
        <p:nvSpPr>
          <p:cNvPr id="20" name="Rectangle 19"/>
          <p:cNvSpPr/>
          <p:nvPr/>
        </p:nvSpPr>
        <p:spPr>
          <a:xfrm>
            <a:off x="7060203" y="15002088"/>
            <a:ext cx="18729325" cy="3785652"/>
          </a:xfrm>
          <a:prstGeom prst="rect">
            <a:avLst/>
          </a:prstGeom>
        </p:spPr>
        <p:txBody>
          <a:bodyPr>
            <a:spAutoFit/>
          </a:bodyPr>
          <a:lstStyle/>
          <a:p>
            <a:pPr marL="685800" indent="-685800">
              <a:buFont typeface="Arial" charset="0"/>
              <a:buChar char="•"/>
            </a:pPr>
            <a:r>
              <a:rPr lang="en-US" sz="4800" dirty="0" smtClean="0">
                <a:latin typeface="Arial" charset="0"/>
                <a:ea typeface="Arial" charset="0"/>
                <a:cs typeface="Arial" charset="0"/>
              </a:rPr>
              <a:t>Cook County Emergency Medicine Residency</a:t>
            </a:r>
          </a:p>
          <a:p>
            <a:pPr marL="685800" indent="-685800">
              <a:buFont typeface="Arial" charset="0"/>
              <a:buChar char="•"/>
            </a:pPr>
            <a:endParaRPr lang="en-US" sz="4800" dirty="0" smtClean="0">
              <a:latin typeface="Arial" charset="0"/>
              <a:ea typeface="Arial" charset="0"/>
              <a:cs typeface="Arial" charset="0"/>
            </a:endParaRPr>
          </a:p>
          <a:p>
            <a:pPr marL="685800" indent="-685800">
              <a:buFont typeface="Arial" charset="0"/>
              <a:buChar char="•"/>
            </a:pPr>
            <a:r>
              <a:rPr lang="en-US" sz="4800" dirty="0" smtClean="0">
                <a:latin typeface="Arial" charset="0"/>
                <a:ea typeface="Arial" charset="0"/>
                <a:cs typeface="Arial" charset="0"/>
              </a:rPr>
              <a:t>Jillian Spratt, Brendan Kennedy, Tracy Hiller</a:t>
            </a:r>
          </a:p>
          <a:p>
            <a:pPr marL="685800" indent="-685800">
              <a:buFont typeface="Arial" charset="0"/>
              <a:buChar char="•"/>
            </a:pPr>
            <a:endParaRPr lang="en-US" sz="4800" dirty="0" smtClean="0">
              <a:latin typeface="Arial" charset="0"/>
              <a:ea typeface="Arial" charset="0"/>
              <a:cs typeface="Arial" charset="0"/>
            </a:endParaRPr>
          </a:p>
          <a:p>
            <a:pPr marL="685800" indent="-685800">
              <a:buFont typeface="Arial" charset="0"/>
              <a:buChar char="•"/>
            </a:pPr>
            <a:r>
              <a:rPr lang="en-US" sz="4800" dirty="0" smtClean="0">
                <a:latin typeface="Arial" charset="0"/>
                <a:ea typeface="Arial" charset="0"/>
                <a:cs typeface="Arial" charset="0"/>
              </a:rPr>
              <a:t>Shari </a:t>
            </a:r>
            <a:r>
              <a:rPr lang="en-US" sz="4800" dirty="0" err="1">
                <a:latin typeface="Arial" charset="0"/>
                <a:ea typeface="Arial" charset="0"/>
                <a:cs typeface="Arial" charset="0"/>
              </a:rPr>
              <a:t>Schabowski</a:t>
            </a:r>
            <a:r>
              <a:rPr lang="en-US" sz="4800" dirty="0">
                <a:latin typeface="Arial" charset="0"/>
                <a:ea typeface="Arial" charset="0"/>
                <a:cs typeface="Arial" charset="0"/>
              </a:rPr>
              <a:t>, </a:t>
            </a:r>
            <a:r>
              <a:rPr lang="en-US" sz="4800" dirty="0" smtClean="0">
                <a:latin typeface="Arial" charset="0"/>
                <a:ea typeface="Arial" charset="0"/>
                <a:cs typeface="Arial" charset="0"/>
              </a:rPr>
              <a:t>MD </a:t>
            </a:r>
            <a:endParaRPr lang="en-US" sz="4800" dirty="0">
              <a:latin typeface="Arial" charset="0"/>
              <a:ea typeface="Arial" charset="0"/>
              <a:cs typeface="Arial" charset="0"/>
            </a:endParaRPr>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5889" t="10404"/>
          <a:stretch/>
        </p:blipFill>
        <p:spPr>
          <a:xfrm>
            <a:off x="24877174" y="12460292"/>
            <a:ext cx="10260274" cy="7326079"/>
          </a:xfrm>
          <a:prstGeom prst="rect">
            <a:avLst/>
          </a:prstGeom>
        </p:spPr>
      </p:pic>
      <p:sp>
        <p:nvSpPr>
          <p:cNvPr id="23" name="TextBox 22"/>
          <p:cNvSpPr txBox="1"/>
          <p:nvPr/>
        </p:nvSpPr>
        <p:spPr>
          <a:xfrm>
            <a:off x="6663347" y="-1"/>
            <a:ext cx="23988103" cy="2272737"/>
          </a:xfrm>
          <a:prstGeom prst="rect">
            <a:avLst/>
          </a:prstGeom>
          <a:solidFill>
            <a:srgbClr val="0070C0"/>
          </a:solidFill>
        </p:spPr>
        <p:txBody>
          <a:bodyPr wrap="square" rtlCol="0" anchor="ctr" anchorCtr="1">
            <a:noAutofit/>
          </a:bodyPr>
          <a:lstStyle/>
          <a:p>
            <a:pPr algn="ctr"/>
            <a:r>
              <a:rPr lang="en-CA" sz="7000" dirty="0">
                <a:solidFill>
                  <a:schemeClr val="bg1"/>
                </a:solidFill>
                <a:latin typeface="Arial" charset="0"/>
                <a:ea typeface="Arial" charset="0"/>
                <a:cs typeface="Arial" charset="0"/>
              </a:rPr>
              <a:t>Creation of a </a:t>
            </a:r>
            <a:r>
              <a:rPr lang="en-CA" sz="7000" dirty="0" smtClean="0">
                <a:solidFill>
                  <a:schemeClr val="bg1"/>
                </a:solidFill>
                <a:latin typeface="Arial" charset="0"/>
                <a:ea typeface="Arial" charset="0"/>
                <a:cs typeface="Arial" charset="0"/>
              </a:rPr>
              <a:t>Milestone-Driven </a:t>
            </a:r>
            <a:r>
              <a:rPr lang="en-CA" sz="7000" dirty="0">
                <a:solidFill>
                  <a:schemeClr val="bg1"/>
                </a:solidFill>
                <a:latin typeface="Arial" charset="0"/>
                <a:ea typeface="Arial" charset="0"/>
                <a:cs typeface="Arial" charset="0"/>
              </a:rPr>
              <a:t>Simulation </a:t>
            </a:r>
            <a:r>
              <a:rPr lang="en-CA" sz="7000" dirty="0" smtClean="0">
                <a:solidFill>
                  <a:schemeClr val="bg1"/>
                </a:solidFill>
                <a:latin typeface="Arial" charset="0"/>
                <a:ea typeface="Arial" charset="0"/>
                <a:cs typeface="Arial" charset="0"/>
              </a:rPr>
              <a:t>Based </a:t>
            </a:r>
            <a:r>
              <a:rPr lang="en-CA" sz="7000" dirty="0">
                <a:solidFill>
                  <a:schemeClr val="bg1"/>
                </a:solidFill>
                <a:latin typeface="Arial" charset="0"/>
                <a:ea typeface="Arial" charset="0"/>
                <a:cs typeface="Arial" charset="0"/>
              </a:rPr>
              <a:t>Resuscitation </a:t>
            </a:r>
            <a:r>
              <a:rPr lang="en-CA" sz="7000" dirty="0" smtClean="0">
                <a:solidFill>
                  <a:schemeClr val="bg1"/>
                </a:solidFill>
                <a:latin typeface="Arial" charset="0"/>
                <a:ea typeface="Arial" charset="0"/>
                <a:cs typeface="Arial" charset="0"/>
              </a:rPr>
              <a:t>Course</a:t>
            </a:r>
            <a:endParaRPr lang="en-CA" sz="7000" dirty="0">
              <a:solidFill>
                <a:schemeClr val="bg1"/>
              </a:solidFill>
              <a:latin typeface="Arial" charset="0"/>
              <a:ea typeface="Arial" charset="0"/>
              <a:cs typeface="Arial" charset="0"/>
            </a:endParaRPr>
          </a:p>
        </p:txBody>
      </p:sp>
      <p:sp>
        <p:nvSpPr>
          <p:cNvPr id="24" name="TextBox 23"/>
          <p:cNvSpPr txBox="1"/>
          <p:nvPr/>
        </p:nvSpPr>
        <p:spPr>
          <a:xfrm>
            <a:off x="6663347" y="2208581"/>
            <a:ext cx="23988103" cy="846000"/>
          </a:xfrm>
          <a:prstGeom prst="rect">
            <a:avLst/>
          </a:prstGeom>
          <a:solidFill>
            <a:srgbClr val="FFC000"/>
          </a:solidFill>
        </p:spPr>
        <p:txBody>
          <a:bodyPr wrap="square" rtlCol="0" anchor="ctr" anchorCtr="1">
            <a:normAutofit/>
          </a:bodyPr>
          <a:lstStyle/>
          <a:p>
            <a:pPr algn="ctr"/>
            <a:r>
              <a:rPr lang="en-CA" sz="3600" dirty="0">
                <a:solidFill>
                  <a:schemeClr val="bg1"/>
                </a:solidFill>
                <a:latin typeface="Arial" charset="0"/>
                <a:ea typeface="Arial" charset="0"/>
                <a:cs typeface="Arial" charset="0"/>
              </a:rPr>
              <a:t>Alexandra Mannix, MD, J. Patrick Hoffman, MD, Clare Desmond, MD, Michelle </a:t>
            </a:r>
            <a:r>
              <a:rPr lang="en-CA" sz="3600" dirty="0" err="1">
                <a:solidFill>
                  <a:schemeClr val="bg1"/>
                </a:solidFill>
                <a:latin typeface="Arial" charset="0"/>
                <a:ea typeface="Arial" charset="0"/>
                <a:cs typeface="Arial" charset="0"/>
              </a:rPr>
              <a:t>Sergel</a:t>
            </a:r>
            <a:r>
              <a:rPr lang="en-CA" sz="3600" dirty="0">
                <a:solidFill>
                  <a:schemeClr val="bg1"/>
                </a:solidFill>
                <a:latin typeface="Arial" charset="0"/>
                <a:ea typeface="Arial" charset="0"/>
                <a:cs typeface="Arial" charset="0"/>
              </a:rPr>
              <a:t>, MD</a:t>
            </a:r>
          </a:p>
        </p:txBody>
      </p:sp>
    </p:spTree>
    <p:extLst>
      <p:ext uri="{BB962C8B-B14F-4D97-AF65-F5344CB8AC3E}">
        <p14:creationId xmlns:p14="http://schemas.microsoft.com/office/powerpoint/2010/main" val="182229607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15591</TotalTime>
  <Words>627</Words>
  <Application>Microsoft Macintosh PowerPoint</Application>
  <PresentationFormat>Custom</PresentationFormat>
  <Paragraphs>145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Times New Roman</vt:lpstr>
      <vt:lpstr>Trebuchet MS</vt:lpstr>
      <vt:lpstr>Tw Cen MT</vt:lpstr>
      <vt:lpstr>Arial</vt:lpstr>
      <vt:lpstr>Droplet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Seymour</dc:creator>
  <cp:lastModifiedBy>Microsoft Office User</cp:lastModifiedBy>
  <cp:revision>261</cp:revision>
  <cp:lastPrinted>2016-06-06T13:13:31Z</cp:lastPrinted>
  <dcterms:created xsi:type="dcterms:W3CDTF">2016-05-26T15:27:41Z</dcterms:created>
  <dcterms:modified xsi:type="dcterms:W3CDTF">2018-04-10T18:13:31Z</dcterms:modified>
</cp:coreProperties>
</file>