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56" r:id="rId3"/>
    <p:sldId id="343" r:id="rId4"/>
    <p:sldId id="316" r:id="rId5"/>
    <p:sldId id="317" r:id="rId6"/>
    <p:sldId id="328" r:id="rId7"/>
    <p:sldId id="329" r:id="rId8"/>
    <p:sldId id="323" r:id="rId9"/>
    <p:sldId id="324" r:id="rId10"/>
    <p:sldId id="318" r:id="rId11"/>
    <p:sldId id="319" r:id="rId12"/>
    <p:sldId id="335" r:id="rId13"/>
    <p:sldId id="336" r:id="rId14"/>
    <p:sldId id="325" r:id="rId15"/>
    <p:sldId id="326" r:id="rId16"/>
    <p:sldId id="327" r:id="rId17"/>
    <p:sldId id="257" r:id="rId18"/>
    <p:sldId id="344" r:id="rId19"/>
    <p:sldId id="368" r:id="rId20"/>
    <p:sldId id="345" r:id="rId21"/>
    <p:sldId id="369" r:id="rId22"/>
    <p:sldId id="258" r:id="rId23"/>
    <p:sldId id="346" r:id="rId24"/>
    <p:sldId id="347" r:id="rId25"/>
    <p:sldId id="355" r:id="rId26"/>
    <p:sldId id="353" r:id="rId27"/>
    <p:sldId id="354" r:id="rId28"/>
    <p:sldId id="260" r:id="rId29"/>
    <p:sldId id="350" r:id="rId30"/>
    <p:sldId id="351" r:id="rId31"/>
    <p:sldId id="352" r:id="rId32"/>
    <p:sldId id="330" r:id="rId33"/>
    <p:sldId id="348" r:id="rId34"/>
    <p:sldId id="349" r:id="rId35"/>
    <p:sldId id="259" r:id="rId36"/>
    <p:sldId id="334" r:id="rId37"/>
    <p:sldId id="267" r:id="rId38"/>
    <p:sldId id="341" r:id="rId39"/>
    <p:sldId id="268" r:id="rId40"/>
    <p:sldId id="337" r:id="rId41"/>
    <p:sldId id="338" r:id="rId42"/>
    <p:sldId id="339" r:id="rId43"/>
    <p:sldId id="261" r:id="rId44"/>
    <p:sldId id="333" r:id="rId45"/>
    <p:sldId id="262" r:id="rId46"/>
    <p:sldId id="263" r:id="rId47"/>
    <p:sldId id="342" r:id="rId48"/>
    <p:sldId id="332" r:id="rId49"/>
    <p:sldId id="331" r:id="rId50"/>
    <p:sldId id="321" r:id="rId51"/>
    <p:sldId id="322" r:id="rId52"/>
    <p:sldId id="264" r:id="rId53"/>
    <p:sldId id="266" r:id="rId54"/>
    <p:sldId id="280" r:id="rId55"/>
    <p:sldId id="370" r:id="rId56"/>
    <p:sldId id="371" r:id="rId57"/>
    <p:sldId id="372" r:id="rId58"/>
    <p:sldId id="373" r:id="rId59"/>
    <p:sldId id="374" r:id="rId60"/>
    <p:sldId id="375" r:id="rId61"/>
    <p:sldId id="376" r:id="rId62"/>
    <p:sldId id="377" r:id="rId63"/>
    <p:sldId id="378" r:id="rId64"/>
    <p:sldId id="379" r:id="rId65"/>
    <p:sldId id="380" r:id="rId66"/>
    <p:sldId id="282" r:id="rId67"/>
    <p:sldId id="31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912" y="-584"/>
      </p:cViewPr>
      <p:guideLst>
        <p:guide orient="horz" pos="2160"/>
        <p:guide pos="2880"/>
      </p:guideLst>
    </p:cSldViewPr>
  </p:slideViewPr>
  <p:notesTextViewPr>
    <p:cViewPr>
      <p:scale>
        <a:sx n="1" d="1"/>
        <a:sy n="1" d="1"/>
      </p:scale>
      <p:origin x="0" y="0"/>
    </p:cViewPr>
  </p:notesTextViewPr>
  <p:sorterViewPr>
    <p:cViewPr>
      <p:scale>
        <a:sx n="100" d="100"/>
        <a:sy n="100" d="100"/>
      </p:scale>
      <p:origin x="0" y="10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F5E42-105A-462F-989E-0A169FD76A3E}" type="datetimeFigureOut">
              <a:rPr lang="en-US" smtClean="0"/>
              <a:t>2/24/19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B99D-28A3-4E0A-93B8-C18D3E08B3C9}" type="slidenum">
              <a:rPr lang="en-US" smtClean="0"/>
              <a:t>‹#›</a:t>
            </a:fld>
            <a:endParaRPr lang="en-US" dirty="0"/>
          </a:p>
        </p:txBody>
      </p:sp>
    </p:spTree>
    <p:extLst>
      <p:ext uri="{BB962C8B-B14F-4D97-AF65-F5344CB8AC3E}">
        <p14:creationId xmlns:p14="http://schemas.microsoft.com/office/powerpoint/2010/main" val="38897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BB99D-28A3-4E0A-93B8-C18D3E08B3C9}" type="slidenum">
              <a:rPr lang="en-US" smtClean="0"/>
              <a:t>18</a:t>
            </a:fld>
            <a:endParaRPr lang="en-US" dirty="0"/>
          </a:p>
        </p:txBody>
      </p:sp>
    </p:spTree>
    <p:extLst>
      <p:ext uri="{BB962C8B-B14F-4D97-AF65-F5344CB8AC3E}">
        <p14:creationId xmlns:p14="http://schemas.microsoft.com/office/powerpoint/2010/main" val="247274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BB99D-28A3-4E0A-93B8-C18D3E08B3C9}" type="slidenum">
              <a:rPr lang="en-US" smtClean="0"/>
              <a:t>20</a:t>
            </a:fld>
            <a:endParaRPr lang="en-US" dirty="0"/>
          </a:p>
        </p:txBody>
      </p:sp>
    </p:spTree>
    <p:extLst>
      <p:ext uri="{BB962C8B-B14F-4D97-AF65-F5344CB8AC3E}">
        <p14:creationId xmlns:p14="http://schemas.microsoft.com/office/powerpoint/2010/main" val="280900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6602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46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42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10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1740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403"/>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996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334"/>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223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621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223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21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63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706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5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25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3966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8991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25151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564869"/>
            <a:ext cx="8229600" cy="41049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a:stretch>
            <a:fillRect/>
          </a:stretch>
        </p:blipFill>
        <p:spPr>
          <a:xfrm>
            <a:off x="106858" y="69981"/>
            <a:ext cx="1041103" cy="792570"/>
          </a:xfrm>
          <a:prstGeom prst="rect">
            <a:avLst/>
          </a:prstGeom>
        </p:spPr>
      </p:pic>
      <p:sp>
        <p:nvSpPr>
          <p:cNvPr id="8" name="TextBox 7"/>
          <p:cNvSpPr txBox="1"/>
          <p:nvPr userDrawn="1"/>
        </p:nvSpPr>
        <p:spPr>
          <a:xfrm>
            <a:off x="1282297" y="201907"/>
            <a:ext cx="1835433" cy="646331"/>
          </a:xfrm>
          <a:prstGeom prst="rect">
            <a:avLst/>
          </a:prstGeom>
          <a:noFill/>
        </p:spPr>
        <p:txBody>
          <a:bodyPr wrap="none" rtlCol="0">
            <a:spAutoFit/>
          </a:bodyPr>
          <a:lstStyle/>
          <a:p>
            <a:r>
              <a:rPr lang="en-US" dirty="0" smtClean="0"/>
              <a:t>CORD </a:t>
            </a:r>
          </a:p>
          <a:p>
            <a:r>
              <a:rPr lang="en-US" dirty="0" smtClean="0"/>
              <a:t>Curricular Toolkit</a:t>
            </a:r>
            <a:endParaRPr lang="en-US" dirty="0"/>
          </a:p>
        </p:txBody>
      </p:sp>
      <p:pic>
        <p:nvPicPr>
          <p:cNvPr id="11" name="Picture 10"/>
          <p:cNvPicPr>
            <a:picLocks noChangeAspect="1"/>
          </p:cNvPicPr>
          <p:nvPr userDrawn="1"/>
        </p:nvPicPr>
        <p:blipFill>
          <a:blip r:embed="rId14"/>
          <a:stretch>
            <a:fillRect/>
          </a:stretch>
        </p:blipFill>
        <p:spPr>
          <a:xfrm>
            <a:off x="8001000" y="-28972"/>
            <a:ext cx="1000898" cy="1000898"/>
          </a:xfrm>
          <a:prstGeom prst="rect">
            <a:avLst/>
          </a:prstGeom>
        </p:spPr>
      </p:pic>
    </p:spTree>
    <p:extLst>
      <p:ext uri="{BB962C8B-B14F-4D97-AF65-F5344CB8AC3E}">
        <p14:creationId xmlns:p14="http://schemas.microsoft.com/office/powerpoint/2010/main" val="3941103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Good Samaritan Laws</a:t>
            </a:r>
            <a:endParaRPr lang="en-US" sz="4000" dirty="0"/>
          </a:p>
        </p:txBody>
      </p:sp>
      <p:sp>
        <p:nvSpPr>
          <p:cNvPr id="3" name="Subtitle 2"/>
          <p:cNvSpPr>
            <a:spLocks noGrp="1"/>
          </p:cNvSpPr>
          <p:nvPr>
            <p:ph type="subTitle" idx="1"/>
          </p:nvPr>
        </p:nvSpPr>
        <p:spPr>
          <a:xfrm>
            <a:off x="2144557" y="3927503"/>
            <a:ext cx="4858764" cy="1207827"/>
          </a:xfrm>
        </p:spPr>
        <p:txBody>
          <a:bodyPr vert="horz" lIns="91440" tIns="45720" rIns="91440" bIns="45720" rtlCol="0">
            <a:normAutofit/>
          </a:bodyPr>
          <a:lstStyle/>
          <a:p>
            <a:r>
              <a:rPr lang="en-US" sz="2800" dirty="0" smtClean="0">
                <a:solidFill>
                  <a:schemeClr val="bg1">
                    <a:lumMod val="50000"/>
                  </a:schemeClr>
                </a:solidFill>
                <a:uFillTx/>
              </a:rPr>
              <a:t>Jennifer Li, MD</a:t>
            </a:r>
            <a:endParaRPr lang="en-US" sz="2800" dirty="0">
              <a:solidFill>
                <a:schemeClr val="bg1">
                  <a:lumMod val="50000"/>
                </a:schemeClr>
              </a:solidFill>
              <a:uFillTx/>
            </a:endParaRPr>
          </a:p>
          <a:p>
            <a:endParaRPr lang="en-US" sz="2800" dirty="0">
              <a:solidFill>
                <a:schemeClr val="bg1">
                  <a:lumMod val="50000"/>
                </a:schemeClr>
              </a:solidFill>
              <a:uFillTx/>
            </a:endParaRPr>
          </a:p>
          <a:p>
            <a:pPr indent="-228600" algn="l">
              <a:buFont typeface="Arial" panose="020B0604020202020204" pitchFamily="34" charset="0"/>
              <a:buChar char="•"/>
            </a:pPr>
            <a:endParaRPr lang="en-US" sz="2000" dirty="0">
              <a:solidFill>
                <a:schemeClr val="bg1">
                  <a:lumMod val="50000"/>
                </a:schemeClr>
              </a:solidFill>
              <a:uFillTx/>
            </a:endParaRPr>
          </a:p>
        </p:txBody>
      </p:sp>
    </p:spTree>
    <p:extLst>
      <p:ext uri="{BB962C8B-B14F-4D97-AF65-F5344CB8AC3E}">
        <p14:creationId xmlns:p14="http://schemas.microsoft.com/office/powerpoint/2010/main" val="19512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In all 50 states, there is no legal obligation to provide Good Samaritan care.</a:t>
            </a:r>
            <a:endParaRPr lang="en-US" dirty="0"/>
          </a:p>
        </p:txBody>
      </p:sp>
    </p:spTree>
    <p:extLst>
      <p:ext uri="{BB962C8B-B14F-4D97-AF65-F5344CB8AC3E}">
        <p14:creationId xmlns:p14="http://schemas.microsoft.com/office/powerpoint/2010/main" val="248334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False</a:t>
            </a:r>
          </a:p>
          <a:p>
            <a:pPr lvl="1"/>
            <a:r>
              <a:rPr lang="en-US" dirty="0" smtClean="0"/>
              <a:t>Rhode Island, Minnesota, and Vermont have laws that make it a crime if Good Samaritan care is not provided.</a:t>
            </a:r>
            <a:r>
              <a:rPr lang="en-US" dirty="0"/>
              <a:t> </a:t>
            </a:r>
            <a:r>
              <a:rPr lang="en-US" dirty="0" smtClean="0"/>
              <a:t>This is the expectation for both professional healthcare providers and laypersons. </a:t>
            </a:r>
          </a:p>
        </p:txBody>
      </p:sp>
    </p:spTree>
    <p:extLst>
      <p:ext uri="{BB962C8B-B14F-4D97-AF65-F5344CB8AC3E}">
        <p14:creationId xmlns:p14="http://schemas.microsoft.com/office/powerpoint/2010/main" val="187627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Licensed physicians acting as Good Samaritans are covered anywhere in the United States, regardless of the state(s) in which they have a medical license.</a:t>
            </a:r>
            <a:endParaRPr lang="en-US" dirty="0"/>
          </a:p>
        </p:txBody>
      </p:sp>
    </p:spTree>
    <p:extLst>
      <p:ext uri="{BB962C8B-B14F-4D97-AF65-F5344CB8AC3E}">
        <p14:creationId xmlns:p14="http://schemas.microsoft.com/office/powerpoint/2010/main" val="402493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6" name="Content Placeholder 2"/>
          <p:cNvSpPr txBox="1">
            <a:spLocks/>
          </p:cNvSpPr>
          <p:nvPr/>
        </p:nvSpPr>
        <p:spPr>
          <a:xfrm>
            <a:off x="457200" y="2441408"/>
            <a:ext cx="8229600" cy="41049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False</a:t>
            </a:r>
          </a:p>
          <a:p>
            <a:pPr lvl="1"/>
            <a:r>
              <a:rPr lang="en-US" dirty="0" smtClean="0"/>
              <a:t>Exception: Kentucky</a:t>
            </a:r>
          </a:p>
          <a:p>
            <a:pPr lvl="1"/>
            <a:r>
              <a:rPr lang="en-US" dirty="0" smtClean="0"/>
              <a:t>All states except Kentucky provide legal coverage for any licensed physician  providing Good Samaritan emergency care in that state, regardless of the state(s) in which the physician has a medical license.</a:t>
            </a:r>
          </a:p>
          <a:p>
            <a:pPr lvl="1"/>
            <a:r>
              <a:rPr lang="en-US" dirty="0" smtClean="0"/>
              <a:t>Kentucky provides legal coverage only to physicians licensed in Kentucky. </a:t>
            </a:r>
          </a:p>
        </p:txBody>
      </p:sp>
    </p:spTree>
    <p:extLst>
      <p:ext uri="{BB962C8B-B14F-4D97-AF65-F5344CB8AC3E}">
        <p14:creationId xmlns:p14="http://schemas.microsoft.com/office/powerpoint/2010/main" val="222665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Question for Discussion</a:t>
            </a:r>
            <a:endParaRPr lang="en-US" dirty="0"/>
          </a:p>
        </p:txBody>
      </p:sp>
      <p:sp>
        <p:nvSpPr>
          <p:cNvPr id="3" name="Content Placeholder 2"/>
          <p:cNvSpPr>
            <a:spLocks noGrp="1"/>
          </p:cNvSpPr>
          <p:nvPr>
            <p:ph idx="1"/>
          </p:nvPr>
        </p:nvSpPr>
        <p:spPr/>
        <p:txBody>
          <a:bodyPr/>
          <a:lstStyle/>
          <a:p>
            <a:r>
              <a:rPr lang="en-US" dirty="0" smtClean="0"/>
              <a:t>If a flight attendant was to ask if there was a doctor on board to assist another passenger, raise your hand if you would volunteer to help.</a:t>
            </a:r>
          </a:p>
          <a:p>
            <a:endParaRPr lang="en-US" dirty="0" smtClean="0"/>
          </a:p>
          <a:p>
            <a:r>
              <a:rPr lang="en-US" dirty="0" smtClean="0"/>
              <a:t>Why or why not?</a:t>
            </a:r>
          </a:p>
        </p:txBody>
      </p:sp>
    </p:spTree>
    <p:extLst>
      <p:ext uri="{BB962C8B-B14F-4D97-AF65-F5344CB8AC3E}">
        <p14:creationId xmlns:p14="http://schemas.microsoft.com/office/powerpoint/2010/main" val="352364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Good Samaritan Laws</a:t>
            </a:r>
            <a:endParaRPr lang="en-US" dirty="0"/>
          </a:p>
        </p:txBody>
      </p:sp>
      <p:sp>
        <p:nvSpPr>
          <p:cNvPr id="3" name="Content Placeholder 2"/>
          <p:cNvSpPr>
            <a:spLocks noGrp="1"/>
          </p:cNvSpPr>
          <p:nvPr>
            <p:ph idx="1"/>
          </p:nvPr>
        </p:nvSpPr>
        <p:spPr>
          <a:xfrm>
            <a:off x="152400" y="2438400"/>
            <a:ext cx="8839200" cy="3733800"/>
          </a:xfrm>
        </p:spPr>
        <p:txBody>
          <a:bodyPr/>
          <a:lstStyle/>
          <a:p>
            <a:r>
              <a:rPr lang="en-US" u="sng" dirty="0" smtClean="0"/>
              <a:t>Goals</a:t>
            </a:r>
            <a:r>
              <a:rPr lang="en-US" dirty="0" smtClean="0"/>
              <a:t>:</a:t>
            </a:r>
          </a:p>
          <a:p>
            <a:pPr lvl="1"/>
            <a:r>
              <a:rPr lang="en-US" dirty="0" smtClean="0"/>
              <a:t>To encourage healthcare providers to provide potentially life-saving care to those in need when the providers have no duty to do so</a:t>
            </a:r>
          </a:p>
          <a:p>
            <a:pPr lvl="1"/>
            <a:r>
              <a:rPr lang="en-US" dirty="0" smtClean="0"/>
              <a:t>To protect healthcare providers from civil liability for any acts, omissions, or injuries occurred when delivering emergency care to victims</a:t>
            </a:r>
            <a:endParaRPr lang="en-US" dirty="0"/>
          </a:p>
        </p:txBody>
      </p:sp>
    </p:spTree>
    <p:extLst>
      <p:ext uri="{BB962C8B-B14F-4D97-AF65-F5344CB8AC3E}">
        <p14:creationId xmlns:p14="http://schemas.microsoft.com/office/powerpoint/2010/main" val="383471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a:normAutofit fontScale="90000"/>
          </a:bodyPr>
          <a:lstStyle/>
          <a:p>
            <a:r>
              <a:rPr lang="en-US" dirty="0" smtClean="0"/>
              <a:t>For Good Samaritan Laws to be Applicable…</a:t>
            </a:r>
            <a:endParaRPr lang="en-US" dirty="0"/>
          </a:p>
        </p:txBody>
      </p:sp>
      <p:sp>
        <p:nvSpPr>
          <p:cNvPr id="3" name="Content Placeholder 2"/>
          <p:cNvSpPr>
            <a:spLocks noGrp="1"/>
          </p:cNvSpPr>
          <p:nvPr>
            <p:ph idx="1"/>
          </p:nvPr>
        </p:nvSpPr>
        <p:spPr>
          <a:xfrm>
            <a:off x="228600" y="2362200"/>
            <a:ext cx="8686800" cy="5181600"/>
          </a:xfrm>
        </p:spPr>
        <p:txBody>
          <a:bodyPr>
            <a:normAutofit/>
          </a:bodyPr>
          <a:lstStyle/>
          <a:p>
            <a:r>
              <a:rPr lang="en-US" sz="2800" dirty="0" smtClean="0"/>
              <a:t>The situation must be an </a:t>
            </a:r>
            <a:r>
              <a:rPr lang="en-US" sz="2800" u="sng" dirty="0" smtClean="0"/>
              <a:t>emergency</a:t>
            </a:r>
            <a:endParaRPr lang="en-US" sz="2800" dirty="0" smtClean="0"/>
          </a:p>
          <a:p>
            <a:r>
              <a:rPr lang="en-US" sz="2800" dirty="0" smtClean="0"/>
              <a:t>The services rendered must be </a:t>
            </a:r>
            <a:r>
              <a:rPr lang="en-US" sz="2800" u="sng" dirty="0" smtClean="0"/>
              <a:t>voluntary</a:t>
            </a:r>
            <a:endParaRPr lang="en-US" sz="2800" dirty="0" smtClean="0"/>
          </a:p>
          <a:p>
            <a:r>
              <a:rPr lang="en-US" sz="2800" dirty="0" smtClean="0"/>
              <a:t>The victim receiving care must be accepting of it - obtain </a:t>
            </a:r>
            <a:r>
              <a:rPr lang="en-US" sz="2800" u="sng" dirty="0" smtClean="0"/>
              <a:t>consent</a:t>
            </a:r>
            <a:r>
              <a:rPr lang="en-US" sz="2800" dirty="0" smtClean="0"/>
              <a:t> whenever possible</a:t>
            </a:r>
          </a:p>
          <a:p>
            <a:r>
              <a:rPr lang="en-US" sz="2800" dirty="0" smtClean="0"/>
              <a:t>The care provided must be rendered </a:t>
            </a:r>
            <a:r>
              <a:rPr lang="en-US" sz="2800" u="sng" dirty="0" smtClean="0"/>
              <a:t>free of charge</a:t>
            </a:r>
            <a:endParaRPr lang="en-US" sz="2800" dirty="0" smtClean="0"/>
          </a:p>
          <a:p>
            <a:r>
              <a:rPr lang="en-US" sz="2800" dirty="0" smtClean="0"/>
              <a:t>The care performed must be done “</a:t>
            </a:r>
            <a:r>
              <a:rPr lang="en-US" sz="2800" u="sng" dirty="0" smtClean="0"/>
              <a:t>in good faith</a:t>
            </a:r>
            <a:r>
              <a:rPr lang="en-US" sz="2800" dirty="0" smtClean="0"/>
              <a:t>” to help</a:t>
            </a:r>
          </a:p>
          <a:p>
            <a:r>
              <a:rPr lang="en-US" sz="2800" dirty="0" smtClean="0"/>
              <a:t>The care provided </a:t>
            </a:r>
            <a:r>
              <a:rPr lang="en-US" sz="2800" u="sng" dirty="0" smtClean="0"/>
              <a:t>cannot be considered as gross negligence or willful misconduct</a:t>
            </a:r>
            <a:endParaRPr lang="en-US" sz="2800" dirty="0"/>
          </a:p>
        </p:txBody>
      </p:sp>
    </p:spTree>
    <p:extLst>
      <p:ext uri="{BB962C8B-B14F-4D97-AF65-F5344CB8AC3E}">
        <p14:creationId xmlns:p14="http://schemas.microsoft.com/office/powerpoint/2010/main" val="7200096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Negligence</a:t>
            </a:r>
            <a:endParaRPr lang="en-US" dirty="0"/>
          </a:p>
        </p:txBody>
      </p:sp>
      <p:sp>
        <p:nvSpPr>
          <p:cNvPr id="3" name="Content Placeholder 2"/>
          <p:cNvSpPr>
            <a:spLocks noGrp="1"/>
          </p:cNvSpPr>
          <p:nvPr>
            <p:ph idx="1"/>
          </p:nvPr>
        </p:nvSpPr>
        <p:spPr>
          <a:xfrm>
            <a:off x="152400" y="2209800"/>
            <a:ext cx="8839200" cy="5638800"/>
          </a:xfrm>
        </p:spPr>
        <p:txBody>
          <a:bodyPr>
            <a:noAutofit/>
          </a:bodyPr>
          <a:lstStyle/>
          <a:p>
            <a:r>
              <a:rPr lang="en-US" sz="2400" u="sng" dirty="0" smtClean="0"/>
              <a:t>Ordinary negligence</a:t>
            </a:r>
            <a:r>
              <a:rPr lang="en-US" sz="2400" dirty="0" smtClean="0"/>
              <a:t>: The person providing aid did not perform as a reasonable health care provider would under similar circumstances.</a:t>
            </a:r>
          </a:p>
          <a:p>
            <a:pPr lvl="1"/>
            <a:r>
              <a:rPr lang="en-US" sz="2000" dirty="0" smtClean="0"/>
              <a:t>In general, Good Samaritan Laws provide immunity from civil damages for injuries or death that are due to ordinary negligence</a:t>
            </a:r>
          </a:p>
          <a:p>
            <a:r>
              <a:rPr lang="en-US" sz="2400" u="sng" dirty="0" smtClean="0"/>
              <a:t>Gross negligence</a:t>
            </a:r>
            <a:r>
              <a:rPr lang="en-US" sz="2400" dirty="0" smtClean="0"/>
              <a:t>: The person did not follow the accepted standard of care. A “conscious, voluntary act or omission in reckless disregard of a legal duty and of the consequences to another party.” Their actions were “willful, wanton, or even malicious.”</a:t>
            </a:r>
          </a:p>
          <a:p>
            <a:pPr lvl="1"/>
            <a:r>
              <a:rPr lang="en-US" sz="2000" dirty="0" smtClean="0"/>
              <a:t>Good Samaritan Laws typically do not protect against allegations of gross negligence</a:t>
            </a:r>
            <a:endParaRPr lang="en-US" sz="2000" dirty="0"/>
          </a:p>
        </p:txBody>
      </p:sp>
    </p:spTree>
    <p:extLst>
      <p:ext uri="{BB962C8B-B14F-4D97-AF65-F5344CB8AC3E}">
        <p14:creationId xmlns:p14="http://schemas.microsoft.com/office/powerpoint/2010/main" val="38920739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1143000"/>
          </a:xfrm>
        </p:spPr>
        <p:txBody>
          <a:bodyPr>
            <a:normAutofit/>
          </a:bodyPr>
          <a:lstStyle/>
          <a:p>
            <a:r>
              <a:rPr lang="en-US" dirty="0" smtClean="0"/>
              <a:t>What Type of Negligence?</a:t>
            </a:r>
            <a:endParaRPr lang="en-US" dirty="0"/>
          </a:p>
        </p:txBody>
      </p:sp>
      <p:sp>
        <p:nvSpPr>
          <p:cNvPr id="3" name="Content Placeholder 2"/>
          <p:cNvSpPr>
            <a:spLocks noGrp="1"/>
          </p:cNvSpPr>
          <p:nvPr>
            <p:ph idx="1"/>
          </p:nvPr>
        </p:nvSpPr>
        <p:spPr>
          <a:xfrm>
            <a:off x="152400" y="2514600"/>
            <a:ext cx="8686800" cy="4114800"/>
          </a:xfrm>
        </p:spPr>
        <p:txBody>
          <a:bodyPr>
            <a:normAutofit/>
          </a:bodyPr>
          <a:lstStyle/>
          <a:p>
            <a:r>
              <a:rPr lang="en-US" sz="2800" u="sng" dirty="0" smtClean="0"/>
              <a:t>Scenario</a:t>
            </a:r>
            <a:r>
              <a:rPr lang="en-US" sz="2800" dirty="0" smtClean="0"/>
              <a:t>: You witness an individual go into cardiac arrest while at a party. You perform CPR by yourself the best that you can, alternating compressions and rescue breaths at a ratio of 15:2. However, the individual does not survive. When EMS personnel arrive, they note that the compressions and rescue breaths should have been performed at a ratio of 30:2. </a:t>
            </a:r>
          </a:p>
          <a:p>
            <a:endParaRPr lang="en-US" sz="2800" dirty="0" smtClean="0"/>
          </a:p>
          <a:p>
            <a:r>
              <a:rPr lang="en-US" sz="2800" dirty="0" smtClean="0"/>
              <a:t>Is this ordinary or gross negligence?</a:t>
            </a:r>
            <a:endParaRPr lang="en-US" sz="2800" dirty="0"/>
          </a:p>
        </p:txBody>
      </p:sp>
    </p:spTree>
    <p:extLst>
      <p:ext uri="{BB962C8B-B14F-4D97-AF65-F5344CB8AC3E}">
        <p14:creationId xmlns:p14="http://schemas.microsoft.com/office/powerpoint/2010/main" val="13528413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a:t>Ordinary negligence</a:t>
            </a:r>
          </a:p>
        </p:txBody>
      </p:sp>
    </p:spTree>
    <p:extLst>
      <p:ext uri="{BB962C8B-B14F-4D97-AF65-F5344CB8AC3E}">
        <p14:creationId xmlns:p14="http://schemas.microsoft.com/office/powerpoint/2010/main" val="32533694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304800" y="1981200"/>
            <a:ext cx="8686800" cy="4572000"/>
          </a:xfrm>
        </p:spPr>
        <p:txBody>
          <a:bodyPr>
            <a:noAutofit/>
          </a:bodyPr>
          <a:lstStyle/>
          <a:p>
            <a:r>
              <a:rPr lang="en-US" dirty="0" smtClean="0"/>
              <a:t>Describe the goals of Good Samaritan Laws</a:t>
            </a:r>
            <a:endParaRPr lang="en-US" dirty="0"/>
          </a:p>
          <a:p>
            <a:r>
              <a:rPr lang="en-US" dirty="0" smtClean="0"/>
              <a:t>Define the criteria that must be met for Good Samaritan Laws to be applicable</a:t>
            </a:r>
          </a:p>
          <a:p>
            <a:r>
              <a:rPr lang="en-US" dirty="0" smtClean="0"/>
              <a:t>Recognize how location is relevant to the utilization of Good Samaritan Laws</a:t>
            </a:r>
          </a:p>
          <a:p>
            <a:r>
              <a:rPr lang="en-US" dirty="0" smtClean="0"/>
              <a:t>Identify when you are legally obligated to help</a:t>
            </a:r>
          </a:p>
          <a:p>
            <a:r>
              <a:rPr lang="en-US" dirty="0" smtClean="0"/>
              <a:t>Discuss the obligations and protections in place for in-flight emergencies</a:t>
            </a:r>
            <a:endParaRPr lang="en-US" dirty="0"/>
          </a:p>
        </p:txBody>
      </p:sp>
    </p:spTree>
    <p:extLst>
      <p:ext uri="{BB962C8B-B14F-4D97-AF65-F5344CB8AC3E}">
        <p14:creationId xmlns:p14="http://schemas.microsoft.com/office/powerpoint/2010/main" val="3990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What Type of Negligence?</a:t>
            </a:r>
          </a:p>
        </p:txBody>
      </p:sp>
      <p:sp>
        <p:nvSpPr>
          <p:cNvPr id="3" name="Content Placeholder 2"/>
          <p:cNvSpPr>
            <a:spLocks noGrp="1"/>
          </p:cNvSpPr>
          <p:nvPr>
            <p:ph idx="1"/>
          </p:nvPr>
        </p:nvSpPr>
        <p:spPr>
          <a:xfrm>
            <a:off x="304800" y="2492918"/>
            <a:ext cx="8610600" cy="3657600"/>
          </a:xfrm>
        </p:spPr>
        <p:txBody>
          <a:bodyPr>
            <a:normAutofit/>
          </a:bodyPr>
          <a:lstStyle/>
          <a:p>
            <a:r>
              <a:rPr lang="en-US" u="sng" dirty="0" smtClean="0"/>
              <a:t>Scenario</a:t>
            </a:r>
            <a:r>
              <a:rPr lang="en-US" dirty="0"/>
              <a:t>: You witness an individual go into cardiac arrest while </a:t>
            </a:r>
            <a:r>
              <a:rPr lang="en-US" dirty="0" smtClean="0"/>
              <a:t>at a party. You start to perform CPR but then suddenly stop when someone tells you the individual is a known gang member.</a:t>
            </a:r>
          </a:p>
          <a:p>
            <a:endParaRPr lang="en-US" dirty="0" smtClean="0"/>
          </a:p>
          <a:p>
            <a:r>
              <a:rPr lang="en-US" dirty="0" smtClean="0"/>
              <a:t>Is </a:t>
            </a:r>
            <a:r>
              <a:rPr lang="en-US" dirty="0"/>
              <a:t>this ordinary or gross negligence?</a:t>
            </a:r>
          </a:p>
          <a:p>
            <a:endParaRPr lang="en-US" dirty="0"/>
          </a:p>
        </p:txBody>
      </p:sp>
    </p:spTree>
    <p:extLst>
      <p:ext uri="{BB962C8B-B14F-4D97-AF65-F5344CB8AC3E}">
        <p14:creationId xmlns:p14="http://schemas.microsoft.com/office/powerpoint/2010/main" val="127885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a:t>Gross negligence</a:t>
            </a:r>
          </a:p>
          <a:p>
            <a:endParaRPr lang="en-US" dirty="0"/>
          </a:p>
        </p:txBody>
      </p:sp>
    </p:spTree>
    <p:extLst>
      <p:ext uri="{BB962C8B-B14F-4D97-AF65-F5344CB8AC3E}">
        <p14:creationId xmlns:p14="http://schemas.microsoft.com/office/powerpoint/2010/main" val="36095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09083"/>
            <a:ext cx="8763000" cy="4548917"/>
          </a:xfrm>
        </p:spPr>
        <p:txBody>
          <a:bodyPr>
            <a:normAutofit/>
          </a:bodyPr>
          <a:lstStyle/>
          <a:p>
            <a:r>
              <a:rPr lang="en-US" sz="2800" dirty="0" smtClean="0"/>
              <a:t>Good Samaritan Laws do </a:t>
            </a:r>
            <a:r>
              <a:rPr lang="en-US" sz="2800" u="sng" dirty="0" smtClean="0"/>
              <a:t>not</a:t>
            </a:r>
            <a:r>
              <a:rPr lang="en-US" sz="2800" dirty="0" smtClean="0"/>
              <a:t> protect physicians who have a pre-existing duty to provide care for a patient. </a:t>
            </a:r>
          </a:p>
          <a:p>
            <a:endParaRPr lang="en-US" sz="2800" dirty="0" smtClean="0"/>
          </a:p>
          <a:p>
            <a:r>
              <a:rPr lang="en-US" sz="2800" dirty="0" smtClean="0"/>
              <a:t>Examples of </a:t>
            </a:r>
            <a:r>
              <a:rPr lang="en-US" sz="2800" u="sng" dirty="0" smtClean="0"/>
              <a:t>Pre-existing Duty</a:t>
            </a:r>
            <a:r>
              <a:rPr lang="en-US" sz="2800" dirty="0" smtClean="0"/>
              <a:t>:</a:t>
            </a:r>
          </a:p>
          <a:p>
            <a:pPr lvl="1"/>
            <a:r>
              <a:rPr lang="en-US" dirty="0" smtClean="0"/>
              <a:t>If the victim is the provider’s current patient</a:t>
            </a:r>
          </a:p>
          <a:p>
            <a:pPr lvl="1"/>
            <a:r>
              <a:rPr lang="en-US" dirty="0" smtClean="0"/>
              <a:t>If the physician has a contractual obligation to provide care to the victim</a:t>
            </a:r>
          </a:p>
          <a:p>
            <a:pPr lvl="1"/>
            <a:r>
              <a:rPr lang="en-US" dirty="0" smtClean="0"/>
              <a:t>If there is an on-call agreement for which the physician is required to provide services.</a:t>
            </a:r>
            <a:endParaRPr lang="en-US" dirty="0"/>
          </a:p>
        </p:txBody>
      </p:sp>
      <p:sp>
        <p:nvSpPr>
          <p:cNvPr id="4" name="Title 1"/>
          <p:cNvSpPr>
            <a:spLocks noGrp="1"/>
          </p:cNvSpPr>
          <p:nvPr>
            <p:ph type="title"/>
          </p:nvPr>
        </p:nvSpPr>
        <p:spPr>
          <a:xfrm>
            <a:off x="457200" y="914400"/>
            <a:ext cx="8229600" cy="1143000"/>
          </a:xfrm>
        </p:spPr>
        <p:txBody>
          <a:bodyPr/>
          <a:lstStyle/>
          <a:p>
            <a:r>
              <a:rPr lang="en-US" dirty="0" smtClean="0"/>
              <a:t>Duty</a:t>
            </a:r>
            <a:endParaRPr lang="en-US" dirty="0"/>
          </a:p>
        </p:txBody>
      </p:sp>
    </p:spTree>
    <p:extLst>
      <p:ext uri="{BB962C8B-B14F-4D97-AF65-F5344CB8AC3E}">
        <p14:creationId xmlns:p14="http://schemas.microsoft.com/office/powerpoint/2010/main" val="211730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9535"/>
            <a:ext cx="8839200" cy="1143000"/>
          </a:xfrm>
        </p:spPr>
        <p:txBody>
          <a:bodyPr>
            <a:normAutofit/>
          </a:bodyPr>
          <a:lstStyle/>
          <a:p>
            <a:r>
              <a:rPr lang="en-US" dirty="0" smtClean="0"/>
              <a:t>Do You Have Good Samaritan Protection?</a:t>
            </a:r>
            <a:endParaRPr lang="en-US" dirty="0"/>
          </a:p>
        </p:txBody>
      </p:sp>
      <p:sp>
        <p:nvSpPr>
          <p:cNvPr id="3" name="Content Placeholder 2"/>
          <p:cNvSpPr>
            <a:spLocks noGrp="1"/>
          </p:cNvSpPr>
          <p:nvPr>
            <p:ph idx="1"/>
          </p:nvPr>
        </p:nvSpPr>
        <p:spPr>
          <a:xfrm>
            <a:off x="438525" y="2973590"/>
            <a:ext cx="8229600" cy="2441849"/>
          </a:xfrm>
        </p:spPr>
        <p:txBody>
          <a:bodyPr/>
          <a:lstStyle/>
          <a:p>
            <a:r>
              <a:rPr lang="en-US" u="sng" dirty="0" smtClean="0"/>
              <a:t>Scenario</a:t>
            </a:r>
            <a:r>
              <a:rPr lang="en-US" dirty="0" smtClean="0"/>
              <a:t>: You volunteer to provide first-aid at a high school soccer game, without pay, and a player develops a severe asthma attack and is in respiratory distress. </a:t>
            </a:r>
            <a:endParaRPr lang="en-US" dirty="0"/>
          </a:p>
        </p:txBody>
      </p:sp>
    </p:spTree>
    <p:extLst>
      <p:ext uri="{BB962C8B-B14F-4D97-AF65-F5344CB8AC3E}">
        <p14:creationId xmlns:p14="http://schemas.microsoft.com/office/powerpoint/2010/main" val="57559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919535"/>
            <a:ext cx="8839200" cy="1143000"/>
          </a:xfrm>
        </p:spPr>
        <p:txBody>
          <a:bodyPr>
            <a:normAutofit/>
          </a:bodyPr>
          <a:lstStyle/>
          <a:p>
            <a:r>
              <a:rPr lang="en-US" dirty="0" smtClean="0"/>
              <a:t>Do You Have Good Samaritan Protection?</a:t>
            </a:r>
            <a:endParaRPr lang="en-US" dirty="0"/>
          </a:p>
        </p:txBody>
      </p:sp>
      <p:sp>
        <p:nvSpPr>
          <p:cNvPr id="7" name="Content Placeholder 2"/>
          <p:cNvSpPr txBox="1">
            <a:spLocks/>
          </p:cNvSpPr>
          <p:nvPr/>
        </p:nvSpPr>
        <p:spPr>
          <a:xfrm>
            <a:off x="438524" y="2975095"/>
            <a:ext cx="8229600" cy="28511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The answer for this scenario is ambiguous. You may not necessarily have protection because of the duty implied in your agreement to serve in the role to provide first-aid.</a:t>
            </a:r>
            <a:endParaRPr lang="en-US" sz="2800" dirty="0"/>
          </a:p>
        </p:txBody>
      </p:sp>
    </p:spTree>
    <p:extLst>
      <p:ext uri="{BB962C8B-B14F-4D97-AF65-F5344CB8AC3E}">
        <p14:creationId xmlns:p14="http://schemas.microsoft.com/office/powerpoint/2010/main" val="411975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84013"/>
            <a:ext cx="7772400" cy="1470025"/>
          </a:xfrm>
        </p:spPr>
        <p:txBody>
          <a:bodyPr>
            <a:normAutofit/>
          </a:bodyPr>
          <a:lstStyle/>
          <a:p>
            <a:r>
              <a:rPr lang="en-US" sz="4000" dirty="0" smtClean="0"/>
              <a:t>Let’s Look at A Real Life Case…</a:t>
            </a:r>
            <a:endParaRPr lang="en-US" sz="4000" dirty="0"/>
          </a:p>
        </p:txBody>
      </p:sp>
    </p:spTree>
    <p:extLst>
      <p:ext uri="{BB962C8B-B14F-4D97-AF65-F5344CB8AC3E}">
        <p14:creationId xmlns:p14="http://schemas.microsoft.com/office/powerpoint/2010/main" val="5859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496"/>
            <a:ext cx="8229600" cy="1143000"/>
          </a:xfrm>
        </p:spPr>
        <p:txBody>
          <a:bodyPr/>
          <a:lstStyle/>
          <a:p>
            <a:r>
              <a:rPr lang="en-US" dirty="0" err="1" smtClean="0"/>
              <a:t>Boccasile</a:t>
            </a:r>
            <a:r>
              <a:rPr lang="en-US" dirty="0" smtClean="0"/>
              <a:t> </a:t>
            </a:r>
            <a:r>
              <a:rPr lang="en-US" dirty="0"/>
              <a:t>v</a:t>
            </a:r>
            <a:r>
              <a:rPr lang="en-US" dirty="0" smtClean="0"/>
              <a:t> Cajun Music Limited</a:t>
            </a:r>
            <a:endParaRPr lang="en-US" dirty="0"/>
          </a:p>
        </p:txBody>
      </p:sp>
      <p:sp>
        <p:nvSpPr>
          <p:cNvPr id="3" name="Content Placeholder 2"/>
          <p:cNvSpPr>
            <a:spLocks noGrp="1"/>
          </p:cNvSpPr>
          <p:nvPr>
            <p:ph idx="1"/>
          </p:nvPr>
        </p:nvSpPr>
        <p:spPr>
          <a:xfrm>
            <a:off x="228600" y="2134223"/>
            <a:ext cx="8763000" cy="4723777"/>
          </a:xfrm>
        </p:spPr>
        <p:txBody>
          <a:bodyPr>
            <a:noAutofit/>
          </a:bodyPr>
          <a:lstStyle/>
          <a:p>
            <a:r>
              <a:rPr lang="en-US" sz="2400" dirty="0" smtClean="0"/>
              <a:t>Rhode Island - 1989</a:t>
            </a:r>
          </a:p>
          <a:p>
            <a:r>
              <a:rPr lang="en-US" sz="2400" dirty="0" smtClean="0"/>
              <a:t>Aline Champoux, RN, and Dr. Sara John volunteered to staff a first-aid station at the Cajun Music Festival </a:t>
            </a:r>
          </a:p>
          <a:p>
            <a:r>
              <a:rPr lang="en-US" sz="2400" dirty="0" smtClean="0"/>
              <a:t>They were informed that “there was a man having a problem on the hill” during the event</a:t>
            </a:r>
          </a:p>
          <a:p>
            <a:r>
              <a:rPr lang="en-US" sz="2400" dirty="0" smtClean="0"/>
              <a:t>Dr. John and members of the first aid crew went to provide emergency care.  Nurse Champoux stayed at the first aid tent. </a:t>
            </a:r>
          </a:p>
          <a:p>
            <a:r>
              <a:rPr lang="en-US" sz="2400" dirty="0" smtClean="0"/>
              <a:t>Dr. John discovered that the patient, Ralph Boccasile was experiencing an allergic reaction to seafood gumbo. Dr. John stayed with Boccasile while  others went back to the tent to get medication and to call an ambulance. </a:t>
            </a:r>
          </a:p>
        </p:txBody>
      </p:sp>
    </p:spTree>
    <p:extLst>
      <p:ext uri="{BB962C8B-B14F-4D97-AF65-F5344CB8AC3E}">
        <p14:creationId xmlns:p14="http://schemas.microsoft.com/office/powerpoint/2010/main" val="77257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02002"/>
            <a:ext cx="8839200" cy="5117434"/>
          </a:xfrm>
        </p:spPr>
        <p:txBody>
          <a:bodyPr>
            <a:normAutofit fontScale="77500" lnSpcReduction="20000"/>
          </a:bodyPr>
          <a:lstStyle/>
          <a:p>
            <a:r>
              <a:rPr lang="en-US" dirty="0"/>
              <a:t>Within a few minutes, someone returned with an </a:t>
            </a:r>
            <a:r>
              <a:rPr lang="en-US" dirty="0" err="1"/>
              <a:t>EpiPen</a:t>
            </a:r>
            <a:r>
              <a:rPr lang="en-US" dirty="0"/>
              <a:t>. Dr. John injected it into the patient’s thigh. Nurse </a:t>
            </a:r>
            <a:r>
              <a:rPr lang="en-US" dirty="0" err="1"/>
              <a:t>Campoux</a:t>
            </a:r>
            <a:r>
              <a:rPr lang="en-US" dirty="0"/>
              <a:t> joined Dr. John. </a:t>
            </a:r>
            <a:endParaRPr lang="en-US" dirty="0" smtClean="0"/>
          </a:p>
          <a:p>
            <a:r>
              <a:rPr lang="en-US" dirty="0" err="1" smtClean="0"/>
              <a:t>Boccasile</a:t>
            </a:r>
            <a:r>
              <a:rPr lang="en-US" dirty="0" smtClean="0"/>
              <a:t> lost consciousness. </a:t>
            </a:r>
          </a:p>
          <a:p>
            <a:r>
              <a:rPr lang="en-US" dirty="0" smtClean="0"/>
              <a:t>Dr. John began resuscitative efforts and continued until EMS arrived. </a:t>
            </a:r>
          </a:p>
          <a:p>
            <a:r>
              <a:rPr lang="en-US" dirty="0" smtClean="0"/>
              <a:t>Boccasile never regained consciousness and died the next day.</a:t>
            </a:r>
          </a:p>
          <a:p>
            <a:r>
              <a:rPr lang="en-US" dirty="0" smtClean="0"/>
              <a:t>Boccasile’s widow sued Dr. John and Nurse Champoux, alleging that they were negligent by failing to bring the medical equipment to the scene. She also claimed that Dr. John and Nurse Champoux were not protected by the Good Samaritan law because they had volunteered their services at the music festival, thereby establishing a pre-existing duty. </a:t>
            </a:r>
          </a:p>
          <a:p>
            <a:r>
              <a:rPr lang="en-US" dirty="0" smtClean="0"/>
              <a:t>Dr. John and Nurse Champoux felt that because they were volunteers and were not paid for their services, they were covered by the Good Samaritan law. </a:t>
            </a:r>
          </a:p>
          <a:p>
            <a:r>
              <a:rPr lang="en-US" dirty="0" smtClean="0"/>
              <a:t>The case was dismissed in favor of Dr. John and Nurse </a:t>
            </a:r>
            <a:r>
              <a:rPr lang="en-US" dirty="0" err="1" smtClean="0"/>
              <a:t>Campoux</a:t>
            </a:r>
            <a:r>
              <a:rPr lang="en-US" dirty="0" smtClean="0"/>
              <a:t> based on Good Samaritan law. </a:t>
            </a:r>
            <a:endParaRPr lang="en-US" dirty="0"/>
          </a:p>
        </p:txBody>
      </p:sp>
      <p:sp>
        <p:nvSpPr>
          <p:cNvPr id="6" name="Title 1"/>
          <p:cNvSpPr>
            <a:spLocks noGrp="1"/>
          </p:cNvSpPr>
          <p:nvPr>
            <p:ph type="title"/>
          </p:nvPr>
        </p:nvSpPr>
        <p:spPr>
          <a:xfrm>
            <a:off x="457200" y="857496"/>
            <a:ext cx="8229600" cy="1143000"/>
          </a:xfrm>
        </p:spPr>
        <p:txBody>
          <a:bodyPr/>
          <a:lstStyle/>
          <a:p>
            <a:r>
              <a:rPr lang="en-US" dirty="0" err="1" smtClean="0"/>
              <a:t>Boccasile</a:t>
            </a:r>
            <a:r>
              <a:rPr lang="en-US" dirty="0" smtClean="0"/>
              <a:t> </a:t>
            </a:r>
            <a:r>
              <a:rPr lang="en-US" dirty="0"/>
              <a:t>v</a:t>
            </a:r>
            <a:r>
              <a:rPr lang="en-US" dirty="0" smtClean="0"/>
              <a:t> Cajun Music Limited</a:t>
            </a:r>
            <a:endParaRPr lang="en-US" dirty="0"/>
          </a:p>
        </p:txBody>
      </p:sp>
    </p:spTree>
    <p:extLst>
      <p:ext uri="{BB962C8B-B14F-4D97-AF65-F5344CB8AC3E}">
        <p14:creationId xmlns:p14="http://schemas.microsoft.com/office/powerpoint/2010/main" val="129778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5" y="894844"/>
            <a:ext cx="8229600" cy="1143000"/>
          </a:xfrm>
        </p:spPr>
        <p:txBody>
          <a:bodyPr/>
          <a:lstStyle/>
          <a:p>
            <a:r>
              <a:rPr lang="en-US" dirty="0" smtClean="0"/>
              <a:t>Location Matters</a:t>
            </a:r>
            <a:endParaRPr lang="en-US" dirty="0"/>
          </a:p>
        </p:txBody>
      </p:sp>
      <p:sp>
        <p:nvSpPr>
          <p:cNvPr id="3" name="Content Placeholder 2"/>
          <p:cNvSpPr>
            <a:spLocks noGrp="1"/>
          </p:cNvSpPr>
          <p:nvPr>
            <p:ph idx="1"/>
          </p:nvPr>
        </p:nvSpPr>
        <p:spPr>
          <a:xfrm>
            <a:off x="0" y="2042513"/>
            <a:ext cx="8991600" cy="4815487"/>
          </a:xfrm>
        </p:spPr>
        <p:txBody>
          <a:bodyPr>
            <a:normAutofit/>
          </a:bodyPr>
          <a:lstStyle/>
          <a:p>
            <a:r>
              <a:rPr lang="en-US" sz="2800" dirty="0" smtClean="0"/>
              <a:t>Most Good Samaritan laws apply solely to care provided outside the hospital, clinic, or doctor’s office</a:t>
            </a:r>
          </a:p>
          <a:p>
            <a:r>
              <a:rPr lang="en-US" sz="2800" dirty="0" smtClean="0"/>
              <a:t>However, in some states such as Colorado, Good Samaritan laws protect physicians who provide Good Samaritan care in a hospital</a:t>
            </a:r>
          </a:p>
          <a:p>
            <a:pPr lvl="1"/>
            <a:r>
              <a:rPr lang="en-US" sz="2400" dirty="0"/>
              <a:t>E</a:t>
            </a:r>
            <a:r>
              <a:rPr lang="en-US" sz="2400" dirty="0" smtClean="0"/>
              <a:t>xample: If a physician is rounding on their patients and responds to an urgent request by staff to attend to another physician’s patient who becomes acutely unstable</a:t>
            </a:r>
          </a:p>
          <a:p>
            <a:pPr lvl="1"/>
            <a:r>
              <a:rPr lang="en-US" sz="2400" dirty="0" smtClean="0"/>
              <a:t>Contingent upon it being outside the normal scope of the physician’s responsibilities, the physician has no duty to respond, and there is no additional pay</a:t>
            </a:r>
            <a:endParaRPr lang="en-US" sz="2400" dirty="0"/>
          </a:p>
        </p:txBody>
      </p:sp>
    </p:spTree>
    <p:extLst>
      <p:ext uri="{BB962C8B-B14F-4D97-AF65-F5344CB8AC3E}">
        <p14:creationId xmlns:p14="http://schemas.microsoft.com/office/powerpoint/2010/main" val="228755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6" y="916527"/>
            <a:ext cx="8229600" cy="1143000"/>
          </a:xfrm>
        </p:spPr>
        <p:txBody>
          <a:bodyPr/>
          <a:lstStyle/>
          <a:p>
            <a:r>
              <a:rPr lang="en-US" dirty="0" smtClean="0"/>
              <a:t>Real-Life Case in Texas from 1998</a:t>
            </a:r>
            <a:endParaRPr lang="en-US" dirty="0"/>
          </a:p>
        </p:txBody>
      </p:sp>
      <p:sp>
        <p:nvSpPr>
          <p:cNvPr id="3" name="Content Placeholder 2"/>
          <p:cNvSpPr>
            <a:spLocks noGrp="1"/>
          </p:cNvSpPr>
          <p:nvPr>
            <p:ph idx="1"/>
          </p:nvPr>
        </p:nvSpPr>
        <p:spPr>
          <a:xfrm>
            <a:off x="171076" y="2047026"/>
            <a:ext cx="8763000" cy="4810974"/>
          </a:xfrm>
        </p:spPr>
        <p:txBody>
          <a:bodyPr>
            <a:normAutofit fontScale="70000" lnSpcReduction="20000"/>
          </a:bodyPr>
          <a:lstStyle/>
          <a:p>
            <a:r>
              <a:rPr lang="en-US" dirty="0" smtClean="0"/>
              <a:t>Good Samaritan Law covered physician responding to in-hospital emergency. </a:t>
            </a:r>
          </a:p>
          <a:p>
            <a:r>
              <a:rPr lang="en-US" dirty="0" smtClean="0"/>
              <a:t>Dr. Douglas McIntyre, an OB/GYN, happened to be visiting a patient on the labor and delivery floor when he heard a page for “Dr. Stork,” which signals that a physician’s assistance is immediately needed for a patient in labor. </a:t>
            </a:r>
          </a:p>
          <a:p>
            <a:r>
              <a:rPr lang="en-US" dirty="0" smtClean="0"/>
              <a:t>The patient, Ms. Ramirez’s labor had progressed rapidly and her own OB physician was not present.</a:t>
            </a:r>
          </a:p>
          <a:p>
            <a:r>
              <a:rPr lang="en-US" dirty="0" smtClean="0"/>
              <a:t>By the time Dr. McIntyre arrived to the room, the baby’s head had been delivered but there was shoulder dystocia. The baby was eventually delivered vaginally, but sustained neurologic damage and paralysis to the right shoulder and arm. </a:t>
            </a:r>
          </a:p>
          <a:p>
            <a:r>
              <a:rPr lang="en-US" dirty="0" smtClean="0"/>
              <a:t>Ramirez sued Dr. McIntyre for negligence. </a:t>
            </a:r>
          </a:p>
          <a:p>
            <a:pPr marL="342900" lvl="1" indent="-342900">
              <a:buFont typeface="Arial" panose="020B0604020202020204" pitchFamily="34" charset="0"/>
              <a:buChar char="•"/>
            </a:pPr>
            <a:r>
              <a:rPr lang="en-US" sz="3200" dirty="0" smtClean="0"/>
              <a:t>The Texas Supreme Court ruled in favor of Dr. McIntyre, stating that it was </a:t>
            </a:r>
            <a:r>
              <a:rPr lang="en-US" sz="3200" dirty="0"/>
              <a:t>outside the normal scope of the physician’s </a:t>
            </a:r>
            <a:r>
              <a:rPr lang="en-US" sz="3200" dirty="0" smtClean="0"/>
              <a:t>responsibilities and there was no </a:t>
            </a:r>
            <a:r>
              <a:rPr lang="en-US" sz="3200" dirty="0"/>
              <a:t>additional pay</a:t>
            </a:r>
            <a:r>
              <a:rPr lang="en-US" sz="3200" dirty="0" smtClean="0"/>
              <a:t>.</a:t>
            </a:r>
            <a:endParaRPr lang="en-US" sz="3200" dirty="0"/>
          </a:p>
        </p:txBody>
      </p:sp>
    </p:spTree>
    <p:extLst>
      <p:ext uri="{BB962C8B-B14F-4D97-AF65-F5344CB8AC3E}">
        <p14:creationId xmlns:p14="http://schemas.microsoft.com/office/powerpoint/2010/main" val="389704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2819400"/>
            <a:ext cx="7772400" cy="1470025"/>
          </a:xfrm>
        </p:spPr>
        <p:txBody>
          <a:bodyPr>
            <a:normAutofit/>
          </a:bodyPr>
          <a:lstStyle/>
          <a:p>
            <a:r>
              <a:rPr lang="en-US" sz="4000" dirty="0" smtClean="0"/>
              <a:t>Pretest</a:t>
            </a:r>
            <a:endParaRPr lang="en-US" sz="4000" dirty="0"/>
          </a:p>
        </p:txBody>
      </p:sp>
    </p:spTree>
    <p:extLst>
      <p:ext uri="{BB962C8B-B14F-4D97-AF65-F5344CB8AC3E}">
        <p14:creationId xmlns:p14="http://schemas.microsoft.com/office/powerpoint/2010/main" val="333967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913518"/>
            <a:ext cx="8839200" cy="1143000"/>
          </a:xfrm>
        </p:spPr>
        <p:txBody>
          <a:bodyPr>
            <a:normAutofit/>
          </a:bodyPr>
          <a:lstStyle/>
          <a:p>
            <a:r>
              <a:rPr lang="en-US" dirty="0" smtClean="0"/>
              <a:t>Another </a:t>
            </a:r>
            <a:r>
              <a:rPr lang="en-US" dirty="0"/>
              <a:t>P</a:t>
            </a:r>
            <a:r>
              <a:rPr lang="en-US" dirty="0" smtClean="0"/>
              <a:t>hysician </a:t>
            </a:r>
            <a:r>
              <a:rPr lang="en-US" dirty="0"/>
              <a:t>W</a:t>
            </a:r>
            <a:r>
              <a:rPr lang="en-US" dirty="0" smtClean="0"/>
              <a:t>as Not so Lucky…</a:t>
            </a:r>
            <a:endParaRPr lang="en-US" dirty="0"/>
          </a:p>
        </p:txBody>
      </p:sp>
      <p:sp>
        <p:nvSpPr>
          <p:cNvPr id="3" name="Content Placeholder 2"/>
          <p:cNvSpPr>
            <a:spLocks noGrp="1"/>
          </p:cNvSpPr>
          <p:nvPr>
            <p:ph idx="1"/>
          </p:nvPr>
        </p:nvSpPr>
        <p:spPr>
          <a:xfrm>
            <a:off x="0" y="2058022"/>
            <a:ext cx="9144000" cy="4856000"/>
          </a:xfrm>
        </p:spPr>
        <p:txBody>
          <a:bodyPr>
            <a:normAutofit lnSpcReduction="10000"/>
          </a:bodyPr>
          <a:lstStyle/>
          <a:p>
            <a:r>
              <a:rPr lang="en-US" sz="2400" dirty="0" smtClean="0"/>
              <a:t>Real-life case in New Jersey from 2002</a:t>
            </a:r>
          </a:p>
          <a:p>
            <a:r>
              <a:rPr lang="en-US" sz="2400" dirty="0" smtClean="0"/>
              <a:t>Dr. Teresa Jiminez was the OB/GYN of the patient, Germane Velasquez</a:t>
            </a:r>
          </a:p>
          <a:p>
            <a:r>
              <a:rPr lang="en-US" sz="2400" dirty="0" smtClean="0"/>
              <a:t>Ms. Velasquez’s vaginal delivery was c/b shoulder dystocia</a:t>
            </a:r>
          </a:p>
          <a:p>
            <a:r>
              <a:rPr lang="en-US" sz="2400" dirty="0" smtClean="0"/>
              <a:t>After delivering the head, Dr. Jiminez called for help</a:t>
            </a:r>
          </a:p>
          <a:p>
            <a:r>
              <a:rPr lang="en-US" sz="2400" dirty="0" smtClean="0"/>
              <a:t>Dr. Angela Ranzini, an OB/GYN physician assigned to the maternal fetal care unit, responded. Dr. Ranzini had no affiliation with Ms. Velasquez, and the patient was not on the maternal fetal unit. </a:t>
            </a:r>
          </a:p>
          <a:p>
            <a:r>
              <a:rPr lang="en-US" sz="2400" dirty="0" smtClean="0"/>
              <a:t>After attempts to delivery the baby vaginally were unsuccessful, the two OB/GYN physicians performed a C-section</a:t>
            </a:r>
          </a:p>
          <a:p>
            <a:r>
              <a:rPr lang="en-US" sz="2400" dirty="0" smtClean="0"/>
              <a:t>The baby was born with severe brain damage and died of pneumonia at age 2 years old</a:t>
            </a:r>
          </a:p>
        </p:txBody>
      </p:sp>
    </p:spTree>
    <p:extLst>
      <p:ext uri="{BB962C8B-B14F-4D97-AF65-F5344CB8AC3E}">
        <p14:creationId xmlns:p14="http://schemas.microsoft.com/office/powerpoint/2010/main" val="308216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49562"/>
            <a:ext cx="9143999" cy="3668856"/>
          </a:xfrm>
        </p:spPr>
        <p:txBody>
          <a:bodyPr>
            <a:normAutofit/>
          </a:bodyPr>
          <a:lstStyle/>
          <a:p>
            <a:r>
              <a:rPr lang="en-US" sz="2400" dirty="0"/>
              <a:t>The Velasquez family sued the medical center, Dr. Jiminez, and Dr. Ranzini for </a:t>
            </a:r>
            <a:r>
              <a:rPr lang="en-US" sz="2400" dirty="0" smtClean="0"/>
              <a:t>negligence</a:t>
            </a:r>
          </a:p>
          <a:p>
            <a:r>
              <a:rPr lang="en-US" sz="2400" dirty="0" smtClean="0"/>
              <a:t>Dr. Ranzini claimed she was immune from liability by the state’s Good Samaritan law because she had no duty to respond</a:t>
            </a:r>
          </a:p>
          <a:p>
            <a:r>
              <a:rPr lang="en-US" sz="2400" dirty="0" smtClean="0"/>
              <a:t>However, the New Jersey Supreme Court felt that Dr. Ranzini was not </a:t>
            </a:r>
            <a:r>
              <a:rPr lang="en-US" sz="2400" dirty="0"/>
              <a:t>someone who came upon the emergency "by </a:t>
            </a:r>
            <a:r>
              <a:rPr lang="en-US" sz="2400" dirty="0" smtClean="0"/>
              <a:t>chance.” They ruled that the state’s Good Samaritan law is not applicable to physicians working within a hospital. </a:t>
            </a:r>
            <a:endParaRPr lang="en-US" sz="2400" dirty="0"/>
          </a:p>
        </p:txBody>
      </p:sp>
      <p:sp>
        <p:nvSpPr>
          <p:cNvPr id="7" name="Title 1"/>
          <p:cNvSpPr>
            <a:spLocks noGrp="1"/>
          </p:cNvSpPr>
          <p:nvPr>
            <p:ph type="title"/>
          </p:nvPr>
        </p:nvSpPr>
        <p:spPr>
          <a:xfrm>
            <a:off x="149404" y="913518"/>
            <a:ext cx="8839200" cy="1143000"/>
          </a:xfrm>
        </p:spPr>
        <p:txBody>
          <a:bodyPr>
            <a:normAutofit/>
          </a:bodyPr>
          <a:lstStyle/>
          <a:p>
            <a:r>
              <a:rPr lang="en-US" dirty="0" smtClean="0"/>
              <a:t>Another </a:t>
            </a:r>
            <a:r>
              <a:rPr lang="en-US" dirty="0"/>
              <a:t>P</a:t>
            </a:r>
            <a:r>
              <a:rPr lang="en-US" dirty="0" smtClean="0"/>
              <a:t>hysician </a:t>
            </a:r>
            <a:r>
              <a:rPr lang="en-US" dirty="0"/>
              <a:t>W</a:t>
            </a:r>
            <a:r>
              <a:rPr lang="en-US" dirty="0" smtClean="0"/>
              <a:t>as Not so Lucky…</a:t>
            </a:r>
            <a:endParaRPr lang="en-US" dirty="0"/>
          </a:p>
        </p:txBody>
      </p:sp>
    </p:spTree>
    <p:extLst>
      <p:ext uri="{BB962C8B-B14F-4D97-AF65-F5344CB8AC3E}">
        <p14:creationId xmlns:p14="http://schemas.microsoft.com/office/powerpoint/2010/main" val="836449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66167"/>
            <a:ext cx="8686800" cy="3237229"/>
          </a:xfrm>
        </p:spPr>
        <p:txBody>
          <a:bodyPr/>
          <a:lstStyle/>
          <a:p>
            <a:r>
              <a:rPr lang="en-US" dirty="0" smtClean="0"/>
              <a:t>Emergency Medicine practice groups that have a contract to provide coverage on the hospital floors for emergencies and procedures are not protected by the Good Samaritan laws, because they have already accepted reimbursement for the response beforehand</a:t>
            </a:r>
            <a:endParaRPr lang="en-US" dirty="0"/>
          </a:p>
        </p:txBody>
      </p:sp>
    </p:spTree>
    <p:extLst>
      <p:ext uri="{BB962C8B-B14F-4D97-AF65-F5344CB8AC3E}">
        <p14:creationId xmlns:p14="http://schemas.microsoft.com/office/powerpoint/2010/main" val="193002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25" y="915387"/>
            <a:ext cx="8229600" cy="1143000"/>
          </a:xfrm>
        </p:spPr>
        <p:txBody>
          <a:bodyPr>
            <a:normAutofit/>
          </a:bodyPr>
          <a:lstStyle/>
          <a:p>
            <a:r>
              <a:rPr lang="en-US" dirty="0" smtClean="0"/>
              <a:t>Are you Legally Obligated to Help?</a:t>
            </a:r>
            <a:endParaRPr lang="en-US" dirty="0"/>
          </a:p>
        </p:txBody>
      </p:sp>
      <p:sp>
        <p:nvSpPr>
          <p:cNvPr id="3" name="Content Placeholder 2"/>
          <p:cNvSpPr>
            <a:spLocks noGrp="1"/>
          </p:cNvSpPr>
          <p:nvPr>
            <p:ph idx="1"/>
          </p:nvPr>
        </p:nvSpPr>
        <p:spPr/>
        <p:txBody>
          <a:bodyPr/>
          <a:lstStyle/>
          <a:p>
            <a:r>
              <a:rPr lang="en-US" u="sng" dirty="0" smtClean="0"/>
              <a:t>Scenario</a:t>
            </a:r>
            <a:r>
              <a:rPr lang="en-US" dirty="0" smtClean="0"/>
              <a:t>: You are driving home from work when a car in front of you is T-boned by a truck. The car spins out of control and hits a tree. The driver of the car is slumped over in the seat. </a:t>
            </a:r>
            <a:endParaRPr lang="en-US" dirty="0"/>
          </a:p>
        </p:txBody>
      </p:sp>
    </p:spTree>
    <p:extLst>
      <p:ext uri="{BB962C8B-B14F-4D97-AF65-F5344CB8AC3E}">
        <p14:creationId xmlns:p14="http://schemas.microsoft.com/office/powerpoint/2010/main" val="69943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25" y="896714"/>
            <a:ext cx="8229600" cy="1143000"/>
          </a:xfrm>
        </p:spPr>
        <p:txBody>
          <a:bodyPr>
            <a:normAutofit/>
          </a:bodyPr>
          <a:lstStyle/>
          <a:p>
            <a:r>
              <a:rPr lang="en-US" dirty="0"/>
              <a:t>Are </a:t>
            </a:r>
            <a:r>
              <a:rPr lang="en-US" dirty="0" smtClean="0"/>
              <a:t>You Legally Obligated </a:t>
            </a:r>
            <a:r>
              <a:rPr lang="en-US" dirty="0"/>
              <a:t>to </a:t>
            </a:r>
            <a:r>
              <a:rPr lang="en-US" dirty="0" smtClean="0"/>
              <a:t>Help</a:t>
            </a:r>
            <a:r>
              <a:rPr lang="en-US" dirty="0"/>
              <a:t>?</a:t>
            </a:r>
          </a:p>
        </p:txBody>
      </p:sp>
      <p:sp>
        <p:nvSpPr>
          <p:cNvPr id="3" name="Content Placeholder 2"/>
          <p:cNvSpPr>
            <a:spLocks noGrp="1"/>
          </p:cNvSpPr>
          <p:nvPr>
            <p:ph idx="1"/>
          </p:nvPr>
        </p:nvSpPr>
        <p:spPr>
          <a:xfrm>
            <a:off x="457200" y="3085635"/>
            <a:ext cx="8229600" cy="1116000"/>
          </a:xfrm>
        </p:spPr>
        <p:txBody>
          <a:bodyPr/>
          <a:lstStyle/>
          <a:p>
            <a:r>
              <a:rPr lang="en-US" dirty="0" smtClean="0"/>
              <a:t>No, unless your state has a “duty-to-act” law</a:t>
            </a:r>
            <a:endParaRPr lang="en-US" dirty="0"/>
          </a:p>
        </p:txBody>
      </p:sp>
    </p:spTree>
    <p:extLst>
      <p:ext uri="{BB962C8B-B14F-4D97-AF65-F5344CB8AC3E}">
        <p14:creationId xmlns:p14="http://schemas.microsoft.com/office/powerpoint/2010/main" val="374540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26" y="913518"/>
            <a:ext cx="8229600" cy="1143000"/>
          </a:xfrm>
        </p:spPr>
        <p:txBody>
          <a:bodyPr/>
          <a:lstStyle/>
          <a:p>
            <a:r>
              <a:rPr lang="en-US" dirty="0" smtClean="0"/>
              <a:t>“Duty-To-Act” Laws</a:t>
            </a:r>
            <a:endParaRPr lang="en-US" dirty="0"/>
          </a:p>
        </p:txBody>
      </p:sp>
      <p:sp>
        <p:nvSpPr>
          <p:cNvPr id="3" name="Content Placeholder 2"/>
          <p:cNvSpPr>
            <a:spLocks noGrp="1"/>
          </p:cNvSpPr>
          <p:nvPr>
            <p:ph idx="1"/>
          </p:nvPr>
        </p:nvSpPr>
        <p:spPr>
          <a:xfrm>
            <a:off x="0" y="2132720"/>
            <a:ext cx="9143999" cy="4813983"/>
          </a:xfrm>
        </p:spPr>
        <p:txBody>
          <a:bodyPr>
            <a:normAutofit/>
          </a:bodyPr>
          <a:lstStyle/>
          <a:p>
            <a:r>
              <a:rPr lang="en-US" sz="2800" dirty="0" smtClean="0"/>
              <a:t>Rhode Island, Minnesota, Vermont</a:t>
            </a:r>
          </a:p>
          <a:p>
            <a:r>
              <a:rPr lang="en-US" sz="2800" dirty="0" smtClean="0"/>
              <a:t>If a physician (or any person) does not provide assistance and instead leaves a scene in which an individual required emergency medical treatment, they can be in violation of the law.</a:t>
            </a:r>
          </a:p>
          <a:p>
            <a:r>
              <a:rPr lang="en-US" sz="2800" dirty="0" smtClean="0"/>
              <a:t>Penalties for Violation of the Statute: </a:t>
            </a:r>
          </a:p>
          <a:p>
            <a:pPr lvl="1"/>
            <a:r>
              <a:rPr lang="en-US" sz="2400" u="sng" dirty="0" smtClean="0"/>
              <a:t>Rhode Island</a:t>
            </a:r>
            <a:r>
              <a:rPr lang="en-US" sz="2400" dirty="0" smtClean="0"/>
              <a:t>: Petty misdemeanor. 6 month imprisonment, fine up to $500, or both.</a:t>
            </a:r>
          </a:p>
          <a:p>
            <a:pPr lvl="1"/>
            <a:r>
              <a:rPr lang="en-US" sz="2400" u="sng" dirty="0" smtClean="0"/>
              <a:t>Minnesota</a:t>
            </a:r>
            <a:r>
              <a:rPr lang="en-US" sz="2400" dirty="0" smtClean="0"/>
              <a:t>: Petty misdemeanor</a:t>
            </a:r>
          </a:p>
          <a:p>
            <a:pPr lvl="1"/>
            <a:r>
              <a:rPr lang="en-US" sz="2400" u="sng" dirty="0" smtClean="0"/>
              <a:t>Vermont</a:t>
            </a:r>
            <a:r>
              <a:rPr lang="en-US" sz="2400" dirty="0" smtClean="0"/>
              <a:t>: Fine of not more than $100</a:t>
            </a:r>
            <a:endParaRPr lang="en-US" sz="2400" dirty="0"/>
          </a:p>
        </p:txBody>
      </p:sp>
    </p:spTree>
    <p:extLst>
      <p:ext uri="{BB962C8B-B14F-4D97-AF65-F5344CB8AC3E}">
        <p14:creationId xmlns:p14="http://schemas.microsoft.com/office/powerpoint/2010/main" val="17338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00949"/>
            <a:ext cx="9144000" cy="4471057"/>
          </a:xfrm>
        </p:spPr>
        <p:txBody>
          <a:bodyPr>
            <a:normAutofit/>
          </a:bodyPr>
          <a:lstStyle/>
          <a:p>
            <a:r>
              <a:rPr lang="en-US" sz="2800" dirty="0" smtClean="0"/>
              <a:t>All </a:t>
            </a:r>
            <a:r>
              <a:rPr lang="en-US" sz="2800" dirty="0"/>
              <a:t>50 states and the District of Columbia have some form of the Good Samaritan </a:t>
            </a:r>
            <a:r>
              <a:rPr lang="en-US" sz="2800" dirty="0" smtClean="0"/>
              <a:t>law</a:t>
            </a:r>
            <a:endParaRPr lang="en-US" sz="2800" dirty="0"/>
          </a:p>
          <a:p>
            <a:r>
              <a:rPr lang="en-US" sz="2800" dirty="0"/>
              <a:t>However, no two jurisdictions apply the same language in their </a:t>
            </a:r>
            <a:r>
              <a:rPr lang="en-US" sz="2800" dirty="0" smtClean="0"/>
              <a:t>laws</a:t>
            </a:r>
          </a:p>
          <a:p>
            <a:r>
              <a:rPr lang="en-US" sz="2800" dirty="0"/>
              <a:t>Know the laws in your state </a:t>
            </a:r>
            <a:r>
              <a:rPr lang="en-US" sz="2800" dirty="0" smtClean="0"/>
              <a:t>jurisdiction  </a:t>
            </a:r>
            <a:endParaRPr lang="en-US" sz="2800" dirty="0"/>
          </a:p>
          <a:p>
            <a:r>
              <a:rPr lang="en-US" sz="2800" dirty="0"/>
              <a:t>If aid is provided, it only needs to be </a:t>
            </a:r>
            <a:r>
              <a:rPr lang="en-US" sz="2800" dirty="0" smtClean="0"/>
              <a:t>stabilization</a:t>
            </a:r>
          </a:p>
          <a:p>
            <a:r>
              <a:rPr lang="en-US" sz="2800" dirty="0" smtClean="0"/>
              <a:t>All states and the District of Columbia’s Good </a:t>
            </a:r>
            <a:r>
              <a:rPr lang="en-US" sz="2800" dirty="0"/>
              <a:t>Samaritan Laws exempt people from liability when using automated external defibrillators (AEDs) in an </a:t>
            </a:r>
            <a:r>
              <a:rPr lang="en-US" sz="2800" dirty="0" smtClean="0"/>
              <a:t>emergency</a:t>
            </a:r>
            <a:endParaRPr lang="en-US" sz="2800" dirty="0"/>
          </a:p>
          <a:p>
            <a:endParaRPr lang="en-US" sz="2800" dirty="0"/>
          </a:p>
        </p:txBody>
      </p:sp>
      <p:sp>
        <p:nvSpPr>
          <p:cNvPr id="4" name="Title 1"/>
          <p:cNvSpPr>
            <a:spLocks noGrp="1"/>
          </p:cNvSpPr>
          <p:nvPr>
            <p:ph type="title"/>
          </p:nvPr>
        </p:nvSpPr>
        <p:spPr>
          <a:xfrm>
            <a:off x="457200" y="952735"/>
            <a:ext cx="8229600" cy="1143000"/>
          </a:xfrm>
        </p:spPr>
        <p:txBody>
          <a:bodyPr>
            <a:normAutofit/>
          </a:bodyPr>
          <a:lstStyle/>
          <a:p>
            <a:r>
              <a:rPr lang="en-US" dirty="0" smtClean="0"/>
              <a:t>Variations in State Good Samaritan Laws</a:t>
            </a:r>
            <a:endParaRPr lang="en-US" dirty="0"/>
          </a:p>
        </p:txBody>
      </p:sp>
    </p:spTree>
    <p:extLst>
      <p:ext uri="{BB962C8B-B14F-4D97-AF65-F5344CB8AC3E}">
        <p14:creationId xmlns:p14="http://schemas.microsoft.com/office/powerpoint/2010/main" val="2033141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735"/>
            <a:ext cx="8229600" cy="1143000"/>
          </a:xfrm>
        </p:spPr>
        <p:txBody>
          <a:bodyPr>
            <a:normAutofit/>
          </a:bodyPr>
          <a:lstStyle/>
          <a:p>
            <a:r>
              <a:rPr lang="en-US" dirty="0" smtClean="0"/>
              <a:t>Variations in State Good Samaritan Laws</a:t>
            </a:r>
            <a:endParaRPr lang="en-US" dirty="0"/>
          </a:p>
        </p:txBody>
      </p:sp>
      <p:sp>
        <p:nvSpPr>
          <p:cNvPr id="3" name="Content Placeholder 2"/>
          <p:cNvSpPr>
            <a:spLocks noGrp="1"/>
          </p:cNvSpPr>
          <p:nvPr>
            <p:ph idx="1"/>
          </p:nvPr>
        </p:nvSpPr>
        <p:spPr>
          <a:xfrm>
            <a:off x="172573" y="2443535"/>
            <a:ext cx="8763000" cy="4279079"/>
          </a:xfrm>
        </p:spPr>
        <p:txBody>
          <a:bodyPr>
            <a:normAutofit/>
          </a:bodyPr>
          <a:lstStyle/>
          <a:p>
            <a:r>
              <a:rPr lang="en-US" dirty="0" smtClean="0"/>
              <a:t>Some states only provide protection for trained providers</a:t>
            </a:r>
          </a:p>
          <a:p>
            <a:pPr lvl="1"/>
            <a:r>
              <a:rPr lang="en-US" dirty="0" smtClean="0"/>
              <a:t>8 states (California, Connecticut, Illinois, Indiana, Kansas, Louisiana, Missouri, Oregon) do not provide protection for individuals with no training at all  </a:t>
            </a:r>
            <a:endParaRPr lang="en-US" dirty="0"/>
          </a:p>
          <a:p>
            <a:r>
              <a:rPr lang="en-US" dirty="0" smtClean="0"/>
              <a:t>All states except Kentucky have statutory language that protect physicians licensed in any other state as well</a:t>
            </a:r>
          </a:p>
        </p:txBody>
      </p:sp>
    </p:spTree>
    <p:extLst>
      <p:ext uri="{BB962C8B-B14F-4D97-AF65-F5344CB8AC3E}">
        <p14:creationId xmlns:p14="http://schemas.microsoft.com/office/powerpoint/2010/main" val="303833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81661"/>
            <a:ext cx="8534400" cy="4264295"/>
          </a:xfrm>
        </p:spPr>
        <p:txBody>
          <a:bodyPr/>
          <a:lstStyle/>
          <a:p>
            <a:r>
              <a:rPr lang="en-US" dirty="0" smtClean="0"/>
              <a:t>Most states require that the emergency care provided occur at or near the scene of the accident or emergency</a:t>
            </a:r>
          </a:p>
          <a:p>
            <a:endParaRPr lang="en-US" dirty="0" smtClean="0"/>
          </a:p>
          <a:p>
            <a:r>
              <a:rPr lang="en-US" dirty="0" smtClean="0"/>
              <a:t>If a physician charges a fee for medical care provided in an emergency situation, Good Samaritan laws generally will not protect the physician</a:t>
            </a:r>
            <a:endParaRPr lang="en-US" dirty="0"/>
          </a:p>
        </p:txBody>
      </p:sp>
      <p:sp>
        <p:nvSpPr>
          <p:cNvPr id="4" name="Title 1"/>
          <p:cNvSpPr>
            <a:spLocks noGrp="1"/>
          </p:cNvSpPr>
          <p:nvPr>
            <p:ph type="title"/>
          </p:nvPr>
        </p:nvSpPr>
        <p:spPr>
          <a:xfrm>
            <a:off x="457200" y="952735"/>
            <a:ext cx="8229600" cy="1143000"/>
          </a:xfrm>
        </p:spPr>
        <p:txBody>
          <a:bodyPr>
            <a:normAutofit/>
          </a:bodyPr>
          <a:lstStyle/>
          <a:p>
            <a:r>
              <a:rPr lang="en-US" dirty="0" smtClean="0"/>
              <a:t>Variations in State Good Samaritan Laws</a:t>
            </a:r>
            <a:endParaRPr lang="en-US" dirty="0"/>
          </a:p>
        </p:txBody>
      </p:sp>
    </p:spTree>
    <p:extLst>
      <p:ext uri="{BB962C8B-B14F-4D97-AF65-F5344CB8AC3E}">
        <p14:creationId xmlns:p14="http://schemas.microsoft.com/office/powerpoint/2010/main" val="30519674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9534"/>
            <a:ext cx="8686800" cy="1143000"/>
          </a:xfrm>
        </p:spPr>
        <p:txBody>
          <a:bodyPr>
            <a:noAutofit/>
          </a:bodyPr>
          <a:lstStyle/>
          <a:p>
            <a:r>
              <a:rPr lang="en-US" sz="3600" dirty="0" smtClean="0"/>
              <a:t>Table: Summary of Good Samaritan Laws in All 50 States and the District of Columbia </a:t>
            </a:r>
            <a:endParaRPr lang="en-US" sz="3600" dirty="0"/>
          </a:p>
        </p:txBody>
      </p:sp>
      <p:sp>
        <p:nvSpPr>
          <p:cNvPr id="3" name="Content Placeholder 2"/>
          <p:cNvSpPr>
            <a:spLocks noGrp="1"/>
          </p:cNvSpPr>
          <p:nvPr>
            <p:ph idx="1"/>
          </p:nvPr>
        </p:nvSpPr>
        <p:spPr>
          <a:xfrm>
            <a:off x="152400" y="2421853"/>
            <a:ext cx="8763000" cy="4282087"/>
          </a:xfrm>
        </p:spPr>
        <p:txBody>
          <a:bodyPr>
            <a:normAutofit/>
          </a:bodyPr>
          <a:lstStyle/>
          <a:p>
            <a:r>
              <a:rPr lang="en-US" sz="2400" dirty="0" smtClean="0"/>
              <a:t>Who is protected?</a:t>
            </a:r>
          </a:p>
          <a:p>
            <a:r>
              <a:rPr lang="en-US" sz="2400" b="1" u="sng" dirty="0" smtClean="0"/>
              <a:t>Column 1</a:t>
            </a:r>
            <a:r>
              <a:rPr lang="en-US" sz="2400" dirty="0" smtClean="0"/>
              <a:t>: The state’s statute protects </a:t>
            </a:r>
            <a:r>
              <a:rPr lang="en-US" sz="2400" u="sng" dirty="0" smtClean="0"/>
              <a:t>any person</a:t>
            </a:r>
            <a:r>
              <a:rPr lang="en-US" sz="2400" dirty="0" smtClean="0"/>
              <a:t> who acts as a Good Samaritan, including physicians. </a:t>
            </a:r>
          </a:p>
          <a:p>
            <a:r>
              <a:rPr lang="en-US" sz="2400" b="1" u="sng" dirty="0" smtClean="0"/>
              <a:t>Column 2</a:t>
            </a:r>
            <a:r>
              <a:rPr lang="en-US" sz="2400" dirty="0" smtClean="0"/>
              <a:t>: The state’s statute has language that protects </a:t>
            </a:r>
            <a:r>
              <a:rPr lang="en-US" sz="2400" u="sng" dirty="0" smtClean="0"/>
              <a:t>health-care personnel</a:t>
            </a:r>
            <a:r>
              <a:rPr lang="en-US" sz="2400" dirty="0" smtClean="0"/>
              <a:t> licensed in any state. </a:t>
            </a:r>
          </a:p>
          <a:p>
            <a:r>
              <a:rPr lang="en-US" sz="2400" b="1" u="sng" dirty="0" smtClean="0"/>
              <a:t>Column 3</a:t>
            </a:r>
            <a:r>
              <a:rPr lang="en-US" sz="2400" dirty="0" smtClean="0"/>
              <a:t>: The state’s statute specifically mentions that </a:t>
            </a:r>
            <a:r>
              <a:rPr lang="en-US" sz="2400" u="sng" dirty="0" smtClean="0"/>
              <a:t>physicians licensed in </a:t>
            </a:r>
            <a:r>
              <a:rPr lang="en-US" sz="2400" b="1" u="sng" dirty="0" smtClean="0"/>
              <a:t>any</a:t>
            </a:r>
            <a:r>
              <a:rPr lang="en-US" sz="2400" u="sng" dirty="0" smtClean="0"/>
              <a:t> state</a:t>
            </a:r>
            <a:r>
              <a:rPr lang="en-US" sz="2400" dirty="0" smtClean="0"/>
              <a:t> acting as Good Samaritans are protected in that particular state.</a:t>
            </a:r>
          </a:p>
          <a:p>
            <a:r>
              <a:rPr lang="en-US" sz="2400" b="1" u="sng" dirty="0" smtClean="0"/>
              <a:t>Column 4</a:t>
            </a:r>
            <a:r>
              <a:rPr lang="en-US" sz="2400" dirty="0" smtClean="0"/>
              <a:t>: The state’s statute specifically mentions that </a:t>
            </a:r>
            <a:r>
              <a:rPr lang="en-US" sz="2400" u="sng" dirty="0" smtClean="0"/>
              <a:t>physicians licensed within </a:t>
            </a:r>
            <a:r>
              <a:rPr lang="en-US" sz="2400" b="1" u="sng" dirty="0" smtClean="0"/>
              <a:t>that</a:t>
            </a:r>
            <a:r>
              <a:rPr lang="en-US" sz="2400" u="sng" dirty="0" smtClean="0"/>
              <a:t> state</a:t>
            </a:r>
            <a:r>
              <a:rPr lang="en-US" sz="2400" dirty="0" smtClean="0"/>
              <a:t> itself have protection.</a:t>
            </a:r>
            <a:endParaRPr lang="en-US" sz="2400" dirty="0"/>
          </a:p>
        </p:txBody>
      </p:sp>
    </p:spTree>
    <p:extLst>
      <p:ext uri="{BB962C8B-B14F-4D97-AF65-F5344CB8AC3E}">
        <p14:creationId xmlns:p14="http://schemas.microsoft.com/office/powerpoint/2010/main" val="15270980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Question: True or False?</a:t>
            </a:r>
            <a:endParaRPr lang="en-US" dirty="0"/>
          </a:p>
        </p:txBody>
      </p:sp>
      <p:sp>
        <p:nvSpPr>
          <p:cNvPr id="3" name="Content Placeholder 2"/>
          <p:cNvSpPr>
            <a:spLocks noGrp="1"/>
          </p:cNvSpPr>
          <p:nvPr>
            <p:ph idx="1"/>
          </p:nvPr>
        </p:nvSpPr>
        <p:spPr/>
        <p:txBody>
          <a:bodyPr/>
          <a:lstStyle/>
          <a:p>
            <a:r>
              <a:rPr lang="en-US" dirty="0" smtClean="0"/>
              <a:t>All 50 states and the District of Columbia have some form of the Good Samaritan law. </a:t>
            </a:r>
            <a:endParaRPr lang="en-US" dirty="0"/>
          </a:p>
        </p:txBody>
      </p:sp>
    </p:spTree>
    <p:extLst>
      <p:ext uri="{BB962C8B-B14F-4D97-AF65-F5344CB8AC3E}">
        <p14:creationId xmlns:p14="http://schemas.microsoft.com/office/powerpoint/2010/main" val="1893062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9144000" cy="6910015"/>
          </a:xfrm>
          <a:prstGeom prst="rect">
            <a:avLst/>
          </a:prstGeom>
        </p:spPr>
      </p:pic>
    </p:spTree>
    <p:extLst>
      <p:ext uri="{BB962C8B-B14F-4D97-AF65-F5344CB8AC3E}">
        <p14:creationId xmlns:p14="http://schemas.microsoft.com/office/powerpoint/2010/main" val="11964621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0"/>
            <a:ext cx="9144001" cy="6864041"/>
          </a:xfrm>
          <a:prstGeom prst="rect">
            <a:avLst/>
          </a:prstGeom>
        </p:spPr>
      </p:pic>
    </p:spTree>
    <p:extLst>
      <p:ext uri="{BB962C8B-B14F-4D97-AF65-F5344CB8AC3E}">
        <p14:creationId xmlns:p14="http://schemas.microsoft.com/office/powerpoint/2010/main" val="6220935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914" y="1828800"/>
            <a:ext cx="8794172" cy="1539120"/>
          </a:xfrm>
          <a:prstGeom prst="rect">
            <a:avLst/>
          </a:prstGeom>
        </p:spPr>
      </p:pic>
      <p:sp>
        <p:nvSpPr>
          <p:cNvPr id="4" name="Rectangle 3"/>
          <p:cNvSpPr/>
          <p:nvPr/>
        </p:nvSpPr>
        <p:spPr>
          <a:xfrm>
            <a:off x="0" y="6211669"/>
            <a:ext cx="5486400" cy="646331"/>
          </a:xfrm>
          <a:prstGeom prst="rect">
            <a:avLst/>
          </a:prstGeom>
        </p:spPr>
        <p:txBody>
          <a:bodyPr wrap="square">
            <a:spAutoFit/>
          </a:bodyPr>
          <a:lstStyle/>
          <a:p>
            <a:r>
              <a:rPr lang="en-US" dirty="0">
                <a:solidFill>
                  <a:srgbClr val="660066"/>
                </a:solidFill>
              </a:rPr>
              <a:t>Stewart PH, Agin WS, Douglas SP. What does the law say to good samaritans? </a:t>
            </a:r>
            <a:r>
              <a:rPr lang="en-US" i="1" dirty="0">
                <a:solidFill>
                  <a:srgbClr val="660066"/>
                </a:solidFill>
              </a:rPr>
              <a:t>Chest. </a:t>
            </a:r>
            <a:r>
              <a:rPr lang="en-US" dirty="0">
                <a:solidFill>
                  <a:srgbClr val="660066"/>
                </a:solidFill>
              </a:rPr>
              <a:t>2013; 143(6): 1774-1783.</a:t>
            </a:r>
          </a:p>
        </p:txBody>
      </p:sp>
    </p:spTree>
    <p:extLst>
      <p:ext uri="{BB962C8B-B14F-4D97-AF65-F5344CB8AC3E}">
        <p14:creationId xmlns:p14="http://schemas.microsoft.com/office/powerpoint/2010/main" val="20873444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388"/>
            <a:ext cx="8229600" cy="1143000"/>
          </a:xfrm>
        </p:spPr>
        <p:txBody>
          <a:bodyPr>
            <a:normAutofit fontScale="90000"/>
          </a:bodyPr>
          <a:lstStyle/>
          <a:p>
            <a:r>
              <a:rPr lang="en-US" dirty="0" smtClean="0"/>
              <a:t>Do Physicians Have an Ethical Duty to Respond?</a:t>
            </a:r>
            <a:endParaRPr lang="en-US" dirty="0"/>
          </a:p>
        </p:txBody>
      </p:sp>
      <p:sp>
        <p:nvSpPr>
          <p:cNvPr id="3" name="Content Placeholder 2"/>
          <p:cNvSpPr>
            <a:spLocks noGrp="1"/>
          </p:cNvSpPr>
          <p:nvPr>
            <p:ph idx="1"/>
          </p:nvPr>
        </p:nvSpPr>
        <p:spPr>
          <a:xfrm>
            <a:off x="228600" y="2648949"/>
            <a:ext cx="8686800" cy="3849578"/>
          </a:xfrm>
        </p:spPr>
        <p:txBody>
          <a:bodyPr>
            <a:normAutofit/>
          </a:bodyPr>
          <a:lstStyle/>
          <a:p>
            <a:r>
              <a:rPr lang="en-US" sz="2400" u="sng" dirty="0" smtClean="0"/>
              <a:t>American Medical Association’s (AMA) Code of Medical Ethics</a:t>
            </a:r>
            <a:r>
              <a:rPr lang="en-US" sz="2400" dirty="0" smtClean="0"/>
              <a:t>:</a:t>
            </a:r>
          </a:p>
          <a:p>
            <a:pPr lvl="1"/>
            <a:r>
              <a:rPr lang="en-US" sz="2400" dirty="0"/>
              <a:t>“A physician shall, in the provision of appropriate patient care, </a:t>
            </a:r>
            <a:r>
              <a:rPr lang="en-US" sz="2400" b="1" i="1" dirty="0"/>
              <a:t>except in emergencies</a:t>
            </a:r>
            <a:r>
              <a:rPr lang="en-US" sz="2400" dirty="0"/>
              <a:t>, be free to choose whom to serve, with whom to associate, and the environment in which to provide medical care</a:t>
            </a:r>
            <a:r>
              <a:rPr lang="en-US" sz="2400" dirty="0" smtClean="0"/>
              <a:t>.”</a:t>
            </a:r>
          </a:p>
          <a:p>
            <a:pPr lvl="1"/>
            <a:endParaRPr lang="en-US" sz="2400" dirty="0" smtClean="0"/>
          </a:p>
          <a:p>
            <a:r>
              <a:rPr lang="en-US" sz="2400" u="sng" dirty="0" smtClean="0"/>
              <a:t>AMA’s Council of Ethical and Judicial Affairs</a:t>
            </a:r>
            <a:r>
              <a:rPr lang="en-US" sz="2400" dirty="0" smtClean="0"/>
              <a:t>:</a:t>
            </a:r>
          </a:p>
          <a:p>
            <a:pPr lvl="1"/>
            <a:r>
              <a:rPr lang="en-US" sz="2400" dirty="0" smtClean="0"/>
              <a:t>Physicians should “respond to the best of their ability in cases of emergency where first aid treatment is essential.”</a:t>
            </a:r>
          </a:p>
        </p:txBody>
      </p:sp>
    </p:spTree>
    <p:extLst>
      <p:ext uri="{BB962C8B-B14F-4D97-AF65-F5344CB8AC3E}">
        <p14:creationId xmlns:p14="http://schemas.microsoft.com/office/powerpoint/2010/main" val="2549842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388"/>
            <a:ext cx="8229600" cy="1143000"/>
          </a:xfrm>
        </p:spPr>
        <p:txBody>
          <a:bodyPr>
            <a:normAutofit fontScale="90000"/>
          </a:bodyPr>
          <a:lstStyle/>
          <a:p>
            <a:r>
              <a:rPr lang="en-US" dirty="0"/>
              <a:t>Do </a:t>
            </a:r>
            <a:r>
              <a:rPr lang="en-US" dirty="0" smtClean="0"/>
              <a:t>Physicians Have </a:t>
            </a:r>
            <a:r>
              <a:rPr lang="en-US" dirty="0"/>
              <a:t>an </a:t>
            </a:r>
            <a:r>
              <a:rPr lang="en-US" dirty="0" smtClean="0"/>
              <a:t>Ethical Duty </a:t>
            </a:r>
            <a:r>
              <a:rPr lang="en-US" dirty="0"/>
              <a:t>to </a:t>
            </a:r>
            <a:r>
              <a:rPr lang="en-US" dirty="0" smtClean="0"/>
              <a:t>Respond</a:t>
            </a:r>
            <a:r>
              <a:rPr lang="en-US" dirty="0"/>
              <a:t>?</a:t>
            </a:r>
          </a:p>
        </p:txBody>
      </p:sp>
      <p:sp>
        <p:nvSpPr>
          <p:cNvPr id="3" name="Content Placeholder 2"/>
          <p:cNvSpPr>
            <a:spLocks noGrp="1"/>
          </p:cNvSpPr>
          <p:nvPr>
            <p:ph idx="1"/>
          </p:nvPr>
        </p:nvSpPr>
        <p:spPr>
          <a:xfrm>
            <a:off x="247276" y="2782675"/>
            <a:ext cx="8686800" cy="2856852"/>
          </a:xfrm>
        </p:spPr>
        <p:txBody>
          <a:bodyPr/>
          <a:lstStyle/>
          <a:p>
            <a:r>
              <a:rPr lang="en-US" u="sng" dirty="0" smtClean="0"/>
              <a:t>World Medical Association’s </a:t>
            </a:r>
            <a:r>
              <a:rPr lang="en-US" i="1" u="sng" dirty="0" smtClean="0"/>
              <a:t>International Code of Medical Ethics</a:t>
            </a:r>
            <a:r>
              <a:rPr lang="en-US" dirty="0" smtClean="0"/>
              <a:t>: “A physician shall give emergency care as a humanitarian duty unless he/she is assured that others are willing and able to give such care.”</a:t>
            </a:r>
            <a:endParaRPr lang="en-US" dirty="0"/>
          </a:p>
        </p:txBody>
      </p:sp>
    </p:spTree>
    <p:extLst>
      <p:ext uri="{BB962C8B-B14F-4D97-AF65-F5344CB8AC3E}">
        <p14:creationId xmlns:p14="http://schemas.microsoft.com/office/powerpoint/2010/main" val="17548678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683"/>
            <a:ext cx="8229600" cy="1143000"/>
          </a:xfrm>
        </p:spPr>
        <p:txBody>
          <a:bodyPr>
            <a:normAutofit/>
          </a:bodyPr>
          <a:lstStyle/>
          <a:p>
            <a:r>
              <a:rPr lang="en-US" dirty="0" smtClean="0"/>
              <a:t>When to Hand over Patient Care…</a:t>
            </a:r>
            <a:endParaRPr lang="en-US" dirty="0"/>
          </a:p>
        </p:txBody>
      </p:sp>
      <p:sp>
        <p:nvSpPr>
          <p:cNvPr id="3" name="Content Placeholder 2"/>
          <p:cNvSpPr>
            <a:spLocks noGrp="1"/>
          </p:cNvSpPr>
          <p:nvPr>
            <p:ph idx="1"/>
          </p:nvPr>
        </p:nvSpPr>
        <p:spPr>
          <a:xfrm>
            <a:off x="152400" y="2157409"/>
            <a:ext cx="8839200" cy="4509183"/>
          </a:xfrm>
        </p:spPr>
        <p:txBody>
          <a:bodyPr>
            <a:normAutofit/>
          </a:bodyPr>
          <a:lstStyle/>
          <a:p>
            <a:r>
              <a:rPr lang="en-US" sz="2800" dirty="0" smtClean="0"/>
              <a:t>Physicians who offer aid should not leave the scene until a provider of at least comparable capability can assume care of the patient</a:t>
            </a:r>
          </a:p>
          <a:p>
            <a:pPr lvl="1"/>
            <a:r>
              <a:rPr lang="en-US" sz="2400" dirty="0" smtClean="0"/>
              <a:t>Otherwise, the physician can be charged with abandonment </a:t>
            </a:r>
          </a:p>
          <a:p>
            <a:r>
              <a:rPr lang="en-US" sz="2800" dirty="0" smtClean="0"/>
              <a:t>Some possible scenarios: </a:t>
            </a:r>
          </a:p>
          <a:p>
            <a:pPr lvl="1"/>
            <a:r>
              <a:rPr lang="en-US" sz="2400" dirty="0" smtClean="0"/>
              <a:t>Leaving the scene once experienced EMS providers have arrived</a:t>
            </a:r>
          </a:p>
          <a:p>
            <a:pPr lvl="1"/>
            <a:r>
              <a:rPr lang="en-US" sz="2400" dirty="0" smtClean="0"/>
              <a:t>Traveling along with EMS and the patient to the hospital where patient care is handed off from one physician to another physician</a:t>
            </a:r>
            <a:endParaRPr lang="en-US" sz="2400" dirty="0"/>
          </a:p>
        </p:txBody>
      </p:sp>
    </p:spTree>
    <p:extLst>
      <p:ext uri="{BB962C8B-B14F-4D97-AF65-F5344CB8AC3E}">
        <p14:creationId xmlns:p14="http://schemas.microsoft.com/office/powerpoint/2010/main" val="240608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535"/>
            <a:ext cx="8229600" cy="1143000"/>
          </a:xfrm>
        </p:spPr>
        <p:txBody>
          <a:bodyPr/>
          <a:lstStyle/>
          <a:p>
            <a:r>
              <a:rPr lang="en-US" dirty="0" smtClean="0"/>
              <a:t>What Happens in the Air…</a:t>
            </a:r>
            <a:endParaRPr lang="en-US" dirty="0"/>
          </a:p>
        </p:txBody>
      </p:sp>
      <p:sp>
        <p:nvSpPr>
          <p:cNvPr id="3" name="Content Placeholder 2"/>
          <p:cNvSpPr>
            <a:spLocks noGrp="1"/>
          </p:cNvSpPr>
          <p:nvPr>
            <p:ph idx="1"/>
          </p:nvPr>
        </p:nvSpPr>
        <p:spPr>
          <a:xfrm>
            <a:off x="171075" y="2664614"/>
            <a:ext cx="8763000" cy="1891825"/>
          </a:xfrm>
        </p:spPr>
        <p:txBody>
          <a:bodyPr>
            <a:normAutofit/>
          </a:bodyPr>
          <a:lstStyle/>
          <a:p>
            <a:r>
              <a:rPr lang="en-US" dirty="0" smtClean="0"/>
              <a:t>In the United States, Canada, and United Kingdom, physicians are not legally obligated to provide assistance during in-flight emergencies </a:t>
            </a:r>
          </a:p>
        </p:txBody>
      </p:sp>
    </p:spTree>
    <p:extLst>
      <p:ext uri="{BB962C8B-B14F-4D97-AF65-F5344CB8AC3E}">
        <p14:creationId xmlns:p14="http://schemas.microsoft.com/office/powerpoint/2010/main" val="120810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6" y="915022"/>
            <a:ext cx="8229600" cy="1143000"/>
          </a:xfrm>
        </p:spPr>
        <p:txBody>
          <a:bodyPr/>
          <a:lstStyle/>
          <a:p>
            <a:r>
              <a:rPr lang="en-US" dirty="0" smtClean="0"/>
              <a:t>For those that do help in the air…</a:t>
            </a:r>
            <a:endParaRPr lang="en-US" dirty="0"/>
          </a:p>
        </p:txBody>
      </p:sp>
      <p:sp>
        <p:nvSpPr>
          <p:cNvPr id="3" name="Content Placeholder 2"/>
          <p:cNvSpPr>
            <a:spLocks noGrp="1"/>
          </p:cNvSpPr>
          <p:nvPr>
            <p:ph idx="1"/>
          </p:nvPr>
        </p:nvSpPr>
        <p:spPr>
          <a:xfrm>
            <a:off x="0" y="2043862"/>
            <a:ext cx="9144000" cy="5334000"/>
          </a:xfrm>
        </p:spPr>
        <p:txBody>
          <a:bodyPr>
            <a:normAutofit/>
          </a:bodyPr>
          <a:lstStyle/>
          <a:p>
            <a:r>
              <a:rPr lang="en-US" u="sng" dirty="0" smtClean="0"/>
              <a:t>Aviation </a:t>
            </a:r>
            <a:r>
              <a:rPr lang="en-US" u="sng" dirty="0"/>
              <a:t>Medical Assistance Act of 1998</a:t>
            </a:r>
            <a:r>
              <a:rPr lang="en-US" dirty="0"/>
              <a:t>:</a:t>
            </a:r>
          </a:p>
          <a:p>
            <a:pPr lvl="1"/>
            <a:r>
              <a:rPr lang="en-US" dirty="0"/>
              <a:t>Federal </a:t>
            </a:r>
            <a:r>
              <a:rPr lang="en-US" dirty="0" smtClean="0"/>
              <a:t>statute that covers aircraft registered in the United States, even if they are outside U.S. airspace</a:t>
            </a:r>
            <a:endParaRPr lang="en-US" dirty="0"/>
          </a:p>
          <a:p>
            <a:pPr lvl="1"/>
            <a:r>
              <a:rPr lang="en-US" dirty="0"/>
              <a:t>A</a:t>
            </a:r>
            <a:r>
              <a:rPr lang="en-US" dirty="0" smtClean="0"/>
              <a:t> </a:t>
            </a:r>
            <a:r>
              <a:rPr lang="en-US" dirty="0"/>
              <a:t>medically qualified individual </a:t>
            </a:r>
            <a:r>
              <a:rPr lang="en-US" dirty="0" smtClean="0"/>
              <a:t>have </a:t>
            </a:r>
            <a:r>
              <a:rPr lang="en-US" dirty="0"/>
              <a:t>Good Samaritan protection and “shall not be held liable for damages in any action brought in a Federal or State court arising out </a:t>
            </a:r>
            <a:r>
              <a:rPr lang="en-US" dirty="0" smtClean="0"/>
              <a:t>of… providing </a:t>
            </a:r>
            <a:r>
              <a:rPr lang="en-US" dirty="0"/>
              <a:t>or attempting to provide assistance in the case of an in-flight medical emergency </a:t>
            </a:r>
            <a:r>
              <a:rPr lang="en-US" u="sng" dirty="0"/>
              <a:t>unless the individual, while rendering such assistance, is guilty of gross negligence or willful misconduct</a:t>
            </a:r>
            <a:r>
              <a:rPr lang="en-US" dirty="0"/>
              <a:t>.”</a:t>
            </a:r>
          </a:p>
          <a:p>
            <a:endParaRPr lang="en-US" dirty="0"/>
          </a:p>
        </p:txBody>
      </p:sp>
    </p:spTree>
    <p:extLst>
      <p:ext uri="{BB962C8B-B14F-4D97-AF65-F5344CB8AC3E}">
        <p14:creationId xmlns:p14="http://schemas.microsoft.com/office/powerpoint/2010/main" val="731085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527"/>
            <a:ext cx="8229600" cy="1143000"/>
          </a:xfrm>
        </p:spPr>
        <p:txBody>
          <a:bodyPr/>
          <a:lstStyle/>
          <a:p>
            <a:r>
              <a:rPr lang="en-US" dirty="0" smtClean="0"/>
              <a:t>Definition</a:t>
            </a:r>
            <a:endParaRPr lang="en-US" dirty="0"/>
          </a:p>
        </p:txBody>
      </p:sp>
      <p:sp>
        <p:nvSpPr>
          <p:cNvPr id="3" name="Content Placeholder 2"/>
          <p:cNvSpPr>
            <a:spLocks noGrp="1"/>
          </p:cNvSpPr>
          <p:nvPr>
            <p:ph idx="1"/>
          </p:nvPr>
        </p:nvSpPr>
        <p:spPr>
          <a:xfrm>
            <a:off x="152400" y="2510710"/>
            <a:ext cx="8763000" cy="3296882"/>
          </a:xfrm>
        </p:spPr>
        <p:txBody>
          <a:bodyPr/>
          <a:lstStyle/>
          <a:p>
            <a:r>
              <a:rPr lang="en-US" u="sng" dirty="0"/>
              <a:t>Medically Qualified Individual</a:t>
            </a:r>
            <a:r>
              <a:rPr lang="en-US" dirty="0"/>
              <a:t>: </a:t>
            </a:r>
            <a:r>
              <a:rPr lang="en-US" dirty="0" smtClean="0"/>
              <a:t>“Any healthcare practitioner who is “licensed, certified, or otherwise qualified to provide medical care in a </a:t>
            </a:r>
            <a:r>
              <a:rPr lang="en-US" dirty="0"/>
              <a:t>S</a:t>
            </a:r>
            <a:r>
              <a:rPr lang="en-US" dirty="0" smtClean="0"/>
              <a:t>tate, including a physician, nurse practitioner, physician assistant, nurse, paramedic, and emergency medical technician.”</a:t>
            </a:r>
            <a:endParaRPr lang="en-US" dirty="0"/>
          </a:p>
        </p:txBody>
      </p:sp>
    </p:spTree>
    <p:extLst>
      <p:ext uri="{BB962C8B-B14F-4D97-AF65-F5344CB8AC3E}">
        <p14:creationId xmlns:p14="http://schemas.microsoft.com/office/powerpoint/2010/main" val="2522433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77310"/>
            <a:ext cx="8686800" cy="3475477"/>
          </a:xfrm>
        </p:spPr>
        <p:txBody>
          <a:bodyPr/>
          <a:lstStyle/>
          <a:p>
            <a:r>
              <a:rPr lang="en-US" dirty="0" smtClean="0"/>
              <a:t>Remember that the Good Samaritan provider must receive </a:t>
            </a:r>
            <a:r>
              <a:rPr lang="en-US" u="sng" dirty="0" smtClean="0"/>
              <a:t>no</a:t>
            </a:r>
            <a:r>
              <a:rPr lang="en-US" dirty="0" smtClean="0"/>
              <a:t> monetary compensation. </a:t>
            </a:r>
          </a:p>
          <a:p>
            <a:pPr lvl="1"/>
            <a:r>
              <a:rPr lang="en-US" dirty="0" smtClean="0"/>
              <a:t>Seat upgrades, credit for travel miles, or travel vouchers do not count as monetary compensation. They should be viewed as a “token of gratitude” from the airline for the provider’s inconvenience. </a:t>
            </a:r>
            <a:endParaRPr lang="en-US" dirty="0"/>
          </a:p>
        </p:txBody>
      </p:sp>
    </p:spTree>
    <p:extLst>
      <p:ext uri="{BB962C8B-B14F-4D97-AF65-F5344CB8AC3E}">
        <p14:creationId xmlns:p14="http://schemas.microsoft.com/office/powerpoint/2010/main" val="661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Tree>
    <p:extLst>
      <p:ext uri="{BB962C8B-B14F-4D97-AF65-F5344CB8AC3E}">
        <p14:creationId xmlns:p14="http://schemas.microsoft.com/office/powerpoint/2010/main" val="2720466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861"/>
            <a:ext cx="8229600" cy="1143000"/>
          </a:xfrm>
        </p:spPr>
        <p:txBody>
          <a:bodyPr>
            <a:normAutofit/>
          </a:bodyPr>
          <a:lstStyle/>
          <a:p>
            <a:r>
              <a:rPr lang="en-US" dirty="0"/>
              <a:t>Aviation Medical Assistance </a:t>
            </a:r>
            <a:r>
              <a:rPr lang="en-US" dirty="0" smtClean="0"/>
              <a:t>Act</a:t>
            </a:r>
            <a:endParaRPr lang="en-US" dirty="0"/>
          </a:p>
        </p:txBody>
      </p:sp>
      <p:sp>
        <p:nvSpPr>
          <p:cNvPr id="3" name="Content Placeholder 2"/>
          <p:cNvSpPr>
            <a:spLocks noGrp="1"/>
          </p:cNvSpPr>
          <p:nvPr>
            <p:ph idx="1"/>
          </p:nvPr>
        </p:nvSpPr>
        <p:spPr>
          <a:xfrm>
            <a:off x="228600" y="2146412"/>
            <a:ext cx="8763000" cy="4711588"/>
          </a:xfrm>
        </p:spPr>
        <p:txBody>
          <a:bodyPr>
            <a:normAutofit fontScale="92500" lnSpcReduction="10000"/>
          </a:bodyPr>
          <a:lstStyle/>
          <a:p>
            <a:r>
              <a:rPr lang="en-US" dirty="0" smtClean="0"/>
              <a:t>Also protects airline companies registered in the U.S. from liability sustained in “obtaining or attempting to obtain the assistance of a passenger in an in-flight emergency, or out of the acts or omissions of the acts of the passenger rendering the assistance…if the carrier </a:t>
            </a:r>
            <a:r>
              <a:rPr lang="en-US" u="sng" dirty="0" smtClean="0"/>
              <a:t>in good faith</a:t>
            </a:r>
            <a:r>
              <a:rPr lang="en-US" dirty="0" smtClean="0"/>
              <a:t> believes that the passenger (that provides aid) is a medically qualified individual.” </a:t>
            </a:r>
          </a:p>
          <a:p>
            <a:pPr lvl="1"/>
            <a:r>
              <a:rPr lang="en-US" dirty="0" smtClean="0"/>
              <a:t>“In good faith” requirement met when airline employees ask if the person who volunteers assistance is a health care provider. Flight crew may ask for some proof of licensure or documentation of medical credentials.</a:t>
            </a:r>
            <a:endParaRPr lang="en-US" dirty="0"/>
          </a:p>
        </p:txBody>
      </p:sp>
    </p:spTree>
    <p:extLst>
      <p:ext uri="{BB962C8B-B14F-4D97-AF65-F5344CB8AC3E}">
        <p14:creationId xmlns:p14="http://schemas.microsoft.com/office/powerpoint/2010/main" val="3914108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735"/>
            <a:ext cx="8229600" cy="1143000"/>
          </a:xfrm>
        </p:spPr>
        <p:txBody>
          <a:bodyPr/>
          <a:lstStyle/>
          <a:p>
            <a:r>
              <a:rPr lang="en-US" dirty="0" smtClean="0"/>
              <a:t>Resources Available on Planes</a:t>
            </a:r>
            <a:endParaRPr lang="en-US" dirty="0"/>
          </a:p>
        </p:txBody>
      </p:sp>
      <p:sp>
        <p:nvSpPr>
          <p:cNvPr id="3" name="Content Placeholder 2"/>
          <p:cNvSpPr>
            <a:spLocks noGrp="1"/>
          </p:cNvSpPr>
          <p:nvPr>
            <p:ph idx="1"/>
          </p:nvPr>
        </p:nvSpPr>
        <p:spPr>
          <a:xfrm>
            <a:off x="457200" y="2378129"/>
            <a:ext cx="8229600" cy="4104971"/>
          </a:xfrm>
        </p:spPr>
        <p:txBody>
          <a:bodyPr>
            <a:normAutofit lnSpcReduction="10000"/>
          </a:bodyPr>
          <a:lstStyle/>
          <a:p>
            <a:r>
              <a:rPr lang="en-US" dirty="0" smtClean="0"/>
              <a:t>Federal Aviation Administration (FAA) requires any plane weighing 7,500 pounds or more and carrying at least 1 flight attendant must have an automated external defibrillator (AED)</a:t>
            </a:r>
          </a:p>
          <a:p>
            <a:r>
              <a:rPr lang="en-US" dirty="0" smtClean="0"/>
              <a:t>FAA also requires emergency medical kit (with IV supplies, medications, syringes) be available</a:t>
            </a:r>
          </a:p>
          <a:p>
            <a:r>
              <a:rPr lang="en-US" dirty="0" smtClean="0"/>
              <a:t>Basic first aid supplies oftentimes stored separately</a:t>
            </a:r>
          </a:p>
          <a:p>
            <a:r>
              <a:rPr lang="en-US" dirty="0" smtClean="0"/>
              <a:t>Most U.S. airlines have 24/7 access to emergency physicians who can be consulted if necessary</a:t>
            </a:r>
          </a:p>
        </p:txBody>
      </p:sp>
    </p:spTree>
    <p:extLst>
      <p:ext uri="{BB962C8B-B14F-4D97-AF65-F5344CB8AC3E}">
        <p14:creationId xmlns:p14="http://schemas.microsoft.com/office/powerpoint/2010/main" val="2672043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527"/>
            <a:ext cx="8229600" cy="1143000"/>
          </a:xfrm>
        </p:spPr>
        <p:txBody>
          <a:bodyPr/>
          <a:lstStyle/>
          <a:p>
            <a:r>
              <a:rPr lang="en-US" dirty="0" smtClean="0"/>
              <a:t>Laws on International Flights</a:t>
            </a:r>
            <a:endParaRPr lang="en-US" dirty="0"/>
          </a:p>
        </p:txBody>
      </p:sp>
      <p:sp>
        <p:nvSpPr>
          <p:cNvPr id="3" name="Content Placeholder 2"/>
          <p:cNvSpPr>
            <a:spLocks noGrp="1"/>
          </p:cNvSpPr>
          <p:nvPr>
            <p:ph idx="1"/>
          </p:nvPr>
        </p:nvSpPr>
        <p:spPr>
          <a:xfrm>
            <a:off x="0" y="2418844"/>
            <a:ext cx="8839200" cy="4023661"/>
          </a:xfrm>
        </p:spPr>
        <p:txBody>
          <a:bodyPr>
            <a:normAutofit/>
          </a:bodyPr>
          <a:lstStyle/>
          <a:p>
            <a:r>
              <a:rPr lang="en-US" dirty="0" smtClean="0"/>
              <a:t>The laws of the country in which the airline is based are applied</a:t>
            </a:r>
          </a:p>
          <a:p>
            <a:pPr lvl="1"/>
            <a:r>
              <a:rPr lang="en-US" dirty="0" smtClean="0"/>
              <a:t>Example: On a flight from New York to Australia on Qantas Airlines, Australian law (which says you have a duty to act) would be in effect</a:t>
            </a:r>
          </a:p>
          <a:p>
            <a:pPr lvl="1"/>
            <a:r>
              <a:rPr lang="en-US" dirty="0"/>
              <a:t>Some countries such as </a:t>
            </a:r>
            <a:r>
              <a:rPr lang="en-US" dirty="0" smtClean="0"/>
              <a:t>Australia, France, </a:t>
            </a:r>
            <a:r>
              <a:rPr lang="en-US" dirty="0"/>
              <a:t>and Germany </a:t>
            </a:r>
            <a:r>
              <a:rPr lang="en-US" dirty="0" smtClean="0"/>
              <a:t>legally mandate </a:t>
            </a:r>
            <a:r>
              <a:rPr lang="en-US" dirty="0"/>
              <a:t>that physicians provide aid. If not, the physician can be fined or imprisoned. </a:t>
            </a:r>
          </a:p>
        </p:txBody>
      </p:sp>
    </p:spTree>
    <p:extLst>
      <p:ext uri="{BB962C8B-B14F-4D97-AF65-F5344CB8AC3E}">
        <p14:creationId xmlns:p14="http://schemas.microsoft.com/office/powerpoint/2010/main" val="767525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8031"/>
            <a:ext cx="8229600" cy="1143000"/>
          </a:xfrm>
        </p:spPr>
        <p:txBody>
          <a:bodyPr>
            <a:normAutofit/>
          </a:bodyPr>
          <a:lstStyle/>
          <a:p>
            <a:r>
              <a:rPr lang="en-US" dirty="0" smtClean="0"/>
              <a:t>To Land or Not to Land the Plane…</a:t>
            </a:r>
            <a:endParaRPr lang="en-US" dirty="0"/>
          </a:p>
        </p:txBody>
      </p:sp>
      <p:sp>
        <p:nvSpPr>
          <p:cNvPr id="3" name="Content Placeholder 2"/>
          <p:cNvSpPr>
            <a:spLocks noGrp="1"/>
          </p:cNvSpPr>
          <p:nvPr>
            <p:ph idx="1"/>
          </p:nvPr>
        </p:nvSpPr>
        <p:spPr>
          <a:xfrm>
            <a:off x="228600" y="2681784"/>
            <a:ext cx="8610600" cy="2827025"/>
          </a:xfrm>
        </p:spPr>
        <p:txBody>
          <a:bodyPr/>
          <a:lstStyle/>
          <a:p>
            <a:r>
              <a:rPr lang="en-US" dirty="0" smtClean="0"/>
              <a:t>Do not take the responsibility of deciding whether or not a plan gets diverted due to a medical emergency. Leave that decision to the pilot or captain. Instead, provide your medical opinion about the patient’s condition.</a:t>
            </a:r>
            <a:endParaRPr lang="en-US" dirty="0"/>
          </a:p>
        </p:txBody>
      </p:sp>
    </p:spTree>
    <p:extLst>
      <p:ext uri="{BB962C8B-B14F-4D97-AF65-F5344CB8AC3E}">
        <p14:creationId xmlns:p14="http://schemas.microsoft.com/office/powerpoint/2010/main" val="4126837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7124" y="2877382"/>
            <a:ext cx="7772400" cy="1470025"/>
          </a:xfrm>
        </p:spPr>
        <p:txBody>
          <a:bodyPr>
            <a:normAutofit/>
          </a:bodyPr>
          <a:lstStyle/>
          <a:p>
            <a:r>
              <a:rPr lang="en-US" sz="6000" dirty="0" smtClean="0"/>
              <a:t>Post-test</a:t>
            </a:r>
            <a:endParaRPr lang="en-US" sz="6000" dirty="0"/>
          </a:p>
        </p:txBody>
      </p:sp>
    </p:spTree>
    <p:extLst>
      <p:ext uri="{BB962C8B-B14F-4D97-AF65-F5344CB8AC3E}">
        <p14:creationId xmlns:p14="http://schemas.microsoft.com/office/powerpoint/2010/main" val="2120217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Question: True or False?</a:t>
            </a:r>
            <a:endParaRPr lang="en-US" dirty="0"/>
          </a:p>
        </p:txBody>
      </p:sp>
      <p:sp>
        <p:nvSpPr>
          <p:cNvPr id="3" name="Content Placeholder 2"/>
          <p:cNvSpPr>
            <a:spLocks noGrp="1"/>
          </p:cNvSpPr>
          <p:nvPr>
            <p:ph idx="1"/>
          </p:nvPr>
        </p:nvSpPr>
        <p:spPr/>
        <p:txBody>
          <a:bodyPr/>
          <a:lstStyle/>
          <a:p>
            <a:r>
              <a:rPr lang="en-US" dirty="0" smtClean="0"/>
              <a:t>All 50 states and the District of Columbia have some form of the Good Samaritan law. </a:t>
            </a:r>
            <a:endParaRPr lang="en-US" dirty="0"/>
          </a:p>
        </p:txBody>
      </p:sp>
    </p:spTree>
    <p:extLst>
      <p:ext uri="{BB962C8B-B14F-4D97-AF65-F5344CB8AC3E}">
        <p14:creationId xmlns:p14="http://schemas.microsoft.com/office/powerpoint/2010/main" val="2234907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Tree>
    <p:extLst>
      <p:ext uri="{BB962C8B-B14F-4D97-AF65-F5344CB8AC3E}">
        <p14:creationId xmlns:p14="http://schemas.microsoft.com/office/powerpoint/2010/main" val="2039061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Good Samaritan laws protect providers from having to go to court.</a:t>
            </a:r>
            <a:endParaRPr lang="en-US" dirty="0"/>
          </a:p>
        </p:txBody>
      </p:sp>
    </p:spTree>
    <p:extLst>
      <p:ext uri="{BB962C8B-B14F-4D97-AF65-F5344CB8AC3E}">
        <p14:creationId xmlns:p14="http://schemas.microsoft.com/office/powerpoint/2010/main" val="2634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6" name="Content Placeholder 2"/>
          <p:cNvSpPr txBox="1">
            <a:spLocks/>
          </p:cNvSpPr>
          <p:nvPr/>
        </p:nvSpPr>
        <p:spPr>
          <a:xfrm>
            <a:off x="457200" y="2590800"/>
            <a:ext cx="868680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False</a:t>
            </a:r>
          </a:p>
          <a:p>
            <a:pPr lvl="1"/>
            <a:r>
              <a:rPr lang="en-US" dirty="0" smtClean="0"/>
              <a:t>Good Samaritan laws do not protect providers from being named in a lawsuit. Providers may still need to go to court and assert themselves.</a:t>
            </a:r>
            <a:endParaRPr lang="en-US" dirty="0"/>
          </a:p>
        </p:txBody>
      </p:sp>
    </p:spTree>
    <p:extLst>
      <p:ext uri="{BB962C8B-B14F-4D97-AF65-F5344CB8AC3E}">
        <p14:creationId xmlns:p14="http://schemas.microsoft.com/office/powerpoint/2010/main" val="3687138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6" name="Content Placeholder 2"/>
          <p:cNvSpPr>
            <a:spLocks noGrp="1"/>
          </p:cNvSpPr>
          <p:nvPr>
            <p:ph idx="1"/>
          </p:nvPr>
        </p:nvSpPr>
        <p:spPr>
          <a:xfrm>
            <a:off x="457200" y="2590800"/>
            <a:ext cx="8610600" cy="1600200"/>
          </a:xfrm>
        </p:spPr>
        <p:txBody>
          <a:bodyPr/>
          <a:lstStyle/>
          <a:p>
            <a:r>
              <a:rPr lang="en-US" dirty="0" smtClean="0"/>
              <a:t>Emergency Medicine physicians are required to respond to medical emergencies on a plane.</a:t>
            </a:r>
            <a:endParaRPr lang="en-US" dirty="0"/>
          </a:p>
        </p:txBody>
      </p:sp>
    </p:spTree>
    <p:extLst>
      <p:ext uri="{BB962C8B-B14F-4D97-AF65-F5344CB8AC3E}">
        <p14:creationId xmlns:p14="http://schemas.microsoft.com/office/powerpoint/2010/main" val="258471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Good Samaritan laws protect providers from having to go to court.</a:t>
            </a:r>
            <a:endParaRPr lang="en-US" dirty="0"/>
          </a:p>
        </p:txBody>
      </p:sp>
    </p:spTree>
    <p:extLst>
      <p:ext uri="{BB962C8B-B14F-4D97-AF65-F5344CB8AC3E}">
        <p14:creationId xmlns:p14="http://schemas.microsoft.com/office/powerpoint/2010/main" val="3047506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False</a:t>
            </a:r>
          </a:p>
        </p:txBody>
      </p:sp>
    </p:spTree>
    <p:extLst>
      <p:ext uri="{BB962C8B-B14F-4D97-AF65-F5344CB8AC3E}">
        <p14:creationId xmlns:p14="http://schemas.microsoft.com/office/powerpoint/2010/main" val="262888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Question for Discussion</a:t>
            </a:r>
            <a:endParaRPr lang="en-US" dirty="0"/>
          </a:p>
        </p:txBody>
      </p:sp>
      <p:sp>
        <p:nvSpPr>
          <p:cNvPr id="3" name="Content Placeholder 2"/>
          <p:cNvSpPr>
            <a:spLocks noGrp="1"/>
          </p:cNvSpPr>
          <p:nvPr>
            <p:ph idx="1"/>
          </p:nvPr>
        </p:nvSpPr>
        <p:spPr/>
        <p:txBody>
          <a:bodyPr/>
          <a:lstStyle/>
          <a:p>
            <a:r>
              <a:rPr lang="en-US" dirty="0" smtClean="0"/>
              <a:t>If a flight attendant was to ask if there was a doctor on board to assist another passenger, raise your hand if you would volunteer to help.</a:t>
            </a:r>
          </a:p>
          <a:p>
            <a:endParaRPr lang="en-US" dirty="0" smtClean="0"/>
          </a:p>
          <a:p>
            <a:r>
              <a:rPr lang="en-US" dirty="0" smtClean="0"/>
              <a:t>Why or why not?</a:t>
            </a:r>
          </a:p>
        </p:txBody>
      </p:sp>
    </p:spTree>
    <p:extLst>
      <p:ext uri="{BB962C8B-B14F-4D97-AF65-F5344CB8AC3E}">
        <p14:creationId xmlns:p14="http://schemas.microsoft.com/office/powerpoint/2010/main" val="1509839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In all 50 states, there is no legal obligation to provide Good Samaritan care.</a:t>
            </a:r>
            <a:endParaRPr lang="en-US" dirty="0"/>
          </a:p>
        </p:txBody>
      </p:sp>
    </p:spTree>
    <p:extLst>
      <p:ext uri="{BB962C8B-B14F-4D97-AF65-F5344CB8AC3E}">
        <p14:creationId xmlns:p14="http://schemas.microsoft.com/office/powerpoint/2010/main" val="3455902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False</a:t>
            </a:r>
          </a:p>
          <a:p>
            <a:pPr lvl="1"/>
            <a:r>
              <a:rPr lang="en-US" dirty="0" smtClean="0"/>
              <a:t>Rhode Island, Minnesota, and Vermont have laws that make it a crime if Good Samaritan care is not provided.</a:t>
            </a:r>
            <a:r>
              <a:rPr lang="en-US" dirty="0"/>
              <a:t> </a:t>
            </a:r>
            <a:r>
              <a:rPr lang="en-US" dirty="0" smtClean="0"/>
              <a:t>This is the expectation for both professional healthcare providers and laypersons. </a:t>
            </a:r>
          </a:p>
        </p:txBody>
      </p:sp>
    </p:spTree>
    <p:extLst>
      <p:ext uri="{BB962C8B-B14F-4D97-AF65-F5344CB8AC3E}">
        <p14:creationId xmlns:p14="http://schemas.microsoft.com/office/powerpoint/2010/main" val="3908339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3" name="Content Placeholder 2"/>
          <p:cNvSpPr>
            <a:spLocks noGrp="1"/>
          </p:cNvSpPr>
          <p:nvPr>
            <p:ph idx="1"/>
          </p:nvPr>
        </p:nvSpPr>
        <p:spPr/>
        <p:txBody>
          <a:bodyPr/>
          <a:lstStyle/>
          <a:p>
            <a:r>
              <a:rPr lang="en-US" dirty="0" smtClean="0"/>
              <a:t>Licensed physicians acting as Good Samaritans are covered anywhere in the United States, regardless of the state(s) in which they have a medical license.</a:t>
            </a:r>
            <a:endParaRPr lang="en-US" dirty="0"/>
          </a:p>
        </p:txBody>
      </p:sp>
    </p:spTree>
    <p:extLst>
      <p:ext uri="{BB962C8B-B14F-4D97-AF65-F5344CB8AC3E}">
        <p14:creationId xmlns:p14="http://schemas.microsoft.com/office/powerpoint/2010/main" val="845607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6" name="Content Placeholder 2"/>
          <p:cNvSpPr txBox="1">
            <a:spLocks/>
          </p:cNvSpPr>
          <p:nvPr/>
        </p:nvSpPr>
        <p:spPr>
          <a:xfrm>
            <a:off x="457200" y="2404060"/>
            <a:ext cx="8229600" cy="41049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False</a:t>
            </a:r>
          </a:p>
          <a:p>
            <a:pPr lvl="1"/>
            <a:r>
              <a:rPr lang="en-US" dirty="0" smtClean="0"/>
              <a:t>Exception: Kentucky</a:t>
            </a:r>
          </a:p>
          <a:p>
            <a:pPr lvl="1"/>
            <a:r>
              <a:rPr lang="en-US" dirty="0" smtClean="0"/>
              <a:t>All states except Kentucky provide legal coverage for any licensed physician  providing Good Samaritan emergency care in that state, regardless of the state(s) in which the physician has a medical license.</a:t>
            </a:r>
          </a:p>
          <a:p>
            <a:pPr lvl="1"/>
            <a:r>
              <a:rPr lang="en-US" dirty="0" smtClean="0"/>
              <a:t>Kentucky provides legal coverage only to physicians licensed in Kentucky. </a:t>
            </a:r>
          </a:p>
        </p:txBody>
      </p:sp>
    </p:spTree>
    <p:extLst>
      <p:ext uri="{BB962C8B-B14F-4D97-AF65-F5344CB8AC3E}">
        <p14:creationId xmlns:p14="http://schemas.microsoft.com/office/powerpoint/2010/main" val="1470498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6" y="932192"/>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228600" y="2118715"/>
            <a:ext cx="8763000" cy="4641249"/>
          </a:xfrm>
        </p:spPr>
        <p:txBody>
          <a:bodyPr>
            <a:normAutofit/>
          </a:bodyPr>
          <a:lstStyle/>
          <a:p>
            <a:r>
              <a:rPr lang="en-US" sz="2800" dirty="0" smtClean="0"/>
              <a:t>For Good Samaritan Laws to be applicable:</a:t>
            </a:r>
          </a:p>
          <a:p>
            <a:pPr lvl="1"/>
            <a:r>
              <a:rPr lang="en-US" sz="2400" dirty="0"/>
              <a:t>The situation must be an </a:t>
            </a:r>
            <a:r>
              <a:rPr lang="en-US" sz="2400" u="sng" dirty="0" smtClean="0"/>
              <a:t>emergency</a:t>
            </a:r>
            <a:endParaRPr lang="en-US" sz="2400" dirty="0"/>
          </a:p>
          <a:p>
            <a:pPr lvl="1"/>
            <a:r>
              <a:rPr lang="en-US" sz="2400" dirty="0"/>
              <a:t>The services rendered must be </a:t>
            </a:r>
            <a:r>
              <a:rPr lang="en-US" sz="2400" u="sng" dirty="0" smtClean="0"/>
              <a:t>voluntary</a:t>
            </a:r>
            <a:endParaRPr lang="en-US" sz="2400" dirty="0"/>
          </a:p>
          <a:p>
            <a:pPr lvl="1"/>
            <a:r>
              <a:rPr lang="en-US" sz="2400" dirty="0"/>
              <a:t>The victim receiving care must be accepting of </a:t>
            </a:r>
            <a:r>
              <a:rPr lang="en-US" sz="2400" dirty="0" smtClean="0"/>
              <a:t>it Obtain </a:t>
            </a:r>
            <a:r>
              <a:rPr lang="en-US" sz="2400" u="sng" dirty="0"/>
              <a:t>consent</a:t>
            </a:r>
            <a:r>
              <a:rPr lang="en-US" sz="2400" dirty="0"/>
              <a:t> whenever </a:t>
            </a:r>
            <a:r>
              <a:rPr lang="en-US" sz="2400" dirty="0" smtClean="0"/>
              <a:t>possible</a:t>
            </a:r>
            <a:endParaRPr lang="en-US" sz="2400" dirty="0"/>
          </a:p>
          <a:p>
            <a:pPr lvl="1"/>
            <a:r>
              <a:rPr lang="en-US" sz="2400" dirty="0"/>
              <a:t>The care provided must be rendered </a:t>
            </a:r>
            <a:r>
              <a:rPr lang="en-US" sz="2400" u="sng" dirty="0"/>
              <a:t>free of </a:t>
            </a:r>
            <a:r>
              <a:rPr lang="en-US" sz="2400" u="sng" dirty="0" smtClean="0"/>
              <a:t>charge</a:t>
            </a:r>
            <a:endParaRPr lang="en-US" sz="2400" dirty="0"/>
          </a:p>
          <a:p>
            <a:pPr lvl="1"/>
            <a:r>
              <a:rPr lang="en-US" sz="2400" dirty="0"/>
              <a:t>The care performed must be done “</a:t>
            </a:r>
            <a:r>
              <a:rPr lang="en-US" sz="2400" u="sng" dirty="0"/>
              <a:t>in good faith</a:t>
            </a:r>
            <a:r>
              <a:rPr lang="en-US" sz="2400" dirty="0"/>
              <a:t>” to </a:t>
            </a:r>
            <a:r>
              <a:rPr lang="en-US" sz="2400" dirty="0" smtClean="0"/>
              <a:t>help</a:t>
            </a:r>
            <a:endParaRPr lang="en-US" sz="2400" dirty="0"/>
          </a:p>
          <a:p>
            <a:pPr lvl="1"/>
            <a:r>
              <a:rPr lang="en-US" sz="2400" dirty="0"/>
              <a:t>The care provided </a:t>
            </a:r>
            <a:r>
              <a:rPr lang="en-US" sz="2400" u="sng" dirty="0"/>
              <a:t>cannot be considered as gross negligence or willful </a:t>
            </a:r>
            <a:r>
              <a:rPr lang="en-US" sz="2400" u="sng" dirty="0" smtClean="0"/>
              <a:t>misconduct</a:t>
            </a:r>
            <a:endParaRPr lang="en-US" sz="2400" dirty="0" smtClean="0"/>
          </a:p>
          <a:p>
            <a:r>
              <a:rPr lang="en-US" sz="2800" dirty="0"/>
              <a:t>Know the laws in your state </a:t>
            </a:r>
            <a:r>
              <a:rPr lang="en-US" sz="2800" dirty="0" smtClean="0"/>
              <a:t>jurisdiction</a:t>
            </a:r>
            <a:endParaRPr lang="en-US" sz="2800" dirty="0"/>
          </a:p>
        </p:txBody>
      </p:sp>
    </p:spTree>
    <p:extLst>
      <p:ext uri="{BB962C8B-B14F-4D97-AF65-F5344CB8AC3E}">
        <p14:creationId xmlns:p14="http://schemas.microsoft.com/office/powerpoint/2010/main" val="3084165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014"/>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152400" y="2041008"/>
            <a:ext cx="8839200" cy="4816992"/>
          </a:xfrm>
        </p:spPr>
        <p:txBody>
          <a:bodyPr>
            <a:normAutofit fontScale="62500" lnSpcReduction="20000"/>
          </a:bodyPr>
          <a:lstStyle/>
          <a:p>
            <a:r>
              <a:rPr lang="en-US" sz="3400" dirty="0"/>
              <a:t>Boccasile v Cajun Music </a:t>
            </a:r>
            <a:r>
              <a:rPr lang="en-US" sz="3400" dirty="0" smtClean="0"/>
              <a:t>Limited et al, Rhode Island </a:t>
            </a:r>
            <a:r>
              <a:rPr lang="en-US" sz="3400" dirty="0"/>
              <a:t>694 A2d </a:t>
            </a:r>
            <a:r>
              <a:rPr lang="en-US" sz="3400" dirty="0" smtClean="0"/>
              <a:t>686, 1997. </a:t>
            </a:r>
            <a:endParaRPr lang="en-US" sz="3400" dirty="0"/>
          </a:p>
          <a:p>
            <a:r>
              <a:rPr lang="en-US" sz="3400" dirty="0" smtClean="0"/>
              <a:t>Brown </a:t>
            </a:r>
            <a:r>
              <a:rPr lang="en-US" sz="3400" dirty="0"/>
              <a:t>SM. Good samaritan laws: protections and limits. </a:t>
            </a:r>
            <a:r>
              <a:rPr lang="en-US" sz="3400" i="1" dirty="0"/>
              <a:t>RN Legally Speaking.</a:t>
            </a:r>
            <a:r>
              <a:rPr lang="en-US" sz="3400" dirty="0"/>
              <a:t> 1999; 62(11): 65-68</a:t>
            </a:r>
            <a:r>
              <a:rPr lang="en-US" sz="3400" dirty="0" smtClean="0"/>
              <a:t>.</a:t>
            </a:r>
          </a:p>
          <a:p>
            <a:r>
              <a:rPr lang="en-US" sz="3400" dirty="0" smtClean="0"/>
              <a:t>Dachs RJ, Elias JM. What you need to know when called upon to be a good samaritan. </a:t>
            </a:r>
            <a:r>
              <a:rPr lang="en-US" sz="3400" i="1" dirty="0" smtClean="0"/>
              <a:t>Family Practice Management.</a:t>
            </a:r>
            <a:r>
              <a:rPr lang="en-US" sz="3400" dirty="0" smtClean="0"/>
              <a:t> 2008; 4: 37-40.</a:t>
            </a:r>
          </a:p>
          <a:p>
            <a:r>
              <a:rPr lang="en-US" sz="3400" dirty="0"/>
              <a:t>Isakov A. Management of inflight medical events on commercial airlines. In: UpToDate, Waltham, MA, 2018</a:t>
            </a:r>
            <a:r>
              <a:rPr lang="en-US" sz="3400" dirty="0" smtClean="0"/>
              <a:t>.</a:t>
            </a:r>
          </a:p>
          <a:p>
            <a:r>
              <a:rPr lang="en-US" sz="3400" dirty="0" smtClean="0"/>
              <a:t>Matt SB. Good samaritan laws: will I be protected if I help? </a:t>
            </a:r>
            <a:r>
              <a:rPr lang="en-US" sz="3400" i="1" dirty="0" smtClean="0"/>
              <a:t>The nurse practitioner. </a:t>
            </a:r>
            <a:r>
              <a:rPr lang="en-US" sz="3400" dirty="0" smtClean="0"/>
              <a:t>2018; 43(3): 52-54.</a:t>
            </a:r>
          </a:p>
          <a:p>
            <a:r>
              <a:rPr lang="en-US" sz="3400" dirty="0" smtClean="0"/>
              <a:t>McGrane K, Moore GP, Cookman L. Special report: Good samaritan law and the emergency physician: where are you covered? </a:t>
            </a:r>
            <a:r>
              <a:rPr lang="en-US" sz="3400" i="1" dirty="0" smtClean="0"/>
              <a:t>Relias Media. </a:t>
            </a:r>
            <a:r>
              <a:rPr lang="en-US" sz="3400" dirty="0" smtClean="0"/>
              <a:t>2009; 1-7.</a:t>
            </a:r>
          </a:p>
          <a:p>
            <a:r>
              <a:rPr lang="en-US" sz="3400" dirty="0"/>
              <a:t>McIntyre v. Ramirez, Texas No. 01-1203, June 26, 2003</a:t>
            </a:r>
            <a:r>
              <a:rPr lang="en-US" sz="3400" dirty="0" smtClean="0"/>
              <a:t>.</a:t>
            </a:r>
          </a:p>
          <a:p>
            <a:r>
              <a:rPr lang="en-US" sz="3400" dirty="0" smtClean="0"/>
              <a:t>Stewart PH, Agin WS, Douglas SP. What does the law say to good samaritans? </a:t>
            </a:r>
            <a:r>
              <a:rPr lang="en-US" sz="3400" i="1" dirty="0" smtClean="0"/>
              <a:t>Chest. </a:t>
            </a:r>
            <a:r>
              <a:rPr lang="en-US" sz="3400" dirty="0" smtClean="0"/>
              <a:t>2013; 143(6): 1774-1783.</a:t>
            </a:r>
          </a:p>
          <a:p>
            <a:r>
              <a:rPr lang="en-US" sz="3400" dirty="0" smtClean="0"/>
              <a:t>Velasquez v. Jiminez, New Jersey No. A-105-00, May 29, 2002.</a:t>
            </a:r>
          </a:p>
        </p:txBody>
      </p:sp>
    </p:spTree>
    <p:extLst>
      <p:ext uri="{BB962C8B-B14F-4D97-AF65-F5344CB8AC3E}">
        <p14:creationId xmlns:p14="http://schemas.microsoft.com/office/powerpoint/2010/main" val="416650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Answer</a:t>
            </a:r>
            <a:endParaRPr lang="en-US" dirty="0"/>
          </a:p>
        </p:txBody>
      </p:sp>
      <p:sp>
        <p:nvSpPr>
          <p:cNvPr id="6" name="Content Placeholder 2"/>
          <p:cNvSpPr txBox="1">
            <a:spLocks/>
          </p:cNvSpPr>
          <p:nvPr/>
        </p:nvSpPr>
        <p:spPr>
          <a:xfrm>
            <a:off x="457200" y="2590800"/>
            <a:ext cx="868680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False</a:t>
            </a:r>
          </a:p>
          <a:p>
            <a:pPr lvl="1"/>
            <a:r>
              <a:rPr lang="en-US" dirty="0" smtClean="0"/>
              <a:t>Good Samaritan laws do not protect providers from being named in a lawsuit. Providers may still need to go to court and assert themselves.</a:t>
            </a:r>
            <a:endParaRPr lang="en-US" dirty="0"/>
          </a:p>
        </p:txBody>
      </p:sp>
    </p:spTree>
    <p:extLst>
      <p:ext uri="{BB962C8B-B14F-4D97-AF65-F5344CB8AC3E}">
        <p14:creationId xmlns:p14="http://schemas.microsoft.com/office/powerpoint/2010/main" val="236261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Question: True </a:t>
            </a:r>
            <a:r>
              <a:rPr lang="en-US" dirty="0" smtClean="0"/>
              <a:t>or False?</a:t>
            </a:r>
            <a:endParaRPr lang="en-US" dirty="0"/>
          </a:p>
        </p:txBody>
      </p:sp>
      <p:sp>
        <p:nvSpPr>
          <p:cNvPr id="6" name="Content Placeholder 2"/>
          <p:cNvSpPr>
            <a:spLocks noGrp="1"/>
          </p:cNvSpPr>
          <p:nvPr>
            <p:ph idx="1"/>
          </p:nvPr>
        </p:nvSpPr>
        <p:spPr>
          <a:xfrm>
            <a:off x="457200" y="2590800"/>
            <a:ext cx="8610600" cy="1600200"/>
          </a:xfrm>
        </p:spPr>
        <p:txBody>
          <a:bodyPr/>
          <a:lstStyle/>
          <a:p>
            <a:r>
              <a:rPr lang="en-US" dirty="0" smtClean="0"/>
              <a:t>Emergency Medicine physicians are required to respond to medical emergencies on a plane.</a:t>
            </a:r>
            <a:endParaRPr lang="en-US" dirty="0"/>
          </a:p>
        </p:txBody>
      </p:sp>
    </p:spTree>
    <p:extLst>
      <p:ext uri="{BB962C8B-B14F-4D97-AF65-F5344CB8AC3E}">
        <p14:creationId xmlns:p14="http://schemas.microsoft.com/office/powerpoint/2010/main" val="252533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False</a:t>
            </a:r>
          </a:p>
        </p:txBody>
      </p:sp>
    </p:spTree>
    <p:extLst>
      <p:ext uri="{BB962C8B-B14F-4D97-AF65-F5344CB8AC3E}">
        <p14:creationId xmlns:p14="http://schemas.microsoft.com/office/powerpoint/2010/main" val="1152345508"/>
      </p:ext>
    </p:extLst>
  </p:cSld>
  <p:clrMapOvr>
    <a:masterClrMapping/>
  </p:clrMapOvr>
</p:sld>
</file>

<file path=ppt/theme/theme1.xml><?xml version="1.0" encoding="utf-8"?>
<a:theme xmlns:a="http://schemas.openxmlformats.org/drawingml/2006/main" name="gill">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18278"/>
      </a:hlink>
      <a:folHlink>
        <a:srgbClr val="128E89"/>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10900</TotalTime>
  <Words>3488</Words>
  <Application>Microsoft Macintosh PowerPoint</Application>
  <PresentationFormat>On-screen Show (4:3)</PresentationFormat>
  <Paragraphs>238</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gill</vt:lpstr>
      <vt:lpstr>Good Samaritan Laws</vt:lpstr>
      <vt:lpstr>Objectives</vt:lpstr>
      <vt:lpstr>Pretest</vt:lpstr>
      <vt:lpstr>Question: True or False?</vt:lpstr>
      <vt:lpstr>Answer</vt:lpstr>
      <vt:lpstr>Question: True or False?</vt:lpstr>
      <vt:lpstr>Answer</vt:lpstr>
      <vt:lpstr>Question: True or False?</vt:lpstr>
      <vt:lpstr>Answer</vt:lpstr>
      <vt:lpstr>Question: True or False?</vt:lpstr>
      <vt:lpstr>Answer</vt:lpstr>
      <vt:lpstr>Question: True or False?</vt:lpstr>
      <vt:lpstr>Answer</vt:lpstr>
      <vt:lpstr>Question for Discussion</vt:lpstr>
      <vt:lpstr>Good Samaritan Laws</vt:lpstr>
      <vt:lpstr>For Good Samaritan Laws to be Applicable…</vt:lpstr>
      <vt:lpstr>Negligence</vt:lpstr>
      <vt:lpstr>What Type of Negligence?</vt:lpstr>
      <vt:lpstr>Answer</vt:lpstr>
      <vt:lpstr>What Type of Negligence?</vt:lpstr>
      <vt:lpstr>Answer</vt:lpstr>
      <vt:lpstr>Duty</vt:lpstr>
      <vt:lpstr>Do You Have Good Samaritan Protection?</vt:lpstr>
      <vt:lpstr>Do You Have Good Samaritan Protection?</vt:lpstr>
      <vt:lpstr>Let’s Look at A Real Life Case…</vt:lpstr>
      <vt:lpstr>Boccasile v Cajun Music Limited</vt:lpstr>
      <vt:lpstr>Boccasile v Cajun Music Limited</vt:lpstr>
      <vt:lpstr>Location Matters</vt:lpstr>
      <vt:lpstr>Real-Life Case in Texas from 1998</vt:lpstr>
      <vt:lpstr>Another Physician Was Not so Lucky…</vt:lpstr>
      <vt:lpstr>Another Physician Was Not so Lucky…</vt:lpstr>
      <vt:lpstr>PowerPoint Presentation</vt:lpstr>
      <vt:lpstr>Are you Legally Obligated to Help?</vt:lpstr>
      <vt:lpstr>Are You Legally Obligated to Help?</vt:lpstr>
      <vt:lpstr>“Duty-To-Act” Laws</vt:lpstr>
      <vt:lpstr>Variations in State Good Samaritan Laws</vt:lpstr>
      <vt:lpstr>Variations in State Good Samaritan Laws</vt:lpstr>
      <vt:lpstr>Variations in State Good Samaritan Laws</vt:lpstr>
      <vt:lpstr>Table: Summary of Good Samaritan Laws in All 50 States and the District of Columbia </vt:lpstr>
      <vt:lpstr>PowerPoint Presentation</vt:lpstr>
      <vt:lpstr>PowerPoint Presentation</vt:lpstr>
      <vt:lpstr>PowerPoint Presentation</vt:lpstr>
      <vt:lpstr>Do Physicians Have an Ethical Duty to Respond?</vt:lpstr>
      <vt:lpstr>Do Physicians Have an Ethical Duty to Respond?</vt:lpstr>
      <vt:lpstr>When to Hand over Patient Care…</vt:lpstr>
      <vt:lpstr>What Happens in the Air…</vt:lpstr>
      <vt:lpstr>For those that do help in the air…</vt:lpstr>
      <vt:lpstr>Definition</vt:lpstr>
      <vt:lpstr>PowerPoint Presentation</vt:lpstr>
      <vt:lpstr>Aviation Medical Assistance Act</vt:lpstr>
      <vt:lpstr>Resources Available on Planes</vt:lpstr>
      <vt:lpstr>Laws on International Flights</vt:lpstr>
      <vt:lpstr>To Land or Not to Land the Plane…</vt:lpstr>
      <vt:lpstr>Post-test</vt:lpstr>
      <vt:lpstr>Question: True or False?</vt:lpstr>
      <vt:lpstr>Answer</vt:lpstr>
      <vt:lpstr>Question: True or False?</vt:lpstr>
      <vt:lpstr>Answer</vt:lpstr>
      <vt:lpstr>Question: True or False?</vt:lpstr>
      <vt:lpstr>Answer</vt:lpstr>
      <vt:lpstr>Question for Discussion</vt:lpstr>
      <vt:lpstr>Question: True or False?</vt:lpstr>
      <vt:lpstr>Answer</vt:lpstr>
      <vt:lpstr>Question: True or False?</vt:lpstr>
      <vt:lpstr>Answer</vt:lpstr>
      <vt:lpstr>Summary</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mdjenny</dc:creator>
  <cp:lastModifiedBy>Aleksandr Tichter</cp:lastModifiedBy>
  <cp:revision>146</cp:revision>
  <dcterms:created xsi:type="dcterms:W3CDTF">2018-12-11T22:53:36Z</dcterms:created>
  <dcterms:modified xsi:type="dcterms:W3CDTF">2019-02-24T22:20:16Z</dcterms:modified>
</cp:coreProperties>
</file>