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4"/>
  </p:notesMasterIdLst>
  <p:sldIdLst>
    <p:sldId id="256" r:id="rId2"/>
    <p:sldId id="315" r:id="rId3"/>
    <p:sldId id="309" r:id="rId4"/>
    <p:sldId id="312" r:id="rId5"/>
    <p:sldId id="319" r:id="rId6"/>
    <p:sldId id="314" r:id="rId7"/>
    <p:sldId id="301" r:id="rId8"/>
    <p:sldId id="261" r:id="rId9"/>
    <p:sldId id="262" r:id="rId10"/>
    <p:sldId id="263" r:id="rId11"/>
    <p:sldId id="264" r:id="rId12"/>
    <p:sldId id="267" r:id="rId13"/>
    <p:sldId id="265" r:id="rId14"/>
    <p:sldId id="266" r:id="rId15"/>
    <p:sldId id="320" r:id="rId16"/>
    <p:sldId id="277" r:id="rId17"/>
    <p:sldId id="316" r:id="rId18"/>
    <p:sldId id="311" r:id="rId19"/>
    <p:sldId id="304" r:id="rId20"/>
    <p:sldId id="269" r:id="rId21"/>
    <p:sldId id="271" r:id="rId22"/>
    <p:sldId id="270" r:id="rId23"/>
    <p:sldId id="272" r:id="rId24"/>
    <p:sldId id="273" r:id="rId25"/>
    <p:sldId id="274" r:id="rId26"/>
    <p:sldId id="275" r:id="rId27"/>
    <p:sldId id="307" r:id="rId28"/>
    <p:sldId id="321" r:id="rId29"/>
    <p:sldId id="313" r:id="rId30"/>
    <p:sldId id="322" r:id="rId31"/>
    <p:sldId id="278" r:id="rId32"/>
    <p:sldId id="279" r:id="rId33"/>
    <p:sldId id="280" r:id="rId34"/>
    <p:sldId id="281" r:id="rId35"/>
    <p:sldId id="282" r:id="rId36"/>
    <p:sldId id="283" r:id="rId37"/>
    <p:sldId id="284" r:id="rId38"/>
    <p:sldId id="285" r:id="rId39"/>
    <p:sldId id="286" r:id="rId40"/>
    <p:sldId id="287" r:id="rId41"/>
    <p:sldId id="318" r:id="rId42"/>
    <p:sldId id="31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912" y="-5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6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40AEC-25B4-9347-AD26-90559E78532F}" type="datetimeFigureOut">
              <a:rPr lang="en-US" smtClean="0"/>
              <a:t>2/24/19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06979-D43A-3446-B205-E0C3BEDE2B8A}" type="slidenum">
              <a:rPr lang="en-US" smtClean="0"/>
              <a:t>‹#›</a:t>
            </a:fld>
            <a:endParaRPr lang="en-US"/>
          </a:p>
        </p:txBody>
      </p:sp>
    </p:spTree>
    <p:extLst>
      <p:ext uri="{BB962C8B-B14F-4D97-AF65-F5344CB8AC3E}">
        <p14:creationId xmlns:p14="http://schemas.microsoft.com/office/powerpoint/2010/main" val="2549449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on</a:t>
            </a:r>
            <a:r>
              <a:rPr lang="en-US" baseline="0" dirty="0" smtClean="0"/>
              <a:t> definition of medical malpractice part of CORD series</a:t>
            </a:r>
          </a:p>
          <a:p>
            <a:r>
              <a:rPr lang="en-US" baseline="0" dirty="0" smtClean="0"/>
              <a:t>Not discussing military </a:t>
            </a:r>
            <a:r>
              <a:rPr lang="en-US" baseline="0" dirty="0" err="1" smtClean="0"/>
              <a:t>medicolegal</a:t>
            </a:r>
            <a:r>
              <a:rPr lang="en-US" baseline="0" dirty="0" smtClean="0"/>
              <a:t> issues</a:t>
            </a:r>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1</a:t>
            </a:fld>
            <a:endParaRPr lang="en-US"/>
          </a:p>
        </p:txBody>
      </p:sp>
    </p:spTree>
    <p:extLst>
      <p:ext uri="{BB962C8B-B14F-4D97-AF65-F5344CB8AC3E}">
        <p14:creationId xmlns:p14="http://schemas.microsoft.com/office/powerpoint/2010/main" val="383602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described</a:t>
            </a:r>
            <a:r>
              <a:rPr lang="en-US" baseline="0" dirty="0" smtClean="0"/>
              <a:t> as what a reasonably prudent health care provider would do under like or similar circumstances, most states refer to this in a national standard, although some may define more locally</a:t>
            </a:r>
          </a:p>
          <a:p>
            <a:endParaRPr lang="en-US" baseline="0" dirty="0" smtClean="0"/>
          </a:p>
          <a:p>
            <a:r>
              <a:rPr lang="en-US" dirty="0" smtClean="0"/>
              <a:t>The standard of care requirement means that the finder of fact, typically the jury, must hear testimony from both sides of the litigation about what the standard of care is and then evaluate that information to decide if the physician breached it, i.e., whether a reasonably prudent physician confronting similar circumstances would not have acted as the defendant physician did.</a:t>
            </a:r>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22</a:t>
            </a:fld>
            <a:endParaRPr lang="en-US"/>
          </a:p>
        </p:txBody>
      </p:sp>
    </p:spTree>
    <p:extLst>
      <p:ext uri="{BB962C8B-B14F-4D97-AF65-F5344CB8AC3E}">
        <p14:creationId xmlns:p14="http://schemas.microsoft.com/office/powerpoint/2010/main" val="287631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262626"/>
                </a:solidFill>
                <a:latin typeface="HelveticaNeue"/>
              </a:rPr>
              <a:t>Of the 9 independent variables, only increasing total number of years in practice (adjusted odds ratio 1.04 per year; 95% confidence interval 1.02 to 1.06) and total patients treated as the attending physician of record (adjusted odds ratio 1.09 per 1,000 visits; 95% confidence interval 1.05 to 1.12) were associated with being named in a malpractice claim (</a:t>
            </a:r>
            <a:r>
              <a:rPr lang="en-US" sz="1200" u="sng" dirty="0" smtClean="0">
                <a:solidFill>
                  <a:srgbClr val="285287"/>
                </a:solidFill>
                <a:latin typeface="HelveticaNeue"/>
              </a:rPr>
              <a:t>Table 1</a:t>
            </a:r>
            <a:r>
              <a:rPr lang="en-US" sz="1200" u="sng" dirty="0" smtClean="0">
                <a:solidFill>
                  <a:srgbClr val="262626"/>
                </a:solidFill>
                <a:latin typeface="HelveticaNeue"/>
              </a:rPr>
              <a:t>). When data were stratified by visit volume, there was a direct relationship between visit volume and malpractice risk that increased with increasing years in practice</a:t>
            </a:r>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27</a:t>
            </a:fld>
            <a:endParaRPr lang="en-US"/>
          </a:p>
        </p:txBody>
      </p:sp>
    </p:spTree>
    <p:extLst>
      <p:ext uri="{BB962C8B-B14F-4D97-AF65-F5344CB8AC3E}">
        <p14:creationId xmlns:p14="http://schemas.microsoft.com/office/powerpoint/2010/main" val="183570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NEJM article: Across specialties, 7.4% of physicians annually had a claim, whereas 1.6% made an indemnity payment. There was significant variation across specialties in the probability of facing a claim, ranging annually from 19.1% in neurosurgery, 18.9% in thoracic–cardiovascular surgery, and 15.3% in general surgery to 5.2% in family medicine, 3.1% in pediatrics, and 2.6% in psychiatry</a:t>
            </a:r>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29</a:t>
            </a:fld>
            <a:endParaRPr lang="en-US"/>
          </a:p>
        </p:txBody>
      </p:sp>
    </p:spTree>
    <p:extLst>
      <p:ext uri="{BB962C8B-B14F-4D97-AF65-F5344CB8AC3E}">
        <p14:creationId xmlns:p14="http://schemas.microsoft.com/office/powerpoint/2010/main" val="332625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Litigation is a time</a:t>
            </a:r>
            <a:r>
              <a:rPr lang="en-US" baseline="0" dirty="0" smtClean="0"/>
              <a:t> consuming and stressful process for physicians</a:t>
            </a:r>
          </a:p>
          <a:p>
            <a:r>
              <a:rPr lang="en-US" baseline="0" dirty="0" smtClean="0"/>
              <a:t>Understanding the </a:t>
            </a:r>
            <a:r>
              <a:rPr lang="en-US" baseline="0" dirty="0" err="1" smtClean="0"/>
              <a:t>medicolegal</a:t>
            </a:r>
            <a:r>
              <a:rPr lang="en-US" baseline="0" dirty="0" smtClean="0"/>
              <a:t> system and the medical litigation process may help physicians be better able to participate in their defense should they be named in a lawsuit and potentially avoid litigation with a better understanding of the process and risk factors. </a:t>
            </a:r>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3</a:t>
            </a:fld>
            <a:endParaRPr lang="en-US"/>
          </a:p>
        </p:txBody>
      </p:sp>
    </p:spTree>
    <p:extLst>
      <p:ext uri="{BB962C8B-B14F-4D97-AF65-F5344CB8AC3E}">
        <p14:creationId xmlns:p14="http://schemas.microsoft.com/office/powerpoint/2010/main" val="8428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United States, medical malpractice claims began to appear in the 1800s [17], but it was not until the 1960s that a surge of medical malpractice claims appeared in the courts [18]. This surge was likely driven by a number of factors: new and more complex treatments with higher risks of iatrogenic harm, a changing legal landscape that removed barriers to lawsuits and changed liability rules that had previously shielded charitable institutions from suit, and changes in satisfaction with the health care system, among others [19]. (</a:t>
            </a:r>
            <a:r>
              <a:rPr lang="en-US" sz="1200" kern="1200" dirty="0" smtClean="0">
                <a:solidFill>
                  <a:schemeClr val="tx1"/>
                </a:solidFill>
                <a:effectLst/>
                <a:latin typeface="+mn-lt"/>
                <a:ea typeface="+mn-ea"/>
                <a:cs typeface="+mn-cs"/>
              </a:rPr>
              <a:t>most jurisdictions rolled back charitable immunity for hospitals.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Courts also moved toward national standards of care and abandoned strict interpretations of the “locality rule,” which had required plaintiffs to find expert witnesses within the defendant’s immediate practice community.)</a:t>
            </a:r>
          </a:p>
          <a:p>
            <a:endParaRPr lang="en-US" dirty="0" smtClean="0"/>
          </a:p>
          <a:p>
            <a:r>
              <a:rPr lang="en-US" dirty="0" smtClean="0"/>
              <a:t>The rising incidence and costs of malpractice litigation led organized medicine to lobby for state and federal interventions to curb the burdens of the current malpractice liability system</a:t>
            </a:r>
          </a:p>
          <a:p>
            <a:endParaRPr lang="en-US" dirty="0" smtClean="0"/>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synergistic effect of changes in legal doctrine, advances in medical science, and the development of more coherent and visible standards of care eventually began to show in surges of litigation and plaintiffs’ victories. By the mid-1970s, many states were facing a malpractice crisis, although the </a:t>
            </a:r>
            <a:r>
              <a:rPr lang="en-US" sz="1200" kern="1200" dirty="0" err="1" smtClean="0">
                <a:solidFill>
                  <a:schemeClr val="tx1"/>
                </a:solidFill>
                <a:effectLst/>
                <a:latin typeface="+mn-lt"/>
                <a:ea typeface="+mn-ea"/>
                <a:cs typeface="+mn-cs"/>
              </a:rPr>
              <a:t>situa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varied considerably from state to state.23 Using data from the height of the crisis, </a:t>
            </a:r>
            <a:r>
              <a:rPr lang="en-US" sz="1200" kern="1200" dirty="0" err="1" smtClean="0">
                <a:solidFill>
                  <a:schemeClr val="tx1"/>
                </a:solidFill>
                <a:effectLst/>
                <a:latin typeface="+mn-lt"/>
                <a:ea typeface="+mn-ea"/>
                <a:cs typeface="+mn-cs"/>
              </a:rPr>
              <a:t>Danzon</a:t>
            </a:r>
            <a:r>
              <a:rPr lang="en-US" sz="1200" kern="1200" dirty="0" smtClean="0">
                <a:solidFill>
                  <a:schemeClr val="tx1"/>
                </a:solidFill>
                <a:effectLst/>
                <a:latin typeface="+mn-lt"/>
                <a:ea typeface="+mn-ea"/>
                <a:cs typeface="+mn-cs"/>
              </a:rPr>
              <a:t> reported that claims rates and average payouts differed by a factor of almost 20 between low-activity states, such as Maine, and high-activity states, such as California and Nebraska.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4</a:t>
            </a:fld>
            <a:endParaRPr lang="en-US"/>
          </a:p>
        </p:txBody>
      </p:sp>
    </p:spTree>
    <p:extLst>
      <p:ext uri="{BB962C8B-B14F-4D97-AF65-F5344CB8AC3E}">
        <p14:creationId xmlns:p14="http://schemas.microsoft.com/office/powerpoint/2010/main" val="260667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 system based</a:t>
            </a:r>
            <a:r>
              <a:rPr lang="en-US" baseline="0" dirty="0" smtClean="0"/>
              <a:t> on premise of trial advocacy, based on judge, jury and 2 opposing parties. </a:t>
            </a:r>
          </a:p>
          <a:p>
            <a:endParaRPr lang="en-US" baseline="0" dirty="0" smtClean="0"/>
          </a:p>
          <a:p>
            <a:r>
              <a:rPr lang="en-US" baseline="0" dirty="0" smtClean="0"/>
              <a:t>Judge is decider of questions of law</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Jury is decider of facts, this includes whether physician was negligent, committed malpractice, whether there was injury related to the malpractice and if the injury warrants monetary reward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Lawyers job is to represent client, winning does not necessarily equal justice or truth and are paid on contingency collecting only after settlement or award</a:t>
            </a:r>
          </a:p>
        </p:txBody>
      </p:sp>
      <p:sp>
        <p:nvSpPr>
          <p:cNvPr id="4" name="Slide Number Placeholder 3"/>
          <p:cNvSpPr>
            <a:spLocks noGrp="1"/>
          </p:cNvSpPr>
          <p:nvPr>
            <p:ph type="sldNum" sz="quarter" idx="10"/>
          </p:nvPr>
        </p:nvSpPr>
        <p:spPr/>
        <p:txBody>
          <a:bodyPr/>
          <a:lstStyle/>
          <a:p>
            <a:fld id="{C3706979-D43A-3446-B205-E0C3BEDE2B8A}" type="slidenum">
              <a:rPr lang="en-US" smtClean="0"/>
              <a:t>5</a:t>
            </a:fld>
            <a:endParaRPr lang="en-US"/>
          </a:p>
        </p:txBody>
      </p:sp>
    </p:spTree>
    <p:extLst>
      <p:ext uri="{BB962C8B-B14F-4D97-AF65-F5344CB8AC3E}">
        <p14:creationId xmlns:p14="http://schemas.microsoft.com/office/powerpoint/2010/main" val="272525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detail on following slides of each bullet point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charset="0"/>
              </a:rPr>
              <a:t>Criminal law is where the government brings an action against an individual or entity accused of wrongdoing,</a:t>
            </a:r>
            <a:r>
              <a:rPr lang="en-US" baseline="0" dirty="0" smtClean="0">
                <a:latin typeface="Gill Sans MT" charset="0"/>
              </a:rPr>
              <a:t> </a:t>
            </a:r>
            <a:r>
              <a:rPr lang="en-US" baseline="0" dirty="0" smtClean="0"/>
              <a:t>government serves as plaintiff</a:t>
            </a:r>
            <a:endParaRPr lang="en-US" dirty="0" smtClean="0"/>
          </a:p>
          <a:p>
            <a:pPr eaLnBrk="1" hangingPunct="1"/>
            <a:endParaRPr lang="en-US" dirty="0" smtClean="0">
              <a:latin typeface="Gill Sans MT" charset="0"/>
            </a:endParaRPr>
          </a:p>
          <a:p>
            <a:pPr eaLnBrk="1" hangingPunct="1"/>
            <a:r>
              <a:rPr lang="en-US" dirty="0" smtClean="0">
                <a:latin typeface="Gill Sans MT" charset="0"/>
              </a:rPr>
              <a:t>Civil law essentially deals with disputes between individuals or entities</a:t>
            </a:r>
          </a:p>
          <a:p>
            <a:pPr eaLnBrk="1" hangingPunct="1"/>
            <a:endParaRPr lang="en-US" dirty="0" smtClean="0">
              <a:latin typeface="Gill Sans MT" charset="0"/>
            </a:endParaRPr>
          </a:p>
          <a:p>
            <a:r>
              <a:rPr lang="en-US" dirty="0" smtClean="0"/>
              <a:t>Goal of the medical</a:t>
            </a:r>
            <a:r>
              <a:rPr lang="en-US" baseline="0" dirty="0" smtClean="0"/>
              <a:t> malpractice system is multipronged: Deter unsafe practices, compensate persons injured through negligence, and exact corrective justice </a:t>
            </a:r>
          </a:p>
        </p:txBody>
      </p:sp>
      <p:sp>
        <p:nvSpPr>
          <p:cNvPr id="4" name="Slide Number Placeholder 3"/>
          <p:cNvSpPr>
            <a:spLocks noGrp="1"/>
          </p:cNvSpPr>
          <p:nvPr>
            <p:ph type="sldNum" sz="quarter" idx="10"/>
          </p:nvPr>
        </p:nvSpPr>
        <p:spPr/>
        <p:txBody>
          <a:bodyPr/>
          <a:lstStyle/>
          <a:p>
            <a:fld id="{C3706979-D43A-3446-B205-E0C3BEDE2B8A}" type="slidenum">
              <a:rPr lang="en-US" smtClean="0"/>
              <a:t>6</a:t>
            </a:fld>
            <a:endParaRPr lang="en-US"/>
          </a:p>
        </p:txBody>
      </p:sp>
    </p:spTree>
    <p:extLst>
      <p:ext uri="{BB962C8B-B14F-4D97-AF65-F5344CB8AC3E}">
        <p14:creationId xmlns:p14="http://schemas.microsoft.com/office/powerpoint/2010/main" val="3678208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rgbClr val="000000"/>
                </a:solidFill>
                <a:latin typeface="Gill Sans MT" charset="0"/>
              </a:rPr>
              <a:t>Tort law</a:t>
            </a:r>
            <a:r>
              <a:rPr lang="en-US" sz="1200" baseline="0" dirty="0" smtClean="0">
                <a:solidFill>
                  <a:srgbClr val="000000"/>
                </a:solidFill>
                <a:latin typeface="Gill Sans MT" charset="0"/>
              </a:rPr>
              <a:t> is a type of law</a:t>
            </a:r>
            <a:r>
              <a:rPr lang="en-US" sz="1200" dirty="0" smtClean="0">
                <a:solidFill>
                  <a:srgbClr val="000000"/>
                </a:solidFill>
                <a:latin typeface="Gill Sans MT" charset="0"/>
              </a:rPr>
              <a:t> that is frequently used to seek justice in our legal system, it is the area of law that applies when one person harms another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Tort</a:t>
            </a:r>
            <a:r>
              <a:rPr lang="en-US" sz="1200" baseline="0" dirty="0" smtClean="0"/>
              <a:t> law is a combination of legislative enactments and common-law principles, may vary substantially from state to state as they are often based on precedents from prior rulings.</a:t>
            </a:r>
          </a:p>
          <a:p>
            <a:pPr eaLnBrk="1" hangingPunct="1"/>
            <a:endParaRPr lang="en-US" sz="1200" dirty="0" smtClean="0">
              <a:solidFill>
                <a:srgbClr val="000000"/>
              </a:solidFill>
              <a:latin typeface="Gill Sans MT" charset="0"/>
            </a:endParaRPr>
          </a:p>
          <a:p>
            <a:pPr eaLnBrk="1" hangingPunct="1"/>
            <a:r>
              <a:rPr lang="en-US" sz="1200" dirty="0" smtClean="0">
                <a:solidFill>
                  <a:srgbClr val="000000"/>
                </a:solidFill>
                <a:latin typeface="Gill Sans MT" charset="0"/>
              </a:rPr>
              <a:t>Tort comes from a Latin word meaning twisted; thus, a tort is an </a:t>
            </a:r>
            <a:r>
              <a:rPr lang="en-US" sz="1200" i="1" dirty="0" smtClean="0">
                <a:solidFill>
                  <a:srgbClr val="000000"/>
                </a:solidFill>
                <a:latin typeface="Gill Sans MT" charset="0"/>
              </a:rPr>
              <a:t>act twisted from the standard, or a wrong</a:t>
            </a:r>
            <a:endParaRPr lang="en-US" sz="1200" dirty="0" smtClean="0">
              <a:solidFill>
                <a:srgbClr val="000000"/>
              </a:solidFill>
              <a:latin typeface="Gill Sans MT" charset="0"/>
            </a:endParaRPr>
          </a:p>
          <a:p>
            <a:pPr eaLnBrk="1" hangingPunct="1"/>
            <a:endParaRPr lang="en-US" sz="1200" dirty="0" smtClean="0">
              <a:solidFill>
                <a:srgbClr val="000000"/>
              </a:solidFill>
              <a:latin typeface="Gill Sans MT" charset="0"/>
            </a:endParaRPr>
          </a:p>
          <a:p>
            <a:pPr eaLnBrk="1" hangingPunct="1"/>
            <a:r>
              <a:rPr lang="en-US" sz="1200" dirty="0" smtClean="0">
                <a:solidFill>
                  <a:srgbClr val="000000"/>
                </a:solidFill>
                <a:latin typeface="Gill Sans MT" charset="0"/>
              </a:rPr>
              <a:t>The ultimate goal of the legal system in resolving a tort is to make the plaintiff </a:t>
            </a:r>
            <a:r>
              <a:rPr lang="en-US" sz="1200" i="1" dirty="0" smtClean="0">
                <a:solidFill>
                  <a:srgbClr val="000000"/>
                </a:solidFill>
                <a:latin typeface="Gill Sans MT" charset="0"/>
              </a:rPr>
              <a:t>whole</a:t>
            </a:r>
            <a:r>
              <a:rPr lang="en-US" sz="1200" dirty="0" smtClean="0">
                <a:solidFill>
                  <a:srgbClr val="000000"/>
                </a:solidFill>
                <a:latin typeface="Gill Sans MT" charset="0"/>
              </a:rPr>
              <a:t>, which is impossible in many medical situations Failing this, money is awarded to compensate damages that the defendant caused the plaintiff</a:t>
            </a:r>
          </a:p>
          <a:p>
            <a:pPr eaLnBrk="1" hangingPunct="1"/>
            <a:endParaRPr lang="en-US" sz="1200" dirty="0" smtClean="0">
              <a:solidFill>
                <a:srgbClr val="000000"/>
              </a:solidFill>
              <a:latin typeface="Gill Sans MT" charset="0"/>
            </a:endParaRPr>
          </a:p>
          <a:p>
            <a:pPr eaLnBrk="1" hangingPunct="1"/>
            <a:r>
              <a:rPr lang="en-US" sz="1200" dirty="0" smtClean="0">
                <a:solidFill>
                  <a:srgbClr val="000000"/>
                </a:solidFill>
                <a:latin typeface="Gill Sans MT" charset="0"/>
              </a:rPr>
              <a:t>The nature of the tort system in the United States has been a major contributing factor to the persistence of malpractice litigation</a:t>
            </a:r>
          </a:p>
          <a:p>
            <a:endParaRPr lang="en-US" sz="1200" baseline="0" dirty="0" smtClean="0"/>
          </a:p>
        </p:txBody>
      </p:sp>
      <p:sp>
        <p:nvSpPr>
          <p:cNvPr id="4" name="Slide Number Placeholder 3"/>
          <p:cNvSpPr>
            <a:spLocks noGrp="1"/>
          </p:cNvSpPr>
          <p:nvPr>
            <p:ph type="sldNum" sz="quarter" idx="10"/>
          </p:nvPr>
        </p:nvSpPr>
        <p:spPr/>
        <p:txBody>
          <a:bodyPr/>
          <a:lstStyle/>
          <a:p>
            <a:fld id="{C3706979-D43A-3446-B205-E0C3BEDE2B8A}" type="slidenum">
              <a:rPr lang="en-US" smtClean="0"/>
              <a:t>7</a:t>
            </a:fld>
            <a:endParaRPr lang="en-US"/>
          </a:p>
        </p:txBody>
      </p:sp>
    </p:spTree>
    <p:extLst>
      <p:ext uri="{BB962C8B-B14F-4D97-AF65-F5344CB8AC3E}">
        <p14:creationId xmlns:p14="http://schemas.microsoft.com/office/powerpoint/2010/main" val="341902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states define</a:t>
            </a:r>
            <a:r>
              <a:rPr lang="en-US" baseline="0" dirty="0" smtClean="0"/>
              <a:t> as taking effect when plaintiff has become aware, or should have become aware, of the alleged act of malpractice</a:t>
            </a:r>
          </a:p>
          <a:p>
            <a:r>
              <a:rPr lang="en-US" baseline="0" dirty="0" smtClean="0"/>
              <a:t/>
            </a:r>
            <a:br>
              <a:rPr lang="en-US" baseline="0" dirty="0" smtClean="0"/>
            </a:br>
            <a:r>
              <a:rPr lang="en-US" baseline="0" dirty="0" smtClean="0"/>
              <a:t>Caveat 1: </a:t>
            </a:r>
            <a:r>
              <a:rPr lang="en-US" sz="1200" dirty="0" smtClean="0">
                <a:solidFill>
                  <a:srgbClr val="000000"/>
                </a:solidFill>
              </a:rPr>
              <a:t>Most importantly, the statute starts when the injury is discovered. For example, when a sponge is discovered in a patient's abdomen after a surgery that occurred 8 years earlier, the patient still has 1 year to file a claim</a:t>
            </a:r>
          </a:p>
          <a:p>
            <a:endParaRPr lang="en-US" sz="1200" dirty="0" smtClean="0">
              <a:solidFill>
                <a:srgbClr val="000000"/>
              </a:solidFill>
            </a:endParaRPr>
          </a:p>
          <a:p>
            <a:r>
              <a:rPr lang="en-US" sz="1200" dirty="0" smtClean="0">
                <a:solidFill>
                  <a:srgbClr val="000000"/>
                </a:solidFill>
              </a:rPr>
              <a:t>Caveat 2: In the case of a minor, the patient has until the age of majority (18 years) plus the year included in the statute to file a claim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15</a:t>
            </a:fld>
            <a:endParaRPr lang="en-US"/>
          </a:p>
        </p:txBody>
      </p:sp>
    </p:spTree>
    <p:extLst>
      <p:ext uri="{BB962C8B-B14F-4D97-AF65-F5344CB8AC3E}">
        <p14:creationId xmlns:p14="http://schemas.microsoft.com/office/powerpoint/2010/main" val="260228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physician had a duty to the patient;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physician was negligent in his or her execution of the duty, (i.e., by breaching the standard of care);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physician’s negligent action was the proximate cause of the patient’s injuries; and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patient’s injury resulted in damages, whether economic or other </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endParaRPr lang="en-US" dirty="0" smtClean="0"/>
          </a:p>
          <a:p>
            <a:pPr marL="82296" indent="0" eaLnBrk="1" fontAlgn="auto" hangingPunct="1">
              <a:spcAft>
                <a:spcPts val="0"/>
              </a:spcAft>
              <a:buFont typeface="Wingdings 2"/>
              <a:buNone/>
              <a:defRPr/>
            </a:pPr>
            <a:r>
              <a:rPr lang="en-US" dirty="0" smtClean="0">
                <a:solidFill>
                  <a:srgbClr val="000000"/>
                </a:solidFill>
                <a:ea typeface="+mn-ea"/>
              </a:rPr>
              <a:t>Depending on the state, judges may require additional criteria before letting a case go to a jury trial including:</a:t>
            </a:r>
          </a:p>
          <a:p>
            <a:pPr marL="82296" indent="0" eaLnBrk="1" fontAlgn="auto" hangingPunct="1">
              <a:spcAft>
                <a:spcPts val="0"/>
              </a:spcAft>
              <a:buFont typeface="Wingdings 2"/>
              <a:buNone/>
              <a:defRPr/>
            </a:pPr>
            <a:r>
              <a:rPr lang="en-US" dirty="0" smtClean="0">
                <a:solidFill>
                  <a:srgbClr val="000000"/>
                </a:solidFill>
                <a:ea typeface="+mn-ea"/>
              </a:rPr>
              <a:t>	Proving negligence had occurred as determined by expert witnesses</a:t>
            </a:r>
          </a:p>
          <a:p>
            <a:pPr marL="82296" indent="0" eaLnBrk="1" fontAlgn="auto" hangingPunct="1">
              <a:spcAft>
                <a:spcPts val="0"/>
              </a:spcAft>
              <a:buFont typeface="Wingdings 2"/>
              <a:buNone/>
              <a:defRPr/>
            </a:pPr>
            <a:r>
              <a:rPr lang="en-US" dirty="0" smtClean="0">
                <a:solidFill>
                  <a:srgbClr val="000000"/>
                </a:solidFill>
                <a:ea typeface="+mn-ea"/>
              </a:rPr>
              <a:t>	That the plaintiff had been injured, and </a:t>
            </a:r>
          </a:p>
          <a:p>
            <a:pPr marL="82296" indent="0" eaLnBrk="1" fontAlgn="auto" hangingPunct="1">
              <a:spcAft>
                <a:spcPts val="0"/>
              </a:spcAft>
              <a:buFont typeface="Wingdings 2"/>
              <a:buNone/>
              <a:defRPr/>
            </a:pPr>
            <a:r>
              <a:rPr lang="en-US" dirty="0" smtClean="0">
                <a:solidFill>
                  <a:srgbClr val="000000"/>
                </a:solidFill>
                <a:ea typeface="+mn-ea"/>
              </a:rPr>
              <a:t>	That the chance that negligence caused the injury was more than 50%</a:t>
            </a:r>
            <a:endParaRPr lang="en-US" sz="1600" dirty="0" smtClean="0">
              <a:solidFill>
                <a:srgbClr val="000000"/>
              </a:solidFill>
              <a:latin typeface="Lucida Grande" charset="0"/>
              <a:ea typeface="+mn-ea"/>
            </a:endParaRP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19</a:t>
            </a:fld>
            <a:endParaRPr lang="en-US"/>
          </a:p>
        </p:txBody>
      </p:sp>
    </p:spTree>
    <p:extLst>
      <p:ext uri="{BB962C8B-B14F-4D97-AF65-F5344CB8AC3E}">
        <p14:creationId xmlns:p14="http://schemas.microsoft.com/office/powerpoint/2010/main" val="94978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breach of a physician’s duty to patients can take many forms. For example, injuries may result from misdiagnosis, errors in the choice or technical execution of procedures, improper administration of medications, failure to follow up appropriately with a patient, and failure to obtain adequate informed consent</a:t>
            </a:r>
            <a:endParaRPr lang="en-US" dirty="0"/>
          </a:p>
        </p:txBody>
      </p:sp>
      <p:sp>
        <p:nvSpPr>
          <p:cNvPr id="4" name="Slide Number Placeholder 3"/>
          <p:cNvSpPr>
            <a:spLocks noGrp="1"/>
          </p:cNvSpPr>
          <p:nvPr>
            <p:ph type="sldNum" sz="quarter" idx="10"/>
          </p:nvPr>
        </p:nvSpPr>
        <p:spPr/>
        <p:txBody>
          <a:bodyPr/>
          <a:lstStyle/>
          <a:p>
            <a:fld id="{C3706979-D43A-3446-B205-E0C3BEDE2B8A}" type="slidenum">
              <a:rPr lang="en-US" smtClean="0"/>
              <a:t>21</a:t>
            </a:fld>
            <a:endParaRPr lang="en-US"/>
          </a:p>
        </p:txBody>
      </p:sp>
    </p:spTree>
    <p:extLst>
      <p:ext uri="{BB962C8B-B14F-4D97-AF65-F5344CB8AC3E}">
        <p14:creationId xmlns:p14="http://schemas.microsoft.com/office/powerpoint/2010/main" val="83949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3932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569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1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1073"/>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10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1395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403"/>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725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725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687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334"/>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223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621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223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621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51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772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26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97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6356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8991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3689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64869"/>
            <a:ext cx="8229600" cy="41049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3"/>
          <a:stretch>
            <a:fillRect/>
          </a:stretch>
        </p:blipFill>
        <p:spPr>
          <a:xfrm>
            <a:off x="106858" y="69981"/>
            <a:ext cx="1041103" cy="792570"/>
          </a:xfrm>
          <a:prstGeom prst="rect">
            <a:avLst/>
          </a:prstGeom>
        </p:spPr>
      </p:pic>
      <p:sp>
        <p:nvSpPr>
          <p:cNvPr id="8" name="TextBox 7"/>
          <p:cNvSpPr txBox="1"/>
          <p:nvPr userDrawn="1"/>
        </p:nvSpPr>
        <p:spPr>
          <a:xfrm>
            <a:off x="1282297" y="201907"/>
            <a:ext cx="1835433" cy="646331"/>
          </a:xfrm>
          <a:prstGeom prst="rect">
            <a:avLst/>
          </a:prstGeom>
          <a:noFill/>
        </p:spPr>
        <p:txBody>
          <a:bodyPr wrap="none" rtlCol="0">
            <a:spAutoFit/>
          </a:bodyPr>
          <a:lstStyle/>
          <a:p>
            <a:r>
              <a:rPr lang="en-US" dirty="0" smtClean="0"/>
              <a:t>CORD </a:t>
            </a:r>
          </a:p>
          <a:p>
            <a:r>
              <a:rPr lang="en-US" dirty="0" smtClean="0"/>
              <a:t>Curricular Toolkit</a:t>
            </a:r>
            <a:endParaRPr lang="en-US" dirty="0"/>
          </a:p>
        </p:txBody>
      </p:sp>
      <p:pic>
        <p:nvPicPr>
          <p:cNvPr id="9" name="Picture 8"/>
          <p:cNvPicPr>
            <a:picLocks noChangeAspect="1"/>
          </p:cNvPicPr>
          <p:nvPr userDrawn="1"/>
        </p:nvPicPr>
        <p:blipFill>
          <a:blip r:embed="rId14"/>
          <a:stretch>
            <a:fillRect/>
          </a:stretch>
        </p:blipFill>
        <p:spPr>
          <a:xfrm>
            <a:off x="8074295" y="-35082"/>
            <a:ext cx="1000898" cy="1000898"/>
          </a:xfrm>
          <a:prstGeom prst="rect">
            <a:avLst/>
          </a:prstGeom>
        </p:spPr>
      </p:pic>
    </p:spTree>
    <p:extLst>
      <p:ext uri="{BB962C8B-B14F-4D97-AF65-F5344CB8AC3E}">
        <p14:creationId xmlns:p14="http://schemas.microsoft.com/office/powerpoint/2010/main" val="36812836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Definition of Medical Malpractice</a:t>
            </a:r>
            <a:endParaRPr lang="en-US" sz="4000" dirty="0"/>
          </a:p>
        </p:txBody>
      </p:sp>
      <p:sp>
        <p:nvSpPr>
          <p:cNvPr id="3" name="Subtitle 2"/>
          <p:cNvSpPr>
            <a:spLocks noGrp="1"/>
          </p:cNvSpPr>
          <p:nvPr>
            <p:ph type="subTitle" idx="1"/>
          </p:nvPr>
        </p:nvSpPr>
        <p:spPr>
          <a:xfrm>
            <a:off x="1371600" y="4241005"/>
            <a:ext cx="6400800" cy="1752600"/>
          </a:xfrm>
        </p:spPr>
        <p:txBody>
          <a:bodyPr>
            <a:normAutofit fontScale="62500" lnSpcReduction="20000"/>
          </a:bodyPr>
          <a:lstStyle/>
          <a:p>
            <a:r>
              <a:rPr lang="en-US" sz="3000" dirty="0" smtClean="0"/>
              <a:t>Slides adapted with permission from:</a:t>
            </a:r>
          </a:p>
          <a:p>
            <a:r>
              <a:rPr lang="en-US" sz="3000" dirty="0" smtClean="0"/>
              <a:t>Catherine Glazer, MD</a:t>
            </a:r>
          </a:p>
          <a:p>
            <a:endParaRPr lang="en-US" sz="3000" dirty="0" smtClean="0"/>
          </a:p>
          <a:p>
            <a:r>
              <a:rPr lang="en-US" sz="3000" dirty="0" smtClean="0"/>
              <a:t>With additional slides from “Malpractice 101”:</a:t>
            </a:r>
          </a:p>
          <a:p>
            <a:r>
              <a:rPr lang="en-US" sz="2800" dirty="0">
                <a:solidFill>
                  <a:schemeClr val="bg1">
                    <a:lumMod val="50000"/>
                  </a:schemeClr>
                </a:solidFill>
              </a:rPr>
              <a:t>Desai B. Malpractice 101.  </a:t>
            </a:r>
            <a:r>
              <a:rPr lang="en-US" sz="2800" dirty="0" err="1">
                <a:solidFill>
                  <a:schemeClr val="bg1">
                    <a:lumMod val="50000"/>
                  </a:schemeClr>
                </a:solidFill>
              </a:rPr>
              <a:t>MedEdPORTAL</a:t>
            </a:r>
            <a:r>
              <a:rPr lang="en-US" sz="2800" dirty="0">
                <a:solidFill>
                  <a:schemeClr val="bg1">
                    <a:lumMod val="50000"/>
                  </a:schemeClr>
                </a:solidFill>
              </a:rPr>
              <a:t>.  2012;8:9222.  https://</a:t>
            </a:r>
            <a:r>
              <a:rPr lang="en-US" sz="2800" dirty="0" err="1">
                <a:solidFill>
                  <a:schemeClr val="bg1">
                    <a:lumMod val="50000"/>
                  </a:schemeClr>
                </a:solidFill>
              </a:rPr>
              <a:t>doi.org</a:t>
            </a:r>
            <a:r>
              <a:rPr lang="en-US" sz="2800" dirty="0">
                <a:solidFill>
                  <a:schemeClr val="bg1">
                    <a:lumMod val="50000"/>
                  </a:schemeClr>
                </a:solidFill>
              </a:rPr>
              <a:t>/10.15766/mep_2374-8265.9222</a:t>
            </a:r>
          </a:p>
          <a:p>
            <a:endParaRPr lang="en-US" sz="3000" dirty="0" smtClean="0"/>
          </a:p>
          <a:p>
            <a:endParaRPr lang="en-US" sz="3000" dirty="0" smtClean="0"/>
          </a:p>
          <a:p>
            <a:endParaRPr lang="en-US" sz="3000" dirty="0"/>
          </a:p>
        </p:txBody>
      </p:sp>
    </p:spTree>
    <p:extLst>
      <p:ext uri="{BB962C8B-B14F-4D97-AF65-F5344CB8AC3E}">
        <p14:creationId xmlns:p14="http://schemas.microsoft.com/office/powerpoint/2010/main" val="41790574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a:t>Tort Law: Strict liability </a:t>
            </a:r>
          </a:p>
        </p:txBody>
      </p:sp>
      <p:sp>
        <p:nvSpPr>
          <p:cNvPr id="47107" name="Content Placeholder 2"/>
          <p:cNvSpPr>
            <a:spLocks noGrp="1"/>
          </p:cNvSpPr>
          <p:nvPr>
            <p:ph idx="1"/>
          </p:nvPr>
        </p:nvSpPr>
        <p:spPr>
          <a:xfrm>
            <a:off x="457200" y="2303433"/>
            <a:ext cx="8229600" cy="4104971"/>
          </a:xfrm>
        </p:spPr>
        <p:txBody>
          <a:bodyPr/>
          <a:lstStyle/>
          <a:p>
            <a:pPr eaLnBrk="1" hangingPunct="1"/>
            <a:r>
              <a:rPr lang="en-US" dirty="0"/>
              <a:t>A liability incurred even though the defendant did not mean to cause harm and may have even tried to prevent </a:t>
            </a:r>
            <a:r>
              <a:rPr lang="en-US" dirty="0" smtClean="0"/>
              <a:t>harm</a:t>
            </a:r>
          </a:p>
          <a:p>
            <a:pPr eaLnBrk="1" hangingPunct="1"/>
            <a:endParaRPr lang="en-US" dirty="0"/>
          </a:p>
          <a:p>
            <a:pPr eaLnBrk="1" hangingPunct="1"/>
            <a:r>
              <a:rPr lang="en-US" dirty="0"/>
              <a:t>Medication-induced adverse effects, such as liver failure or heart valve damage, are good examples of strict liability</a:t>
            </a:r>
          </a:p>
          <a:p>
            <a:pPr eaLnBrk="1" hangingPunct="1"/>
            <a:endParaRPr lang="en-US" dirty="0">
              <a:latin typeface="Gill Sans MT" charset="0"/>
            </a:endParaRP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a:t>Tort Law: Negligence</a:t>
            </a:r>
          </a:p>
        </p:txBody>
      </p:sp>
      <p:sp>
        <p:nvSpPr>
          <p:cNvPr id="48131" name="Content Placeholder 2"/>
          <p:cNvSpPr>
            <a:spLocks noGrp="1"/>
          </p:cNvSpPr>
          <p:nvPr>
            <p:ph idx="1"/>
          </p:nvPr>
        </p:nvSpPr>
        <p:spPr/>
        <p:txBody>
          <a:bodyPr/>
          <a:lstStyle/>
          <a:p>
            <a:pPr eaLnBrk="1" hangingPunct="1"/>
            <a:r>
              <a:rPr lang="en-US" dirty="0">
                <a:solidFill>
                  <a:srgbClr val="000000"/>
                </a:solidFill>
              </a:rPr>
              <a:t>Roughly translated as </a:t>
            </a:r>
            <a:r>
              <a:rPr lang="en-US" dirty="0" smtClean="0">
                <a:solidFill>
                  <a:srgbClr val="000000"/>
                </a:solidFill>
              </a:rPr>
              <a:t>carelessness</a:t>
            </a:r>
          </a:p>
          <a:p>
            <a:pPr eaLnBrk="1" hangingPunct="1"/>
            <a:endParaRPr lang="en-US" dirty="0">
              <a:solidFill>
                <a:srgbClr val="000000"/>
              </a:solidFill>
            </a:endParaRPr>
          </a:p>
          <a:p>
            <a:pPr eaLnBrk="1" hangingPunct="1"/>
            <a:r>
              <a:rPr lang="en-US" dirty="0">
                <a:solidFill>
                  <a:srgbClr val="000000"/>
                </a:solidFill>
              </a:rPr>
              <a:t>Malpractice cases are most frequently brought forth as negligence actions</a:t>
            </a: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06239"/>
            <a:ext cx="8229600" cy="1143000"/>
          </a:xfrm>
        </p:spPr>
        <p:txBody>
          <a:bodyPr/>
          <a:lstStyle/>
          <a:p>
            <a:r>
              <a:rPr lang="en-US" dirty="0" smtClean="0"/>
              <a:t>Proof</a:t>
            </a:r>
            <a:endParaRPr lang="en-US" dirty="0"/>
          </a:p>
        </p:txBody>
      </p:sp>
      <p:sp>
        <p:nvSpPr>
          <p:cNvPr id="51203" name="Text Placeholder 8"/>
          <p:cNvSpPr>
            <a:spLocks noGrp="1"/>
          </p:cNvSpPr>
          <p:nvPr>
            <p:ph type="body" idx="1"/>
          </p:nvPr>
        </p:nvSpPr>
        <p:spPr>
          <a:xfrm>
            <a:off x="457200" y="1687641"/>
            <a:ext cx="4040188" cy="639762"/>
          </a:xfrm>
          <a:ln>
            <a:headEnd/>
            <a:tailEnd/>
          </a:ln>
        </p:spPr>
        <p:txBody>
          <a:bodyPr>
            <a:normAutofit/>
          </a:bodyPr>
          <a:lstStyle/>
          <a:p>
            <a:pPr marL="63500" algn="ctr" eaLnBrk="1" hangingPunct="1"/>
            <a:r>
              <a:rPr lang="en-US" sz="2800" dirty="0">
                <a:latin typeface="+mj-lt"/>
              </a:rPr>
              <a:t>Criminal Law</a:t>
            </a:r>
          </a:p>
        </p:txBody>
      </p:sp>
      <p:sp>
        <p:nvSpPr>
          <p:cNvPr id="51205" name="Content Placeholder 9"/>
          <p:cNvSpPr>
            <a:spLocks noGrp="1"/>
          </p:cNvSpPr>
          <p:nvPr>
            <p:ph sz="half" idx="2"/>
          </p:nvPr>
        </p:nvSpPr>
        <p:spPr>
          <a:xfrm>
            <a:off x="457200" y="2444541"/>
            <a:ext cx="4040188" cy="3951288"/>
          </a:xfrm>
          <a:ln>
            <a:headEnd/>
            <a:tailEnd/>
          </a:ln>
        </p:spPr>
        <p:txBody>
          <a:bodyPr>
            <a:normAutofit fontScale="92500"/>
          </a:bodyPr>
          <a:lstStyle/>
          <a:p>
            <a:pPr marL="392113" indent="-273050" eaLnBrk="1" hangingPunct="1"/>
            <a:r>
              <a:rPr lang="en-US" dirty="0"/>
              <a:t>Burden of proof is always on the state</a:t>
            </a:r>
          </a:p>
          <a:p>
            <a:pPr lvl="1" eaLnBrk="1" hangingPunct="1"/>
            <a:r>
              <a:rPr lang="ja-JP" altLang="en-US" dirty="0"/>
              <a:t>“</a:t>
            </a:r>
            <a:r>
              <a:rPr lang="en-US" dirty="0"/>
              <a:t>Innocent until proven guilty</a:t>
            </a:r>
            <a:r>
              <a:rPr lang="ja-JP" altLang="en-US" dirty="0" smtClean="0"/>
              <a:t>”</a:t>
            </a:r>
            <a:endParaRPr lang="en-US" dirty="0" smtClean="0"/>
          </a:p>
          <a:p>
            <a:pPr marL="392113" indent="-273050" eaLnBrk="1" hangingPunct="1"/>
            <a:r>
              <a:rPr lang="en-US" dirty="0" smtClean="0"/>
              <a:t>The </a:t>
            </a:r>
            <a:r>
              <a:rPr lang="en-US" dirty="0"/>
              <a:t>state must prove that the defendant satisfied each element of the statutory definition of the alleged crime, and the defendant's participation, "beyond a reasonable doubt." </a:t>
            </a:r>
          </a:p>
          <a:p>
            <a:pPr lvl="1" eaLnBrk="1" hangingPunct="1"/>
            <a:endParaRPr lang="en-US" dirty="0">
              <a:latin typeface="Gill Sans MT" charset="0"/>
            </a:endParaRPr>
          </a:p>
          <a:p>
            <a:pPr marL="392113" indent="-273050" eaLnBrk="1" hangingPunct="1"/>
            <a:endParaRPr lang="en-US" dirty="0">
              <a:latin typeface="Gill Sans MT" charset="0"/>
            </a:endParaRPr>
          </a:p>
        </p:txBody>
      </p:sp>
      <p:sp>
        <p:nvSpPr>
          <p:cNvPr id="51204" name="Text Placeholder 10"/>
          <p:cNvSpPr>
            <a:spLocks noGrp="1"/>
          </p:cNvSpPr>
          <p:nvPr>
            <p:ph type="body" sz="quarter" idx="3"/>
          </p:nvPr>
        </p:nvSpPr>
        <p:spPr>
          <a:xfrm>
            <a:off x="4645025" y="1687641"/>
            <a:ext cx="4041775" cy="639762"/>
          </a:xfrm>
          <a:ln>
            <a:headEnd/>
            <a:tailEnd/>
          </a:ln>
        </p:spPr>
        <p:txBody>
          <a:bodyPr>
            <a:normAutofit/>
          </a:bodyPr>
          <a:lstStyle/>
          <a:p>
            <a:pPr marL="63500" algn="ctr" eaLnBrk="1" hangingPunct="1"/>
            <a:r>
              <a:rPr lang="en-US" sz="2800" dirty="0">
                <a:latin typeface="+mj-lt"/>
              </a:rPr>
              <a:t>Civil Law</a:t>
            </a:r>
          </a:p>
        </p:txBody>
      </p:sp>
      <p:sp>
        <p:nvSpPr>
          <p:cNvPr id="51206" name="Content Placeholder 11"/>
          <p:cNvSpPr>
            <a:spLocks noGrp="1"/>
          </p:cNvSpPr>
          <p:nvPr>
            <p:ph sz="quarter" idx="4"/>
          </p:nvPr>
        </p:nvSpPr>
        <p:spPr>
          <a:xfrm>
            <a:off x="4645025" y="2444541"/>
            <a:ext cx="4041775" cy="3951288"/>
          </a:xfrm>
          <a:ln>
            <a:headEnd/>
            <a:tailEnd/>
          </a:ln>
        </p:spPr>
        <p:txBody>
          <a:bodyPr>
            <a:normAutofit/>
          </a:bodyPr>
          <a:lstStyle/>
          <a:p>
            <a:pPr marL="392113" indent="-273050" eaLnBrk="1" hangingPunct="1"/>
            <a:r>
              <a:rPr lang="en-US" sz="2200" dirty="0"/>
              <a:t>The burden of proof is initially on the </a:t>
            </a:r>
            <a:r>
              <a:rPr lang="en-US" sz="2200" dirty="0" smtClean="0"/>
              <a:t>plaintiff</a:t>
            </a:r>
            <a:endParaRPr lang="en-US" sz="2200" dirty="0"/>
          </a:p>
          <a:p>
            <a:pPr marL="392113" indent="-273050" eaLnBrk="1" hangingPunct="1"/>
            <a:r>
              <a:rPr lang="en-US" sz="2200" dirty="0"/>
              <a:t>The plaintiff wins if the </a:t>
            </a:r>
            <a:r>
              <a:rPr lang="en-US" sz="2200" u="sng" dirty="0"/>
              <a:t>preponderance of the evidence</a:t>
            </a:r>
            <a:r>
              <a:rPr lang="en-US" sz="2200" dirty="0"/>
              <a:t> favors the plaintiff</a:t>
            </a:r>
          </a:p>
        </p:txBody>
      </p:sp>
      <p:sp>
        <p:nvSpPr>
          <p:cNvPr id="11" name="Rectangle 10"/>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r>
              <a:rPr lang="en-US" dirty="0" smtClean="0"/>
              <a:t>Potential Punishment/Damages</a:t>
            </a:r>
            <a:endParaRPr lang="en-US" dirty="0"/>
          </a:p>
        </p:txBody>
      </p:sp>
      <p:sp>
        <p:nvSpPr>
          <p:cNvPr id="3" name="Content Placeholder 2"/>
          <p:cNvSpPr>
            <a:spLocks noGrp="1"/>
          </p:cNvSpPr>
          <p:nvPr>
            <p:ph idx="1"/>
          </p:nvPr>
        </p:nvSpPr>
        <p:spPr>
          <a:xfrm>
            <a:off x="457200" y="2054073"/>
            <a:ext cx="8229600" cy="4104971"/>
          </a:xfrm>
        </p:spPr>
        <p:txBody>
          <a:bodyPr>
            <a:normAutofit/>
          </a:bodyPr>
          <a:lstStyle/>
          <a:p>
            <a:pPr marL="0" indent="0" algn="ctr" eaLnBrk="1" fontAlgn="auto" hangingPunct="1">
              <a:spcAft>
                <a:spcPts val="0"/>
              </a:spcAft>
              <a:buFont typeface="Wingdings 2"/>
              <a:buNone/>
              <a:defRPr/>
            </a:pPr>
            <a:r>
              <a:rPr lang="en-US" dirty="0" smtClean="0">
                <a:ea typeface="+mn-ea"/>
              </a:rPr>
              <a:t>Criminal Law</a:t>
            </a:r>
          </a:p>
          <a:p>
            <a:pPr marL="0" indent="0" algn="ctr" eaLnBrk="1" fontAlgn="auto" hangingPunct="1">
              <a:spcAft>
                <a:spcPts val="0"/>
              </a:spcAft>
              <a:buFont typeface="Wingdings 2"/>
              <a:buNone/>
              <a:defRPr/>
            </a:pPr>
            <a:endParaRPr lang="en-US" dirty="0" smtClean="0">
              <a:ea typeface="+mn-ea"/>
            </a:endParaRPr>
          </a:p>
          <a:p>
            <a:pPr marL="0" indent="0" eaLnBrk="1" fontAlgn="auto" hangingPunct="1">
              <a:spcAft>
                <a:spcPts val="0"/>
              </a:spcAft>
              <a:buFont typeface="Wingdings 2"/>
              <a:buNone/>
              <a:defRPr/>
            </a:pPr>
            <a:r>
              <a:rPr lang="en-US" dirty="0">
                <a:ea typeface="+mn-ea"/>
              </a:rPr>
              <a:t>A</a:t>
            </a:r>
            <a:r>
              <a:rPr lang="en-US" dirty="0" smtClean="0">
                <a:ea typeface="+mn-ea"/>
              </a:rPr>
              <a:t> guilty defendant is punished by either:</a:t>
            </a:r>
          </a:p>
          <a:p>
            <a:pPr marL="514350" indent="-514350" eaLnBrk="1" fontAlgn="auto" hangingPunct="1">
              <a:spcAft>
                <a:spcPts val="0"/>
              </a:spcAft>
              <a:buFont typeface="+mj-lt"/>
              <a:buAutoNum type="arabicPeriod"/>
              <a:defRPr/>
            </a:pPr>
            <a:r>
              <a:rPr lang="en-US" dirty="0" smtClean="0">
                <a:ea typeface="+mn-ea"/>
              </a:rPr>
              <a:t>Incarceration</a:t>
            </a:r>
          </a:p>
          <a:p>
            <a:pPr marL="514350" indent="-514350" eaLnBrk="1" fontAlgn="auto" hangingPunct="1">
              <a:spcAft>
                <a:spcPts val="0"/>
              </a:spcAft>
              <a:buFont typeface="+mj-lt"/>
              <a:buAutoNum type="arabicPeriod"/>
              <a:defRPr/>
            </a:pPr>
            <a:r>
              <a:rPr lang="en-US" dirty="0">
                <a:ea typeface="+mn-ea"/>
              </a:rPr>
              <a:t>F</a:t>
            </a:r>
            <a:r>
              <a:rPr lang="en-US" dirty="0" smtClean="0">
                <a:ea typeface="+mn-ea"/>
              </a:rPr>
              <a:t>ine paid to the government</a:t>
            </a:r>
          </a:p>
          <a:p>
            <a:pPr marL="514350" indent="-514350" eaLnBrk="1" fontAlgn="auto" hangingPunct="1">
              <a:spcAft>
                <a:spcPts val="0"/>
              </a:spcAft>
              <a:buFont typeface="+mj-lt"/>
              <a:buAutoNum type="arabicPeriod"/>
              <a:defRPr/>
            </a:pPr>
            <a:r>
              <a:rPr lang="en-US" dirty="0" smtClean="0">
                <a:ea typeface="+mn-ea"/>
              </a:rPr>
              <a:t>Execution of the defendant: the death penalty</a:t>
            </a:r>
            <a:endParaRPr lang="en-US" dirty="0">
              <a:ea typeface="+mn-ea"/>
            </a:endParaRPr>
          </a:p>
        </p:txBody>
      </p:sp>
      <p:pic>
        <p:nvPicPr>
          <p:cNvPr id="5" name="Picture 4" descr="Criminal la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127" y="5678828"/>
            <a:ext cx="1823195" cy="1154691"/>
          </a:xfrm>
          <a:prstGeom prst="rect">
            <a:avLst/>
          </a:prstGeom>
        </p:spPr>
      </p:pic>
      <p:sp>
        <p:nvSpPr>
          <p:cNvPr id="7" name="Rectangle 6"/>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r>
              <a:rPr lang="en-US" dirty="0">
                <a:latin typeface="+mn-lt"/>
              </a:rPr>
              <a:t>Potential Punishment/Damages</a:t>
            </a:r>
          </a:p>
        </p:txBody>
      </p:sp>
      <p:sp>
        <p:nvSpPr>
          <p:cNvPr id="3" name="Content Placeholder 2"/>
          <p:cNvSpPr>
            <a:spLocks noGrp="1"/>
          </p:cNvSpPr>
          <p:nvPr>
            <p:ph idx="1"/>
          </p:nvPr>
        </p:nvSpPr>
        <p:spPr>
          <a:xfrm>
            <a:off x="457200" y="2165851"/>
            <a:ext cx="8229600" cy="4104971"/>
          </a:xfrm>
        </p:spPr>
        <p:txBody>
          <a:bodyPr>
            <a:normAutofit/>
          </a:bodyPr>
          <a:lstStyle/>
          <a:p>
            <a:pPr marL="0" indent="0" algn="ctr" eaLnBrk="1" fontAlgn="auto" hangingPunct="1">
              <a:spcAft>
                <a:spcPts val="0"/>
              </a:spcAft>
              <a:buFont typeface="Wingdings 2"/>
              <a:buNone/>
              <a:defRPr/>
            </a:pPr>
            <a:r>
              <a:rPr lang="en-US" dirty="0" smtClean="0">
                <a:ea typeface="+mn-ea"/>
              </a:rPr>
              <a:t>Civil Law</a:t>
            </a:r>
          </a:p>
          <a:p>
            <a:pPr marL="0" indent="0" algn="ctr" eaLnBrk="1" fontAlgn="auto" hangingPunct="1">
              <a:spcAft>
                <a:spcPts val="0"/>
              </a:spcAft>
              <a:buFont typeface="Wingdings 2"/>
              <a:buNone/>
              <a:defRPr/>
            </a:pPr>
            <a:endParaRPr lang="en-US" dirty="0" smtClean="0">
              <a:ea typeface="+mn-ea"/>
            </a:endParaRPr>
          </a:p>
          <a:p>
            <a:pPr marL="0" indent="0" eaLnBrk="1" fontAlgn="auto" hangingPunct="1">
              <a:spcAft>
                <a:spcPts val="0"/>
              </a:spcAft>
              <a:buNone/>
              <a:defRPr/>
            </a:pPr>
            <a:r>
              <a:rPr lang="en-US" dirty="0" smtClean="0">
                <a:ea typeface="+mn-ea"/>
              </a:rPr>
              <a:t>A losing defendant in civil litigation only reimburses the plaintiff for losses caused by the defendant's behavior with no threat of incarceration</a:t>
            </a:r>
            <a:endParaRPr lang="en-US" dirty="0">
              <a:ea typeface="+mn-ea"/>
            </a:endParaRPr>
          </a:p>
        </p:txBody>
      </p:sp>
      <p:sp>
        <p:nvSpPr>
          <p:cNvPr id="7" name="Rectangle 6"/>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Statute of Limitations</a:t>
            </a:r>
          </a:p>
        </p:txBody>
      </p:sp>
      <p:sp>
        <p:nvSpPr>
          <p:cNvPr id="3" name="Content Placeholder 2"/>
          <p:cNvSpPr>
            <a:spLocks noGrp="1"/>
          </p:cNvSpPr>
          <p:nvPr>
            <p:ph idx="1"/>
          </p:nvPr>
        </p:nvSpPr>
        <p:spPr>
          <a:xfrm>
            <a:off x="83684" y="2035399"/>
            <a:ext cx="8873555" cy="4104971"/>
          </a:xfrm>
        </p:spPr>
        <p:txBody>
          <a:bodyPr>
            <a:noAutofit/>
          </a:bodyPr>
          <a:lstStyle/>
          <a:p>
            <a:pPr>
              <a:buSzPts val="2000"/>
            </a:pPr>
            <a:r>
              <a:rPr lang="en-US" sz="2400" dirty="0">
                <a:solidFill>
                  <a:srgbClr val="000000"/>
                </a:solidFill>
              </a:rPr>
              <a:t>The statute of limitations varies among states and serves to limit liability to what the law considers a reasonable </a:t>
            </a:r>
            <a:r>
              <a:rPr lang="en-US" sz="2400" dirty="0" smtClean="0">
                <a:solidFill>
                  <a:srgbClr val="000000"/>
                </a:solidFill>
              </a:rPr>
              <a:t>degree</a:t>
            </a:r>
          </a:p>
          <a:p>
            <a:pPr>
              <a:buSzPts val="2000"/>
            </a:pPr>
            <a:r>
              <a:rPr lang="en-US" sz="2400" dirty="0">
                <a:solidFill>
                  <a:srgbClr val="000000"/>
                </a:solidFill>
              </a:rPr>
              <a:t>Plaintiffs have a set period to bring action after an injury occurs</a:t>
            </a:r>
          </a:p>
          <a:p>
            <a:pPr>
              <a:buSzPts val="2000"/>
            </a:pPr>
            <a:r>
              <a:rPr lang="en-US" sz="2400" dirty="0">
                <a:solidFill>
                  <a:srgbClr val="000000"/>
                </a:solidFill>
              </a:rPr>
              <a:t>Many states have a 1</a:t>
            </a:r>
            <a:r>
              <a:rPr lang="en-US" sz="2400" dirty="0" smtClean="0">
                <a:solidFill>
                  <a:srgbClr val="000000"/>
                </a:solidFill>
              </a:rPr>
              <a:t>-yr limit</a:t>
            </a:r>
            <a:r>
              <a:rPr lang="en-US" sz="2400" dirty="0">
                <a:solidFill>
                  <a:srgbClr val="000000"/>
                </a:solidFill>
              </a:rPr>
              <a:t>, but some states allow 3 or </a:t>
            </a:r>
            <a:r>
              <a:rPr lang="en-US" sz="2400" dirty="0" smtClean="0">
                <a:solidFill>
                  <a:srgbClr val="000000"/>
                </a:solidFill>
              </a:rPr>
              <a:t>more </a:t>
            </a:r>
            <a:r>
              <a:rPr lang="en-US" sz="2400" dirty="0" err="1" smtClean="0">
                <a:solidFill>
                  <a:srgbClr val="000000"/>
                </a:solidFill>
              </a:rPr>
              <a:t>yrs</a:t>
            </a:r>
            <a:endParaRPr lang="en-US" sz="2400" dirty="0">
              <a:solidFill>
                <a:srgbClr val="000000"/>
              </a:solidFill>
            </a:endParaRPr>
          </a:p>
          <a:p>
            <a:pPr>
              <a:buSzPts val="2000"/>
            </a:pPr>
            <a:r>
              <a:rPr lang="en-US" sz="2400" dirty="0">
                <a:solidFill>
                  <a:srgbClr val="000000"/>
                </a:solidFill>
              </a:rPr>
              <a:t>Two major caveats must be noted</a:t>
            </a:r>
            <a:r>
              <a:rPr lang="en-US" sz="2400" dirty="0" smtClean="0">
                <a:solidFill>
                  <a:srgbClr val="000000"/>
                </a:solidFill>
              </a:rPr>
              <a:t>:</a:t>
            </a:r>
          </a:p>
          <a:p>
            <a:pPr lvl="1">
              <a:buSzPts val="2000"/>
            </a:pPr>
            <a:r>
              <a:rPr lang="en-US" sz="2200" dirty="0" smtClean="0">
                <a:solidFill>
                  <a:srgbClr val="000000"/>
                </a:solidFill>
              </a:rPr>
              <a:t>Statute </a:t>
            </a:r>
            <a:r>
              <a:rPr lang="en-US" sz="2200" dirty="0">
                <a:solidFill>
                  <a:srgbClr val="000000"/>
                </a:solidFill>
              </a:rPr>
              <a:t>starts when the injury is discovered. </a:t>
            </a:r>
          </a:p>
          <a:p>
            <a:pPr lvl="2">
              <a:buSzPts val="1400"/>
            </a:pPr>
            <a:r>
              <a:rPr lang="en-US" sz="2000" dirty="0">
                <a:solidFill>
                  <a:srgbClr val="000000"/>
                </a:solidFill>
              </a:rPr>
              <a:t>Ex. sponge is discovered in a patient's abdomen after a surgery that occurred 8 years earlier, the patient still has 1 year to file a claim</a:t>
            </a:r>
          </a:p>
          <a:p>
            <a:pPr lvl="1">
              <a:buSzPts val="1800"/>
            </a:pPr>
            <a:r>
              <a:rPr lang="en-US" sz="2200" dirty="0">
                <a:solidFill>
                  <a:srgbClr val="000000"/>
                </a:solidFill>
              </a:rPr>
              <a:t>In the case of a minor, the patient has until the age of majority (18 years) plus the year included in the statute </a:t>
            </a:r>
            <a:r>
              <a:rPr lang="en-US" sz="2400" dirty="0">
                <a:solidFill>
                  <a:srgbClr val="000000"/>
                </a:solidFill>
              </a:rPr>
              <a:t>to file a </a:t>
            </a:r>
            <a:r>
              <a:rPr lang="en-US" sz="2400" dirty="0" smtClean="0">
                <a:solidFill>
                  <a:srgbClr val="000000"/>
                </a:solidFill>
              </a:rPr>
              <a:t>claim</a:t>
            </a:r>
            <a:endParaRPr lang="en-US" sz="2400" dirty="0">
              <a:solidFill>
                <a:srgbClr val="000000"/>
              </a:solidFill>
            </a:endParaRP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extLst>
      <p:ext uri="{BB962C8B-B14F-4D97-AF65-F5344CB8AC3E}">
        <p14:creationId xmlns:p14="http://schemas.microsoft.com/office/powerpoint/2010/main" val="84628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r>
              <a:rPr lang="en-US" dirty="0" smtClean="0"/>
              <a:t>Statute </a:t>
            </a:r>
            <a:r>
              <a:rPr lang="en-US" dirty="0"/>
              <a:t>of </a:t>
            </a:r>
            <a:r>
              <a:rPr lang="en-US" dirty="0" smtClean="0"/>
              <a:t>Limitations </a:t>
            </a:r>
            <a:r>
              <a:rPr lang="en-US" dirty="0"/>
              <a:t>- Minors</a:t>
            </a:r>
          </a:p>
        </p:txBody>
      </p:sp>
      <p:sp>
        <p:nvSpPr>
          <p:cNvPr id="61443" name="Content Placeholder 2"/>
          <p:cNvSpPr>
            <a:spLocks noGrp="1"/>
          </p:cNvSpPr>
          <p:nvPr>
            <p:ph idx="1"/>
          </p:nvPr>
        </p:nvSpPr>
        <p:spPr>
          <a:xfrm>
            <a:off x="457200" y="2054073"/>
            <a:ext cx="8229600" cy="4104971"/>
          </a:xfrm>
        </p:spPr>
        <p:txBody>
          <a:bodyPr/>
          <a:lstStyle/>
          <a:p>
            <a:pPr eaLnBrk="1" hangingPunct="1"/>
            <a:r>
              <a:rPr lang="en-US" dirty="0"/>
              <a:t>Pediatrics differs due to the fact it can take a long time to recognize an alleged injury</a:t>
            </a:r>
          </a:p>
          <a:p>
            <a:pPr lvl="1" eaLnBrk="1" hangingPunct="1"/>
            <a:r>
              <a:rPr lang="en-US" dirty="0"/>
              <a:t>For those with developmental delay, an injury may not be recognized until </a:t>
            </a:r>
            <a:r>
              <a:rPr lang="en-US" dirty="0" smtClean="0"/>
              <a:t>they’re </a:t>
            </a:r>
            <a:r>
              <a:rPr lang="en-US" dirty="0"/>
              <a:t>in school many years later so it could be 5-10 years later</a:t>
            </a:r>
          </a:p>
          <a:p>
            <a:pPr lvl="1" eaLnBrk="1" hangingPunct="1"/>
            <a:r>
              <a:rPr lang="en-US" dirty="0"/>
              <a:t>Further, If the family </a:t>
            </a:r>
            <a:r>
              <a:rPr lang="en-US" dirty="0" smtClean="0"/>
              <a:t>didn’t </a:t>
            </a:r>
            <a:r>
              <a:rPr lang="en-US" dirty="0"/>
              <a:t>want to file a lawsuit, when the child becomes 18 years old they have one year to file suit</a:t>
            </a: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dical-malpracti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718"/>
            <a:ext cx="9144000" cy="5830934"/>
          </a:xfrm>
          <a:prstGeom prst="rect">
            <a:avLst/>
          </a:prstGeom>
        </p:spPr>
      </p:pic>
    </p:spTree>
    <p:extLst>
      <p:ext uri="{BB962C8B-B14F-4D97-AF65-F5344CB8AC3E}">
        <p14:creationId xmlns:p14="http://schemas.microsoft.com/office/powerpoint/2010/main" val="33331319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Malpractice Definition</a:t>
            </a:r>
            <a:endParaRPr lang="en-US" dirty="0"/>
          </a:p>
        </p:txBody>
      </p:sp>
      <p:sp>
        <p:nvSpPr>
          <p:cNvPr id="3" name="Content Placeholder 2"/>
          <p:cNvSpPr>
            <a:spLocks noGrp="1"/>
          </p:cNvSpPr>
          <p:nvPr>
            <p:ph idx="1"/>
          </p:nvPr>
        </p:nvSpPr>
        <p:spPr/>
        <p:txBody>
          <a:bodyPr/>
          <a:lstStyle/>
          <a:p>
            <a:r>
              <a:rPr lang="en-US" dirty="0" smtClean="0"/>
              <a:t>“Failure of a physician or health care provider to deliver proper services, either intentionally or through negligence, or without obtaining informed consent”</a:t>
            </a:r>
            <a:endParaRPr lang="en-US" dirty="0"/>
          </a:p>
        </p:txBody>
      </p:sp>
    </p:spTree>
    <p:extLst>
      <p:ext uri="{BB962C8B-B14F-4D97-AF65-F5344CB8AC3E}">
        <p14:creationId xmlns:p14="http://schemas.microsoft.com/office/powerpoint/2010/main" val="11572029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
            </a:r>
            <a:r>
              <a:rPr lang="en-US" dirty="0" smtClean="0"/>
              <a:t>hat makes up malpractice</a:t>
            </a:r>
            <a:endParaRPr lang="en-US" dirty="0"/>
          </a:p>
        </p:txBody>
      </p:sp>
      <p:sp>
        <p:nvSpPr>
          <p:cNvPr id="3" name="Content Placeholder 2"/>
          <p:cNvSpPr>
            <a:spLocks noGrp="1"/>
          </p:cNvSpPr>
          <p:nvPr>
            <p:ph idx="1"/>
          </p:nvPr>
        </p:nvSpPr>
        <p:spPr>
          <a:xfrm>
            <a:off x="457200" y="2093640"/>
            <a:ext cx="8229600" cy="4104971"/>
          </a:xfrm>
        </p:spPr>
        <p:txBody>
          <a:bodyPr/>
          <a:lstStyle/>
          <a:p>
            <a:r>
              <a:rPr lang="en-US" dirty="0" smtClean="0"/>
              <a:t>4 elements, all must be present</a:t>
            </a:r>
          </a:p>
          <a:p>
            <a:pPr lvl="1"/>
            <a:r>
              <a:rPr lang="en-US" dirty="0" smtClean="0"/>
              <a:t>Duty to treat</a:t>
            </a:r>
          </a:p>
          <a:p>
            <a:pPr lvl="1"/>
            <a:r>
              <a:rPr lang="en-US" dirty="0" smtClean="0"/>
              <a:t>Did the care deviate from standard of care/was there negligence</a:t>
            </a:r>
          </a:p>
          <a:p>
            <a:pPr lvl="1"/>
            <a:r>
              <a:rPr lang="en-US" dirty="0" smtClean="0"/>
              <a:t>Did the deviation/negligence cause the injury </a:t>
            </a:r>
          </a:p>
          <a:p>
            <a:pPr lvl="1"/>
            <a:r>
              <a:rPr lang="en-US" dirty="0" smtClean="0"/>
              <a:t>Did the injury result in damage</a:t>
            </a:r>
          </a:p>
          <a:p>
            <a:pPr marL="342900" lvl="1" indent="-342900">
              <a:buFont typeface="Arial"/>
              <a:buChar char="•"/>
            </a:pPr>
            <a:r>
              <a:rPr lang="en-US" b="1" dirty="0"/>
              <a:t>Absence of </a:t>
            </a:r>
            <a:r>
              <a:rPr lang="en-US" b="1" dirty="0" smtClean="0"/>
              <a:t>one of the above criteria </a:t>
            </a:r>
            <a:r>
              <a:rPr lang="en-US" b="1" dirty="0"/>
              <a:t>negates liability</a:t>
            </a:r>
          </a:p>
          <a:p>
            <a:pPr marL="0" indent="0">
              <a:buNone/>
            </a:pPr>
            <a:endParaRPr lang="en-US" dirty="0"/>
          </a:p>
        </p:txBody>
      </p:sp>
    </p:spTree>
    <p:extLst>
      <p:ext uri="{BB962C8B-B14F-4D97-AF65-F5344CB8AC3E}">
        <p14:creationId xmlns:p14="http://schemas.microsoft.com/office/powerpoint/2010/main" val="6719302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dirty="0" smtClean="0"/>
              <a:t>History of malpractice</a:t>
            </a:r>
          </a:p>
          <a:p>
            <a:r>
              <a:rPr lang="en-US" dirty="0" smtClean="0"/>
              <a:t>Overview of US legal system and how malpractice fits in</a:t>
            </a:r>
          </a:p>
          <a:p>
            <a:r>
              <a:rPr lang="en-US" dirty="0" smtClean="0"/>
              <a:t>Definition and components of malpractice</a:t>
            </a:r>
          </a:p>
          <a:p>
            <a:r>
              <a:rPr lang="en-US" dirty="0" smtClean="0"/>
              <a:t>Risk reduction methods</a:t>
            </a:r>
            <a:endParaRPr lang="en-US" dirty="0"/>
          </a:p>
        </p:txBody>
      </p:sp>
    </p:spTree>
    <p:extLst>
      <p:ext uri="{BB962C8B-B14F-4D97-AF65-F5344CB8AC3E}">
        <p14:creationId xmlns:p14="http://schemas.microsoft.com/office/powerpoint/2010/main" val="1875080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latin typeface="+mn-lt"/>
              </a:rPr>
              <a:t>Duty to Treat</a:t>
            </a:r>
            <a:endParaRPr lang="en-US" dirty="0">
              <a:latin typeface="+mn-lt"/>
            </a:endParaRPr>
          </a:p>
        </p:txBody>
      </p:sp>
      <p:sp>
        <p:nvSpPr>
          <p:cNvPr id="53251" name="Content Placeholder 2"/>
          <p:cNvSpPr>
            <a:spLocks noGrp="1"/>
          </p:cNvSpPr>
          <p:nvPr>
            <p:ph idx="1"/>
          </p:nvPr>
        </p:nvSpPr>
        <p:spPr>
          <a:xfrm>
            <a:off x="457200" y="2108070"/>
            <a:ext cx="8229600" cy="4104971"/>
          </a:xfrm>
        </p:spPr>
        <p:txBody>
          <a:bodyPr>
            <a:normAutofit/>
          </a:bodyPr>
          <a:lstStyle/>
          <a:p>
            <a:pPr eaLnBrk="1" hangingPunct="1"/>
            <a:r>
              <a:rPr lang="en-US" dirty="0"/>
              <a:t>The first element</a:t>
            </a:r>
          </a:p>
          <a:p>
            <a:pPr eaLnBrk="1" hangingPunct="1"/>
            <a:r>
              <a:rPr lang="en-US" dirty="0"/>
              <a:t>The physician-patient relationship</a:t>
            </a:r>
          </a:p>
          <a:p>
            <a:pPr lvl="1" eaLnBrk="1" hangingPunct="1"/>
            <a:r>
              <a:rPr lang="en-US" dirty="0"/>
              <a:t>May be contractual</a:t>
            </a:r>
          </a:p>
          <a:p>
            <a:pPr lvl="1" eaLnBrk="1" hangingPunct="1"/>
            <a:r>
              <a:rPr lang="en-US" dirty="0"/>
              <a:t>May be implied</a:t>
            </a:r>
          </a:p>
          <a:p>
            <a:pPr lvl="2" eaLnBrk="1" hangingPunct="1"/>
            <a:r>
              <a:rPr lang="en-US" dirty="0"/>
              <a:t>EMTALA</a:t>
            </a:r>
          </a:p>
          <a:p>
            <a:pPr eaLnBrk="1" hangingPunct="1"/>
            <a:r>
              <a:rPr lang="en-US" dirty="0"/>
              <a:t>There must be a defined and accepted </a:t>
            </a:r>
            <a:r>
              <a:rPr lang="en-US" i="1" dirty="0"/>
              <a:t>standard of care </a:t>
            </a:r>
            <a:r>
              <a:rPr lang="en-US" dirty="0"/>
              <a:t>that the physician is required to adhere to in treating the </a:t>
            </a:r>
            <a:r>
              <a:rPr lang="en-US" dirty="0" smtClean="0"/>
              <a:t>patient</a:t>
            </a:r>
            <a:endParaRPr lang="en-US" dirty="0"/>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eaLnBrk="1" hangingPunct="1"/>
            <a:r>
              <a:rPr lang="en-US" dirty="0" smtClean="0">
                <a:latin typeface="+mn-lt"/>
              </a:rPr>
              <a:t>Deviation from Standard of Care/</a:t>
            </a:r>
            <a:br>
              <a:rPr lang="en-US" dirty="0" smtClean="0">
                <a:latin typeface="+mn-lt"/>
              </a:rPr>
            </a:br>
            <a:r>
              <a:rPr lang="en-US" dirty="0" smtClean="0">
                <a:latin typeface="+mn-lt"/>
              </a:rPr>
              <a:t>Breach </a:t>
            </a:r>
            <a:r>
              <a:rPr lang="en-US" dirty="0">
                <a:latin typeface="+mn-lt"/>
              </a:rPr>
              <a:t>of </a:t>
            </a:r>
            <a:r>
              <a:rPr lang="en-US" dirty="0" smtClean="0">
                <a:latin typeface="+mn-lt"/>
              </a:rPr>
              <a:t>Duty</a:t>
            </a:r>
            <a:endParaRPr lang="en-US" dirty="0">
              <a:latin typeface="+mn-lt"/>
            </a:endParaRPr>
          </a:p>
        </p:txBody>
      </p:sp>
      <p:sp>
        <p:nvSpPr>
          <p:cNvPr id="55299" name="Content Placeholder 2"/>
          <p:cNvSpPr>
            <a:spLocks noGrp="1"/>
          </p:cNvSpPr>
          <p:nvPr>
            <p:ph idx="1"/>
          </p:nvPr>
        </p:nvSpPr>
        <p:spPr>
          <a:xfrm>
            <a:off x="457200" y="2378129"/>
            <a:ext cx="8229600" cy="4104971"/>
          </a:xfrm>
        </p:spPr>
        <p:txBody>
          <a:bodyPr/>
          <a:lstStyle/>
          <a:p>
            <a:pPr eaLnBrk="1" hangingPunct="1"/>
            <a:r>
              <a:rPr lang="en-US" dirty="0" smtClean="0"/>
              <a:t>2</a:t>
            </a:r>
            <a:r>
              <a:rPr lang="en-US" baseline="30000" dirty="0" smtClean="0"/>
              <a:t>nd</a:t>
            </a:r>
            <a:r>
              <a:rPr lang="en-US" dirty="0" smtClean="0"/>
              <a:t>  </a:t>
            </a:r>
            <a:r>
              <a:rPr lang="en-US" dirty="0"/>
              <a:t>element</a:t>
            </a:r>
          </a:p>
          <a:p>
            <a:pPr eaLnBrk="1" hangingPunct="1"/>
            <a:r>
              <a:rPr lang="en-US" dirty="0"/>
              <a:t>The plaintiff must prove that the defendant breached their duty to treat</a:t>
            </a:r>
          </a:p>
          <a:p>
            <a:pPr eaLnBrk="1" hangingPunct="1"/>
            <a:r>
              <a:rPr lang="en-US" dirty="0"/>
              <a:t>This usually occurs with the presentation of evidence by both sides that shows either the meeting of or violation of the standard of care</a:t>
            </a: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latin typeface="+mn-lt"/>
              </a:rPr>
              <a:t>Standard </a:t>
            </a:r>
            <a:r>
              <a:rPr lang="en-US" dirty="0">
                <a:latin typeface="+mn-lt"/>
              </a:rPr>
              <a:t>of Care</a:t>
            </a:r>
          </a:p>
        </p:txBody>
      </p:sp>
      <p:sp>
        <p:nvSpPr>
          <p:cNvPr id="6" name="TextBox 5"/>
          <p:cNvSpPr txBox="1"/>
          <p:nvPr/>
        </p:nvSpPr>
        <p:spPr>
          <a:xfrm>
            <a:off x="298808" y="2244462"/>
            <a:ext cx="8590738" cy="3631763"/>
          </a:xfrm>
          <a:prstGeom prst="rect">
            <a:avLst/>
          </a:prstGeom>
          <a:noFill/>
        </p:spPr>
        <p:txBody>
          <a:bodyPr wrap="square" rtlCol="0">
            <a:spAutoFit/>
          </a:bodyPr>
          <a:lstStyle/>
          <a:p>
            <a:pPr marL="285750" indent="-285750">
              <a:buFont typeface="Arial"/>
              <a:buChar char="•"/>
            </a:pPr>
            <a:r>
              <a:rPr lang="en-US" sz="2800" dirty="0" smtClean="0"/>
              <a:t>What </a:t>
            </a:r>
            <a:r>
              <a:rPr lang="en-US" sz="2800" dirty="0"/>
              <a:t>is the Standard of Care</a:t>
            </a:r>
            <a:r>
              <a:rPr lang="en-US" sz="2800" dirty="0" smtClean="0"/>
              <a:t>?</a:t>
            </a:r>
          </a:p>
          <a:p>
            <a:pPr marL="742950" lvl="1" indent="-285750">
              <a:buFont typeface="Arial"/>
              <a:buChar char="•"/>
            </a:pPr>
            <a:r>
              <a:rPr lang="en-US" sz="2200" dirty="0"/>
              <a:t>A physician must have the medical knowledge required of a reasonably competent physician engaged in the same specialty </a:t>
            </a:r>
            <a:endParaRPr lang="en-US" sz="2200" dirty="0" smtClean="0"/>
          </a:p>
          <a:p>
            <a:pPr marL="742950" lvl="1" indent="-285750">
              <a:buFont typeface="Arial"/>
              <a:buChar char="•"/>
            </a:pPr>
            <a:r>
              <a:rPr lang="en-US" sz="2200" dirty="0"/>
              <a:t>They must possess the skills required of a reasonably competent physician in the same specialty</a:t>
            </a:r>
          </a:p>
          <a:p>
            <a:pPr marL="742950" lvl="1" indent="-285750">
              <a:buFont typeface="Arial"/>
              <a:buChar char="•"/>
            </a:pPr>
            <a:r>
              <a:rPr lang="en-US" sz="2200" dirty="0"/>
              <a:t>They must exercise the care in the application of that knowledge and skill to be expected of a reasonably competent physician in the same </a:t>
            </a:r>
            <a:r>
              <a:rPr lang="en-US" sz="2200" dirty="0" smtClean="0"/>
              <a:t>specialty</a:t>
            </a:r>
          </a:p>
          <a:p>
            <a:pPr marL="742950" lvl="1" indent="-285750">
              <a:buFont typeface="Arial"/>
              <a:buChar char="•"/>
            </a:pPr>
            <a:r>
              <a:rPr lang="en-US" sz="2200" dirty="0"/>
              <a:t>Use the medical judgment in the exercise of that care required of a reasonably competent practitioner in the same </a:t>
            </a:r>
            <a:r>
              <a:rPr lang="en-US" sz="2200" dirty="0" smtClean="0"/>
              <a:t>specialty</a:t>
            </a:r>
            <a:endParaRPr lang="en-US" sz="2400" dirty="0"/>
          </a:p>
        </p:txBody>
      </p:sp>
      <p:sp>
        <p:nvSpPr>
          <p:cNvPr id="9" name="Rectangle 8"/>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eaLnBrk="1" hangingPunct="1"/>
            <a:r>
              <a:rPr lang="en-US" dirty="0" smtClean="0">
                <a:latin typeface="+mn-lt"/>
              </a:rPr>
              <a:t>Did the Deviation Cause the Injury/</a:t>
            </a:r>
            <a:br>
              <a:rPr lang="en-US" dirty="0" smtClean="0">
                <a:latin typeface="+mn-lt"/>
              </a:rPr>
            </a:br>
            <a:r>
              <a:rPr lang="en-US" dirty="0" smtClean="0">
                <a:latin typeface="+mn-lt"/>
              </a:rPr>
              <a:t>Proximate </a:t>
            </a:r>
            <a:r>
              <a:rPr lang="en-US" dirty="0">
                <a:latin typeface="+mn-lt"/>
              </a:rPr>
              <a:t>Cause</a:t>
            </a:r>
          </a:p>
        </p:txBody>
      </p:sp>
      <p:sp>
        <p:nvSpPr>
          <p:cNvPr id="56323" name="Content Placeholder 2"/>
          <p:cNvSpPr>
            <a:spLocks noGrp="1"/>
          </p:cNvSpPr>
          <p:nvPr>
            <p:ph idx="1"/>
          </p:nvPr>
        </p:nvSpPr>
        <p:spPr>
          <a:xfrm>
            <a:off x="261457" y="2564869"/>
            <a:ext cx="8882541" cy="4104971"/>
          </a:xfrm>
        </p:spPr>
        <p:txBody>
          <a:bodyPr/>
          <a:lstStyle/>
          <a:p>
            <a:pPr eaLnBrk="1" hangingPunct="1"/>
            <a:r>
              <a:rPr lang="en-US" dirty="0" smtClean="0"/>
              <a:t>3</a:t>
            </a:r>
            <a:r>
              <a:rPr lang="en-US" baseline="30000" dirty="0" smtClean="0"/>
              <a:t>rd</a:t>
            </a:r>
            <a:r>
              <a:rPr lang="en-US" dirty="0" smtClean="0"/>
              <a:t> </a:t>
            </a:r>
            <a:r>
              <a:rPr lang="en-US" dirty="0"/>
              <a:t>element</a:t>
            </a:r>
          </a:p>
          <a:p>
            <a:pPr eaLnBrk="1" hangingPunct="1"/>
            <a:r>
              <a:rPr lang="en-US" dirty="0"/>
              <a:t>The plaintiff must prove that the </a:t>
            </a:r>
            <a:r>
              <a:rPr lang="en-US" dirty="0" smtClean="0"/>
              <a:t>defendant</a:t>
            </a:r>
            <a:r>
              <a:rPr lang="ja-JP" altLang="en-US" dirty="0" smtClean="0"/>
              <a:t>’</a:t>
            </a:r>
            <a:r>
              <a:rPr lang="en-US" dirty="0" smtClean="0"/>
              <a:t>s </a:t>
            </a:r>
            <a:r>
              <a:rPr lang="en-US" dirty="0"/>
              <a:t>breach of the duty of care owed to the plaintiff caused the </a:t>
            </a:r>
            <a:r>
              <a:rPr lang="en-US" dirty="0" smtClean="0"/>
              <a:t>plaintiff’s </a:t>
            </a:r>
            <a:r>
              <a:rPr lang="en-US" dirty="0"/>
              <a:t>injury</a:t>
            </a:r>
          </a:p>
        </p:txBody>
      </p:sp>
      <p:pic>
        <p:nvPicPr>
          <p:cNvPr id="3" name="Picture 2" descr="but did you 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493" y="4661744"/>
            <a:ext cx="2635506" cy="2196255"/>
          </a:xfrm>
          <a:prstGeom prst="rect">
            <a:avLst/>
          </a:prstGeom>
        </p:spPr>
      </p:pic>
      <p:sp>
        <p:nvSpPr>
          <p:cNvPr id="6" name="Rectangle 5"/>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latin typeface="+mn-lt"/>
              </a:rPr>
              <a:t>Injury</a:t>
            </a:r>
            <a:endParaRPr lang="en-US" dirty="0">
              <a:latin typeface="+mn-lt"/>
            </a:endParaRPr>
          </a:p>
        </p:txBody>
      </p:sp>
      <p:sp>
        <p:nvSpPr>
          <p:cNvPr id="57347" name="Content Placeholder 2"/>
          <p:cNvSpPr>
            <a:spLocks noGrp="1"/>
          </p:cNvSpPr>
          <p:nvPr>
            <p:ph idx="1"/>
          </p:nvPr>
        </p:nvSpPr>
        <p:spPr>
          <a:xfrm>
            <a:off x="457200" y="2191390"/>
            <a:ext cx="8229600" cy="4104971"/>
          </a:xfrm>
        </p:spPr>
        <p:txBody>
          <a:bodyPr/>
          <a:lstStyle/>
          <a:p>
            <a:pPr eaLnBrk="1" hangingPunct="1"/>
            <a:r>
              <a:rPr lang="en-US" dirty="0"/>
              <a:t>The injury sustained by the plaintiff directly resulted from the physician's failure to meet an acceptable standard of </a:t>
            </a:r>
            <a:r>
              <a:rPr lang="en-US" dirty="0" smtClean="0"/>
              <a:t>care</a:t>
            </a:r>
          </a:p>
          <a:p>
            <a:pPr eaLnBrk="1" hangingPunct="1"/>
            <a:endParaRPr lang="en-US" dirty="0"/>
          </a:p>
          <a:p>
            <a:pPr eaLnBrk="1" hangingPunct="1"/>
            <a:r>
              <a:rPr lang="en-US" dirty="0"/>
              <a:t>In legal terms, the negligence of the defendant was a proximate cause of the injury and damages to the plaintiff </a:t>
            </a: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r>
              <a:rPr lang="en-US" dirty="0" smtClean="0">
                <a:latin typeface="+mn-lt"/>
              </a:rPr>
              <a:t>Did the Injury Result in Damages?</a:t>
            </a:r>
            <a:endParaRPr lang="en-US" dirty="0">
              <a:latin typeface="+mn-lt"/>
            </a:endParaRPr>
          </a:p>
        </p:txBody>
      </p:sp>
      <p:sp>
        <p:nvSpPr>
          <p:cNvPr id="58371" name="Content Placeholder 2"/>
          <p:cNvSpPr>
            <a:spLocks noGrp="1"/>
          </p:cNvSpPr>
          <p:nvPr>
            <p:ph idx="1"/>
          </p:nvPr>
        </p:nvSpPr>
        <p:spPr>
          <a:xfrm>
            <a:off x="457200" y="2266086"/>
            <a:ext cx="8229600" cy="4104971"/>
          </a:xfrm>
        </p:spPr>
        <p:txBody>
          <a:bodyPr/>
          <a:lstStyle/>
          <a:p>
            <a:pPr eaLnBrk="1" hangingPunct="1"/>
            <a:r>
              <a:rPr lang="en-US" dirty="0"/>
              <a:t>The successful satisfaction of all the elements mentioned resulted in a </a:t>
            </a:r>
            <a:r>
              <a:rPr lang="en-US" i="1" dirty="0"/>
              <a:t>compensable </a:t>
            </a:r>
            <a:r>
              <a:rPr lang="en-US" i="1" dirty="0" smtClean="0"/>
              <a:t>injury</a:t>
            </a:r>
          </a:p>
          <a:p>
            <a:pPr eaLnBrk="1" hangingPunct="1"/>
            <a:endParaRPr lang="en-US" dirty="0"/>
          </a:p>
          <a:p>
            <a:pPr eaLnBrk="1" hangingPunct="1"/>
            <a:r>
              <a:rPr lang="en-US" dirty="0"/>
              <a:t>A plaintiff must prove that his or her injuries are of a nature that may be remedied by monetary damages</a:t>
            </a:r>
          </a:p>
        </p:txBody>
      </p:sp>
      <p:pic>
        <p:nvPicPr>
          <p:cNvPr id="4" name="Picture 3"/>
          <p:cNvPicPr>
            <a:picLocks noChangeAspect="1"/>
          </p:cNvPicPr>
          <p:nvPr/>
        </p:nvPicPr>
        <p:blipFill>
          <a:blip r:embed="rId2"/>
          <a:stretch>
            <a:fillRect/>
          </a:stretch>
        </p:blipFill>
        <p:spPr>
          <a:xfrm>
            <a:off x="7143468" y="5527499"/>
            <a:ext cx="2000532" cy="1687115"/>
          </a:xfrm>
          <a:prstGeom prst="rect">
            <a:avLst/>
          </a:prstGeom>
        </p:spPr>
      </p:pic>
      <p:sp>
        <p:nvSpPr>
          <p:cNvPr id="6" name="Rectangle 5"/>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smtClean="0">
                <a:latin typeface="+mn-lt"/>
              </a:rPr>
              <a:t>Damages</a:t>
            </a:r>
            <a:endParaRPr lang="en-US" dirty="0">
              <a:latin typeface="+mn-lt"/>
            </a:endParaRPr>
          </a:p>
        </p:txBody>
      </p:sp>
      <p:sp>
        <p:nvSpPr>
          <p:cNvPr id="59395" name="Content Placeholder 2"/>
          <p:cNvSpPr>
            <a:spLocks noGrp="1"/>
          </p:cNvSpPr>
          <p:nvPr>
            <p:ph idx="1"/>
          </p:nvPr>
        </p:nvSpPr>
        <p:spPr>
          <a:xfrm>
            <a:off x="457200" y="2041940"/>
            <a:ext cx="8686800" cy="4816060"/>
          </a:xfrm>
        </p:spPr>
        <p:txBody>
          <a:bodyPr>
            <a:normAutofit/>
          </a:bodyPr>
          <a:lstStyle/>
          <a:p>
            <a:pPr eaLnBrk="1" hangingPunct="1"/>
            <a:r>
              <a:rPr lang="en-US" dirty="0"/>
              <a:t>Two principal kinds</a:t>
            </a:r>
            <a:r>
              <a:rPr lang="en-US" dirty="0" smtClean="0"/>
              <a:t>:</a:t>
            </a:r>
            <a:endParaRPr lang="en-US" dirty="0"/>
          </a:p>
          <a:p>
            <a:pPr lvl="1"/>
            <a:r>
              <a:rPr lang="en-US" i="1" dirty="0"/>
              <a:t>Economic loss </a:t>
            </a:r>
            <a:r>
              <a:rPr lang="en-US" dirty="0"/>
              <a:t>is damage that can be objectively measured</a:t>
            </a:r>
          </a:p>
          <a:p>
            <a:pPr lvl="2"/>
            <a:r>
              <a:rPr lang="en-US" dirty="0"/>
              <a:t>Wages lost due to the injury</a:t>
            </a:r>
          </a:p>
          <a:p>
            <a:pPr lvl="2"/>
            <a:r>
              <a:rPr lang="en-US" dirty="0"/>
              <a:t>Past and future medical </a:t>
            </a:r>
            <a:r>
              <a:rPr lang="en-US" dirty="0" smtClean="0"/>
              <a:t>care</a:t>
            </a:r>
          </a:p>
          <a:p>
            <a:pPr lvl="1"/>
            <a:r>
              <a:rPr lang="en-US" i="1" dirty="0" smtClean="0"/>
              <a:t>Noneconomic </a:t>
            </a:r>
            <a:r>
              <a:rPr lang="en-US" i="1" dirty="0"/>
              <a:t>damage </a:t>
            </a:r>
            <a:r>
              <a:rPr lang="en-US" dirty="0"/>
              <a:t>is subjective and not measurable by any standard</a:t>
            </a:r>
          </a:p>
          <a:p>
            <a:pPr lvl="2"/>
            <a:r>
              <a:rPr lang="en-US" dirty="0"/>
              <a:t>e.g., Pain and suffering</a:t>
            </a: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 prevent this?</a:t>
            </a:r>
            <a:endParaRPr lang="en-US" dirty="0"/>
          </a:p>
        </p:txBody>
      </p:sp>
      <p:sp>
        <p:nvSpPr>
          <p:cNvPr id="3" name="Content Placeholder 2"/>
          <p:cNvSpPr>
            <a:spLocks noGrp="1"/>
          </p:cNvSpPr>
          <p:nvPr>
            <p:ph idx="1"/>
          </p:nvPr>
        </p:nvSpPr>
        <p:spPr/>
        <p:txBody>
          <a:bodyPr/>
          <a:lstStyle/>
          <a:p>
            <a:r>
              <a:rPr lang="en-US" dirty="0" smtClean="0"/>
              <a:t>Probably not, number of </a:t>
            </a:r>
            <a:r>
              <a:rPr lang="en-US" dirty="0" err="1" smtClean="0"/>
              <a:t>pts</a:t>
            </a:r>
            <a:r>
              <a:rPr lang="en-US" dirty="0"/>
              <a:t> </a:t>
            </a:r>
            <a:r>
              <a:rPr lang="en-US" dirty="0" smtClean="0"/>
              <a:t>seen is predictor of lawsuits</a:t>
            </a:r>
            <a:endParaRPr lang="en-US" dirty="0"/>
          </a:p>
        </p:txBody>
      </p:sp>
      <p:pic>
        <p:nvPicPr>
          <p:cNvPr id="8" name="Picture 7" descr="Screen Shot 2019-01-08 at 12.09.07 AM.png"/>
          <p:cNvPicPr>
            <a:picLocks noChangeAspect="1"/>
          </p:cNvPicPr>
          <p:nvPr/>
        </p:nvPicPr>
        <p:blipFill rotWithShape="1">
          <a:blip r:embed="rId3">
            <a:extLst>
              <a:ext uri="{28A0092B-C50C-407E-A947-70E740481C1C}">
                <a14:useLocalDpi xmlns:a14="http://schemas.microsoft.com/office/drawing/2010/main" val="0"/>
              </a:ext>
            </a:extLst>
          </a:blip>
          <a:srcRect l="3583" t="-1" b="50796"/>
          <a:stretch/>
        </p:blipFill>
        <p:spPr>
          <a:xfrm>
            <a:off x="907183" y="2317267"/>
            <a:ext cx="7103368" cy="4188454"/>
          </a:xfrm>
          <a:prstGeom prst="rect">
            <a:avLst/>
          </a:prstGeom>
        </p:spPr>
      </p:pic>
      <p:sp>
        <p:nvSpPr>
          <p:cNvPr id="10" name="TextBox 9"/>
          <p:cNvSpPr txBox="1"/>
          <p:nvPr/>
        </p:nvSpPr>
        <p:spPr>
          <a:xfrm>
            <a:off x="445345" y="6534834"/>
            <a:ext cx="8897438" cy="215444"/>
          </a:xfrm>
          <a:prstGeom prst="rect">
            <a:avLst/>
          </a:prstGeom>
          <a:noFill/>
        </p:spPr>
        <p:txBody>
          <a:bodyPr wrap="none" rtlCol="0">
            <a:spAutoFit/>
          </a:bodyPr>
          <a:lstStyle/>
          <a:p>
            <a:r>
              <a:rPr lang="en-US" sz="800" dirty="0"/>
              <a:t>Carlson, </a:t>
            </a:r>
            <a:r>
              <a:rPr lang="en-US" sz="800" dirty="0" err="1"/>
              <a:t>Jestin</a:t>
            </a:r>
            <a:r>
              <a:rPr lang="en-US" sz="800" dirty="0"/>
              <a:t> N. et al. Provider and Practice Factors Associated With Emergency Physicians’ Being Named in a Malpractice Claim, Annals of Emergency Medicine , Volume 71 , Issue 2 , 157 - 164.e4 </a:t>
            </a:r>
          </a:p>
        </p:txBody>
      </p:sp>
    </p:spTree>
    <p:extLst>
      <p:ext uri="{BB962C8B-B14F-4D97-AF65-F5344CB8AC3E}">
        <p14:creationId xmlns:p14="http://schemas.microsoft.com/office/powerpoint/2010/main" val="16497040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01-08 at 12.09.07 AM.png"/>
          <p:cNvPicPr>
            <a:picLocks noChangeAspect="1"/>
          </p:cNvPicPr>
          <p:nvPr/>
        </p:nvPicPr>
        <p:blipFill rotWithShape="1">
          <a:blip r:embed="rId2">
            <a:extLst>
              <a:ext uri="{28A0092B-C50C-407E-A947-70E740481C1C}">
                <a14:useLocalDpi xmlns:a14="http://schemas.microsoft.com/office/drawing/2010/main" val="0"/>
              </a:ext>
            </a:extLst>
          </a:blip>
          <a:srcRect l="-436" t="49603"/>
          <a:stretch/>
        </p:blipFill>
        <p:spPr>
          <a:xfrm>
            <a:off x="315913" y="1455504"/>
            <a:ext cx="8458200" cy="4903768"/>
          </a:xfrm>
          <a:prstGeom prst="rect">
            <a:avLst/>
          </a:prstGeom>
        </p:spPr>
      </p:pic>
    </p:spTree>
    <p:extLst>
      <p:ext uri="{BB962C8B-B14F-4D97-AF65-F5344CB8AC3E}">
        <p14:creationId xmlns:p14="http://schemas.microsoft.com/office/powerpoint/2010/main" val="310142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2-19 at 4.50.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006" y="1078685"/>
            <a:ext cx="5638952" cy="1662114"/>
          </a:xfrm>
          <a:prstGeom prst="rect">
            <a:avLst/>
          </a:prstGeom>
        </p:spPr>
      </p:pic>
      <p:pic>
        <p:nvPicPr>
          <p:cNvPr id="3" name="Picture 2" descr="Screen Shot 2018-12-19 at 4.49.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350609" y="1805375"/>
            <a:ext cx="4072985" cy="6032264"/>
          </a:xfrm>
          <a:prstGeom prst="rect">
            <a:avLst/>
          </a:prstGeom>
        </p:spPr>
      </p:pic>
    </p:spTree>
    <p:extLst>
      <p:ext uri="{BB962C8B-B14F-4D97-AF65-F5344CB8AC3E}">
        <p14:creationId xmlns:p14="http://schemas.microsoft.com/office/powerpoint/2010/main" val="388852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a:xfrm>
            <a:off x="457200" y="2151361"/>
            <a:ext cx="8229600" cy="4104971"/>
          </a:xfrm>
        </p:spPr>
        <p:txBody>
          <a:bodyPr>
            <a:normAutofit/>
          </a:bodyPr>
          <a:lstStyle/>
          <a:p>
            <a:r>
              <a:rPr lang="en-US" dirty="0" smtClean="0"/>
              <a:t>Dr. Smith is notified by the hospital legal department that he has been named in a lawsuit</a:t>
            </a:r>
          </a:p>
          <a:p>
            <a:r>
              <a:rPr lang="en-US" dirty="0" smtClean="0"/>
              <a:t>He has never been involved in a lawsuit</a:t>
            </a:r>
          </a:p>
          <a:p>
            <a:r>
              <a:rPr lang="en-US" dirty="0" smtClean="0"/>
              <a:t>Like many ED physicians he does not have extensive legal knowledge and wants to learn more about the malpractice process and what he could do to prevent this in the future</a:t>
            </a:r>
            <a:r>
              <a:rPr lang="mr-IN" dirty="0" smtClean="0"/>
              <a:t>…</a:t>
            </a:r>
            <a:endParaRPr lang="en-US" dirty="0"/>
          </a:p>
        </p:txBody>
      </p:sp>
    </p:spTree>
    <p:extLst>
      <p:ext uri="{BB962C8B-B14F-4D97-AF65-F5344CB8AC3E}">
        <p14:creationId xmlns:p14="http://schemas.microsoft.com/office/powerpoint/2010/main" val="23497668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19 at 4.4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89" y="1046010"/>
            <a:ext cx="3703140" cy="5811990"/>
          </a:xfrm>
          <a:prstGeom prst="rect">
            <a:avLst/>
          </a:prstGeom>
        </p:spPr>
      </p:pic>
      <p:pic>
        <p:nvPicPr>
          <p:cNvPr id="5" name="Picture 4" descr="Screen Shot 2018-12-19 at 4.4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829" y="3615115"/>
            <a:ext cx="4550443" cy="1381125"/>
          </a:xfrm>
          <a:prstGeom prst="rect">
            <a:avLst/>
          </a:prstGeom>
        </p:spPr>
      </p:pic>
    </p:spTree>
    <p:extLst>
      <p:ext uri="{BB962C8B-B14F-4D97-AF65-F5344CB8AC3E}">
        <p14:creationId xmlns:p14="http://schemas.microsoft.com/office/powerpoint/2010/main" val="20447697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be Sued Eventually</a:t>
            </a:r>
            <a:endParaRPr lang="en-US" dirty="0"/>
          </a:p>
        </p:txBody>
      </p:sp>
      <p:sp>
        <p:nvSpPr>
          <p:cNvPr id="3" name="Content Placeholder 2"/>
          <p:cNvSpPr>
            <a:spLocks noGrp="1"/>
          </p:cNvSpPr>
          <p:nvPr>
            <p:ph idx="1"/>
          </p:nvPr>
        </p:nvSpPr>
        <p:spPr>
          <a:xfrm>
            <a:off x="457200" y="2434092"/>
            <a:ext cx="8534711" cy="4104971"/>
          </a:xfrm>
        </p:spPr>
        <p:txBody>
          <a:bodyPr>
            <a:noAutofit/>
          </a:bodyPr>
          <a:lstStyle/>
          <a:p>
            <a:r>
              <a:rPr lang="en-US" dirty="0" smtClean="0"/>
              <a:t>50% of emergency physicians will be sued at least once in their career, more than 30% twice</a:t>
            </a:r>
          </a:p>
          <a:p>
            <a:r>
              <a:rPr lang="en-US" dirty="0" smtClean="0"/>
              <a:t>Enormous emotional toll </a:t>
            </a:r>
          </a:p>
          <a:p>
            <a:r>
              <a:rPr lang="en-US" dirty="0" smtClean="0"/>
              <a:t>Profoundly expensive </a:t>
            </a:r>
          </a:p>
          <a:p>
            <a:pPr marL="0" indent="0">
              <a:buNone/>
            </a:pPr>
            <a:r>
              <a:rPr lang="en-US" dirty="0" smtClean="0"/>
              <a:t>    (more than $100,000 to litigate)</a:t>
            </a:r>
          </a:p>
          <a:p>
            <a:r>
              <a:rPr lang="en-US" dirty="0" smtClean="0"/>
              <a:t>Extremely time consuming </a:t>
            </a:r>
          </a:p>
          <a:p>
            <a:pPr marL="0" indent="0">
              <a:buNone/>
            </a:pPr>
            <a:r>
              <a:rPr lang="en-US" dirty="0"/>
              <a:t> </a:t>
            </a:r>
            <a:r>
              <a:rPr lang="en-US" dirty="0" smtClean="0"/>
              <a:t>   (takes &gt;45 MONTHS to complete a suit)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Emergency Medicine is High Risk</a:t>
            </a:r>
            <a:endParaRPr lang="en-US" dirty="0"/>
          </a:p>
        </p:txBody>
      </p:sp>
      <p:sp>
        <p:nvSpPr>
          <p:cNvPr id="3" name="Content Placeholder 2"/>
          <p:cNvSpPr>
            <a:spLocks noGrp="1"/>
          </p:cNvSpPr>
          <p:nvPr>
            <p:ph idx="1"/>
          </p:nvPr>
        </p:nvSpPr>
        <p:spPr>
          <a:xfrm>
            <a:off x="93377" y="2770282"/>
            <a:ext cx="9013271" cy="3037309"/>
          </a:xfrm>
        </p:spPr>
        <p:txBody>
          <a:bodyPr>
            <a:normAutofit/>
          </a:bodyPr>
          <a:lstStyle/>
          <a:p>
            <a:r>
              <a:rPr lang="en-US" dirty="0" smtClean="0"/>
              <a:t>Number 5 in incidence of lawsuits just behind radiology</a:t>
            </a:r>
          </a:p>
          <a:p>
            <a:endParaRPr lang="en-US" dirty="0" smtClean="0"/>
          </a:p>
          <a:p>
            <a:r>
              <a:rPr lang="en-US" dirty="0" smtClean="0"/>
              <a:t>Good news: 65% claims dropped without settlement</a:t>
            </a:r>
          </a:p>
          <a:p>
            <a:endParaRPr lang="en-US" dirty="0" smtClean="0"/>
          </a:p>
          <a:p>
            <a:r>
              <a:rPr lang="en-US" dirty="0" smtClean="0"/>
              <a:t>Only 7% go to trial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Risk Factors Unique to EM</a:t>
            </a:r>
            <a:endParaRPr lang="en-US" dirty="0"/>
          </a:p>
        </p:txBody>
      </p:sp>
      <p:sp>
        <p:nvSpPr>
          <p:cNvPr id="3" name="Content Placeholder 2"/>
          <p:cNvSpPr>
            <a:spLocks noGrp="1"/>
          </p:cNvSpPr>
          <p:nvPr>
            <p:ph idx="1"/>
          </p:nvPr>
        </p:nvSpPr>
        <p:spPr>
          <a:xfrm>
            <a:off x="186760" y="2564870"/>
            <a:ext cx="8777488" cy="3336092"/>
          </a:xfrm>
        </p:spPr>
        <p:txBody>
          <a:bodyPr>
            <a:normAutofit/>
          </a:bodyPr>
          <a:lstStyle/>
          <a:p>
            <a:r>
              <a:rPr lang="en-US" dirty="0" smtClean="0"/>
              <a:t>Patients are already in pain, scared and often angry</a:t>
            </a:r>
          </a:p>
          <a:p>
            <a:endParaRPr lang="en-US" dirty="0" smtClean="0"/>
          </a:p>
          <a:p>
            <a:r>
              <a:rPr lang="en-US" dirty="0" smtClean="0"/>
              <a:t>They have never seen you before and you have very little time to establish a rapport</a:t>
            </a:r>
          </a:p>
          <a:p>
            <a:endParaRPr lang="en-US" dirty="0" smtClean="0"/>
          </a:p>
          <a:p>
            <a:r>
              <a:rPr lang="en-US" dirty="0" smtClean="0"/>
              <a:t>They are often very sick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Risk Factors Unique to EM</a:t>
            </a:r>
            <a:endParaRPr lang="en-US" dirty="0"/>
          </a:p>
        </p:txBody>
      </p:sp>
      <p:sp>
        <p:nvSpPr>
          <p:cNvPr id="3" name="Content Placeholder 2"/>
          <p:cNvSpPr>
            <a:spLocks noGrp="1"/>
          </p:cNvSpPr>
          <p:nvPr>
            <p:ph idx="1"/>
          </p:nvPr>
        </p:nvSpPr>
        <p:spPr>
          <a:xfrm>
            <a:off x="457200" y="2294810"/>
            <a:ext cx="8229600" cy="4104971"/>
          </a:xfrm>
        </p:spPr>
        <p:txBody>
          <a:bodyPr>
            <a:normAutofit/>
          </a:bodyPr>
          <a:lstStyle/>
          <a:p>
            <a:r>
              <a:rPr lang="en-US" dirty="0" smtClean="0"/>
              <a:t>Shift work – 63% of malpractice incidents occur between 6pm and 1am on weekends and holidays</a:t>
            </a:r>
          </a:p>
          <a:p>
            <a:pPr lvl="1"/>
            <a:r>
              <a:rPr lang="en-US" dirty="0" smtClean="0"/>
              <a:t>Busy and patients are already angry</a:t>
            </a:r>
          </a:p>
          <a:p>
            <a:pPr lvl="1"/>
            <a:r>
              <a:rPr lang="en-US" dirty="0" smtClean="0"/>
              <a:t>Decreased staffing</a:t>
            </a:r>
          </a:p>
          <a:p>
            <a:pPr lvl="1"/>
            <a:r>
              <a:rPr lang="en-US" dirty="0" smtClean="0"/>
              <a:t>Fatigue</a:t>
            </a:r>
          </a:p>
          <a:p>
            <a:pPr lvl="1"/>
            <a:r>
              <a:rPr lang="en-US" dirty="0" smtClean="0"/>
              <a:t>Acuity of presentation </a:t>
            </a:r>
          </a:p>
          <a:p>
            <a:pPr marL="457200" lvl="1" indent="0">
              <a:buNone/>
            </a:pPr>
            <a:r>
              <a:rPr lang="en-US" dirty="0"/>
              <a:t> </a:t>
            </a:r>
            <a:r>
              <a:rPr lang="en-US" dirty="0" smtClean="0"/>
              <a:t>  (unable to see PCP, change in behaviors, etc.)</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Risk Factors Unique to EM</a:t>
            </a:r>
            <a:endParaRPr lang="en-US" dirty="0"/>
          </a:p>
        </p:txBody>
      </p:sp>
      <p:sp>
        <p:nvSpPr>
          <p:cNvPr id="3" name="Content Placeholder 2"/>
          <p:cNvSpPr>
            <a:spLocks noGrp="1"/>
          </p:cNvSpPr>
          <p:nvPr>
            <p:ph idx="1"/>
          </p:nvPr>
        </p:nvSpPr>
        <p:spPr>
          <a:xfrm>
            <a:off x="457200" y="2108070"/>
            <a:ext cx="8686800" cy="4749930"/>
          </a:xfrm>
        </p:spPr>
        <p:txBody>
          <a:bodyPr>
            <a:normAutofit/>
          </a:bodyPr>
          <a:lstStyle/>
          <a:p>
            <a:r>
              <a:rPr lang="en-US" dirty="0" smtClean="0"/>
              <a:t>Return Visits</a:t>
            </a:r>
          </a:p>
          <a:p>
            <a:pPr lvl="1"/>
            <a:r>
              <a:rPr lang="en-US" dirty="0" smtClean="0"/>
              <a:t>Despite general opinion, up to 25% of initial </a:t>
            </a:r>
            <a:r>
              <a:rPr lang="en-US" dirty="0" err="1" smtClean="0"/>
              <a:t>dx</a:t>
            </a:r>
            <a:r>
              <a:rPr lang="en-US" dirty="0" smtClean="0"/>
              <a:t> is wrong</a:t>
            </a:r>
          </a:p>
          <a:p>
            <a:pPr lvl="1"/>
            <a:r>
              <a:rPr lang="en-US" dirty="0" smtClean="0"/>
              <a:t>Merits a thoughtful re-</a:t>
            </a:r>
            <a:r>
              <a:rPr lang="en-US" dirty="0" err="1" smtClean="0"/>
              <a:t>eval</a:t>
            </a:r>
            <a:r>
              <a:rPr lang="en-US" dirty="0" smtClean="0"/>
              <a:t> and possible increased level of investigation</a:t>
            </a:r>
          </a:p>
          <a:p>
            <a:endParaRPr lang="en-US" dirty="0" smtClean="0"/>
          </a:p>
          <a:p>
            <a:r>
              <a:rPr lang="en-US" dirty="0" smtClean="0"/>
              <a:t>Language Barrier</a:t>
            </a:r>
          </a:p>
          <a:p>
            <a:pPr lvl="1"/>
            <a:r>
              <a:rPr lang="en-US" dirty="0" smtClean="0"/>
              <a:t>You are expected to use and document that you used a translator, otherwise at significant risk for missed information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Risk Factors Unique to EM</a:t>
            </a:r>
            <a:endParaRPr lang="en-US" dirty="0"/>
          </a:p>
        </p:txBody>
      </p:sp>
      <p:sp>
        <p:nvSpPr>
          <p:cNvPr id="3" name="Content Placeholder 2"/>
          <p:cNvSpPr>
            <a:spLocks noGrp="1"/>
          </p:cNvSpPr>
          <p:nvPr>
            <p:ph idx="1"/>
          </p:nvPr>
        </p:nvSpPr>
        <p:spPr>
          <a:xfrm>
            <a:off x="457200" y="2510410"/>
            <a:ext cx="8229600" cy="4104971"/>
          </a:xfrm>
        </p:spPr>
        <p:txBody>
          <a:bodyPr/>
          <a:lstStyle/>
          <a:p>
            <a:r>
              <a:rPr lang="en-US" dirty="0" smtClean="0"/>
              <a:t>Shift Change</a:t>
            </a:r>
          </a:p>
          <a:p>
            <a:pPr lvl="1"/>
            <a:r>
              <a:rPr lang="en-US" dirty="0" smtClean="0"/>
              <a:t>Customary vigilance relaxed as pt has already been evaluated</a:t>
            </a:r>
          </a:p>
          <a:p>
            <a:pPr lvl="1"/>
            <a:r>
              <a:rPr lang="en-US" dirty="0" smtClean="0"/>
              <a:t>Miscommunication</a:t>
            </a:r>
          </a:p>
          <a:p>
            <a:pPr lvl="1"/>
            <a:r>
              <a:rPr lang="en-US" dirty="0" smtClean="0"/>
              <a:t>Failure to re-evaluate pt and integrate new labs</a:t>
            </a:r>
          </a:p>
          <a:p>
            <a:endParaRPr lang="en-US" dirty="0" smtClean="0"/>
          </a:p>
          <a:p>
            <a:r>
              <a:rPr lang="en-US" dirty="0" smtClean="0"/>
              <a:t>Informed Consent in emergent situations</a:t>
            </a:r>
          </a:p>
          <a:p>
            <a:pPr lvl="1">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Get Sued For?</a:t>
            </a:r>
            <a:endParaRPr lang="en-US" dirty="0"/>
          </a:p>
        </p:txBody>
      </p:sp>
      <p:sp>
        <p:nvSpPr>
          <p:cNvPr id="3" name="Content Placeholder 2"/>
          <p:cNvSpPr>
            <a:spLocks noGrp="1"/>
          </p:cNvSpPr>
          <p:nvPr>
            <p:ph idx="1"/>
          </p:nvPr>
        </p:nvSpPr>
        <p:spPr>
          <a:xfrm>
            <a:off x="240731" y="2109100"/>
            <a:ext cx="8686800" cy="4594840"/>
          </a:xfrm>
        </p:spPr>
        <p:txBody>
          <a:bodyPr>
            <a:normAutofit/>
          </a:bodyPr>
          <a:lstStyle/>
          <a:p>
            <a:r>
              <a:rPr lang="en-US" dirty="0" smtClean="0"/>
              <a:t>Malfeasance (performing action which should not have been performed)	</a:t>
            </a:r>
          </a:p>
          <a:p>
            <a:pPr lvl="1"/>
            <a:r>
              <a:rPr lang="en-US" dirty="0" smtClean="0"/>
              <a:t>MAST trousers for pulmonary edema</a:t>
            </a:r>
          </a:p>
          <a:p>
            <a:pPr lvl="1"/>
            <a:endParaRPr lang="en-US" dirty="0" smtClean="0"/>
          </a:p>
          <a:p>
            <a:r>
              <a:rPr lang="en-US" dirty="0" smtClean="0"/>
              <a:t>Misfeasance (performing action in improper way)</a:t>
            </a:r>
          </a:p>
          <a:p>
            <a:pPr lvl="1"/>
            <a:r>
              <a:rPr lang="en-US" dirty="0" smtClean="0"/>
              <a:t>Suturing complex hand lac without </a:t>
            </a:r>
            <a:r>
              <a:rPr lang="en-US" dirty="0" err="1" smtClean="0"/>
              <a:t>eval</a:t>
            </a:r>
            <a:r>
              <a:rPr lang="en-US" dirty="0" smtClean="0"/>
              <a:t> of </a:t>
            </a:r>
            <a:r>
              <a:rPr lang="en-US" dirty="0" err="1" smtClean="0"/>
              <a:t>neurovasc</a:t>
            </a:r>
            <a:r>
              <a:rPr lang="en-US" dirty="0" smtClean="0"/>
              <a:t> and tendon function beforehand</a:t>
            </a:r>
          </a:p>
          <a:p>
            <a:pPr lvl="1"/>
            <a:endParaRPr lang="en-US" dirty="0" smtClean="0"/>
          </a:p>
          <a:p>
            <a:r>
              <a:rPr lang="en-US" dirty="0" smtClean="0"/>
              <a:t>Nonfeasance (failing to perform indicated action)</a:t>
            </a:r>
          </a:p>
          <a:p>
            <a:pPr lvl="1"/>
            <a:r>
              <a:rPr lang="en-US" dirty="0" smtClean="0"/>
              <a:t>Not doing septic workup on 2 week old febrile child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Get Sued For</a:t>
            </a:r>
            <a:endParaRPr lang="en-US" dirty="0"/>
          </a:p>
        </p:txBody>
      </p:sp>
      <p:sp>
        <p:nvSpPr>
          <p:cNvPr id="3" name="Content Placeholder 2"/>
          <p:cNvSpPr>
            <a:spLocks noGrp="1"/>
          </p:cNvSpPr>
          <p:nvPr>
            <p:ph idx="1"/>
          </p:nvPr>
        </p:nvSpPr>
        <p:spPr>
          <a:xfrm>
            <a:off x="457200" y="2122500"/>
            <a:ext cx="8229600" cy="4488070"/>
          </a:xfrm>
        </p:spPr>
        <p:txBody>
          <a:bodyPr>
            <a:normAutofit fontScale="92500" lnSpcReduction="20000"/>
          </a:bodyPr>
          <a:lstStyle/>
          <a:p>
            <a:r>
              <a:rPr lang="en-US" dirty="0" smtClean="0"/>
              <a:t>Consent (failure to get informed consent for invasive procedures can result in battery charges)</a:t>
            </a:r>
          </a:p>
          <a:p>
            <a:endParaRPr lang="en-US" dirty="0" smtClean="0"/>
          </a:p>
          <a:p>
            <a:r>
              <a:rPr lang="en-US" dirty="0" smtClean="0"/>
              <a:t>Restraint without evidence of pt being threat to himself or others is false imprisonment or assault and battery</a:t>
            </a:r>
          </a:p>
          <a:p>
            <a:endParaRPr lang="en-US" dirty="0" smtClean="0"/>
          </a:p>
          <a:p>
            <a:r>
              <a:rPr lang="en-US" dirty="0" smtClean="0"/>
              <a:t>Failure to report (sexual assault, child abuse, stabbings/shootings and assaults, STDs, DOAs, poisonings, animal bites)</a:t>
            </a:r>
          </a:p>
          <a:p>
            <a:pPr lvl="1"/>
            <a:r>
              <a:rPr lang="en-US" dirty="0" smtClean="0"/>
              <a:t>MVCs and ETOH as well as adult/elder abuse reporting requirements vary by state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0" y="911073"/>
            <a:ext cx="8686800" cy="1143000"/>
          </a:xfrm>
        </p:spPr>
        <p:txBody>
          <a:bodyPr>
            <a:normAutofit/>
          </a:bodyPr>
          <a:lstStyle/>
          <a:p>
            <a:r>
              <a:rPr lang="en-US" dirty="0" smtClean="0"/>
              <a:t>Now what do you REALLY get sued for?</a:t>
            </a:r>
            <a:endParaRPr lang="en-US" dirty="0"/>
          </a:p>
        </p:txBody>
      </p:sp>
      <p:sp>
        <p:nvSpPr>
          <p:cNvPr id="3" name="Content Placeholder 2"/>
          <p:cNvSpPr>
            <a:spLocks noGrp="1"/>
          </p:cNvSpPr>
          <p:nvPr>
            <p:ph idx="1"/>
          </p:nvPr>
        </p:nvSpPr>
        <p:spPr>
          <a:xfrm>
            <a:off x="457200" y="2108070"/>
            <a:ext cx="8229600" cy="4104971"/>
          </a:xfrm>
        </p:spPr>
        <p:txBody>
          <a:bodyPr>
            <a:normAutofit/>
          </a:bodyPr>
          <a:lstStyle/>
          <a:p>
            <a:r>
              <a:rPr lang="en-US" dirty="0" smtClean="0"/>
              <a:t>FP’s and Pediatricians have the lowest incidence of suits</a:t>
            </a:r>
          </a:p>
          <a:p>
            <a:r>
              <a:rPr lang="en-US" dirty="0" smtClean="0"/>
              <a:t>Surgeons have the highest incidence</a:t>
            </a:r>
          </a:p>
          <a:p>
            <a:pPr lvl="1"/>
            <a:r>
              <a:rPr lang="en-US" dirty="0" smtClean="0"/>
              <a:t>Good communication and establishing a good relationship with patients will protect against most suits</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0" y="5202435"/>
            <a:ext cx="2344163" cy="16555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2122500"/>
            <a:ext cx="8229600" cy="4104971"/>
          </a:xfrm>
        </p:spPr>
        <p:txBody>
          <a:bodyPr>
            <a:normAutofit/>
          </a:bodyPr>
          <a:lstStyle/>
          <a:p>
            <a:r>
              <a:rPr lang="en-US" dirty="0" smtClean="0"/>
              <a:t>Concept of medical malpractice as a legal wrong is as old as the Roman empire (AMA Journal of ethics)</a:t>
            </a:r>
          </a:p>
          <a:p>
            <a:r>
              <a:rPr lang="en-US" dirty="0" smtClean="0"/>
              <a:t>US malpractice first claim in 1794</a:t>
            </a:r>
          </a:p>
          <a:p>
            <a:r>
              <a:rPr lang="en-US" dirty="0" smtClean="0"/>
              <a:t>Surge in late 1960s</a:t>
            </a:r>
          </a:p>
          <a:p>
            <a:pPr lvl="1"/>
            <a:r>
              <a:rPr lang="en-US" dirty="0" smtClean="0"/>
              <a:t>More complex medical </a:t>
            </a:r>
            <a:r>
              <a:rPr lang="en-US" dirty="0" err="1" smtClean="0"/>
              <a:t>tx</a:t>
            </a:r>
            <a:endParaRPr lang="en-US" dirty="0" smtClean="0"/>
          </a:p>
          <a:p>
            <a:pPr lvl="1"/>
            <a:r>
              <a:rPr lang="en-US" dirty="0" smtClean="0"/>
              <a:t>Removal of barriers to lawsuits</a:t>
            </a:r>
          </a:p>
          <a:p>
            <a:pPr lvl="1"/>
            <a:r>
              <a:rPr lang="en-US" dirty="0" smtClean="0"/>
              <a:t>Change in rules protecting charitable institutions from lawsuits</a:t>
            </a:r>
            <a:endParaRPr lang="en-US" dirty="0"/>
          </a:p>
        </p:txBody>
      </p:sp>
    </p:spTree>
    <p:extLst>
      <p:ext uri="{BB962C8B-B14F-4D97-AF65-F5344CB8AC3E}">
        <p14:creationId xmlns:p14="http://schemas.microsoft.com/office/powerpoint/2010/main" val="31976889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Once communication and excellent care have failed, an airtight chart will prevent the plaintiff’s attorney from even taking the case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p:cNvPicPr>
            <a:picLocks noChangeAspect="1"/>
          </p:cNvPicPr>
          <p:nvPr/>
        </p:nvPicPr>
        <p:blipFill>
          <a:blip r:embed="rId2"/>
          <a:stretch>
            <a:fillRect/>
          </a:stretch>
        </p:blipFill>
        <p:spPr>
          <a:xfrm>
            <a:off x="2158999" y="1251518"/>
            <a:ext cx="5127625" cy="5127625"/>
          </a:xfrm>
          <a:prstGeom prst="rect">
            <a:avLst/>
          </a:prstGeom>
        </p:spPr>
      </p:pic>
    </p:spTree>
    <p:extLst>
      <p:ext uri="{BB962C8B-B14F-4D97-AF65-F5344CB8AC3E}">
        <p14:creationId xmlns:p14="http://schemas.microsoft.com/office/powerpoint/2010/main" val="2721556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2228737"/>
            <a:ext cx="8229600" cy="4104971"/>
          </a:xfrm>
        </p:spPr>
        <p:txBody>
          <a:bodyPr>
            <a:normAutofit/>
          </a:bodyPr>
          <a:lstStyle/>
          <a:p>
            <a:r>
              <a:rPr lang="en-US" sz="2000" dirty="0" smtClean="0">
                <a:solidFill>
                  <a:srgbClr val="000000"/>
                </a:solidFill>
              </a:rPr>
              <a:t>Zane RD. “The Legal Process” </a:t>
            </a:r>
            <a:r>
              <a:rPr lang="en-US" sz="2000" dirty="0" err="1" smtClean="0">
                <a:solidFill>
                  <a:srgbClr val="000000"/>
                </a:solidFill>
              </a:rPr>
              <a:t>Emerg</a:t>
            </a:r>
            <a:r>
              <a:rPr lang="en-US" sz="2000" dirty="0" smtClean="0">
                <a:solidFill>
                  <a:srgbClr val="000000"/>
                </a:solidFill>
              </a:rPr>
              <a:t> Med </a:t>
            </a:r>
            <a:r>
              <a:rPr lang="en-US" sz="2000" dirty="0" err="1" smtClean="0">
                <a:solidFill>
                  <a:srgbClr val="000000"/>
                </a:solidFill>
              </a:rPr>
              <a:t>Clin</a:t>
            </a:r>
            <a:r>
              <a:rPr lang="en-US" sz="2000" dirty="0" smtClean="0">
                <a:solidFill>
                  <a:srgbClr val="000000"/>
                </a:solidFill>
              </a:rPr>
              <a:t> N Am 27 (2009) 583-592</a:t>
            </a:r>
          </a:p>
          <a:p>
            <a:r>
              <a:rPr lang="en-US" sz="2000" dirty="0" smtClean="0">
                <a:solidFill>
                  <a:srgbClr val="000000"/>
                </a:solidFill>
              </a:rPr>
              <a:t>Jena AB, Seabury S, </a:t>
            </a:r>
            <a:r>
              <a:rPr lang="en-US" sz="2000" dirty="0" err="1" smtClean="0">
                <a:solidFill>
                  <a:srgbClr val="000000"/>
                </a:solidFill>
              </a:rPr>
              <a:t>Lakdawalla</a:t>
            </a:r>
            <a:r>
              <a:rPr lang="en-US" sz="2000" dirty="0" smtClean="0">
                <a:solidFill>
                  <a:srgbClr val="000000"/>
                </a:solidFill>
              </a:rPr>
              <a:t> D, Chandra A.</a:t>
            </a:r>
            <a:r>
              <a:rPr lang="cs-CZ" sz="2000" dirty="0">
                <a:solidFill>
                  <a:srgbClr val="000000"/>
                </a:solidFill>
              </a:rPr>
              <a:t> </a:t>
            </a:r>
            <a:r>
              <a:rPr lang="cs-CZ" sz="2000" dirty="0" smtClean="0">
                <a:solidFill>
                  <a:srgbClr val="000000"/>
                </a:solidFill>
              </a:rPr>
              <a:t>“</a:t>
            </a:r>
            <a:r>
              <a:rPr lang="en-US" sz="2000" dirty="0" smtClean="0">
                <a:solidFill>
                  <a:srgbClr val="000000"/>
                </a:solidFill>
              </a:rPr>
              <a:t>Malpractice </a:t>
            </a:r>
            <a:r>
              <a:rPr lang="en-US" sz="2000" dirty="0">
                <a:solidFill>
                  <a:srgbClr val="000000"/>
                </a:solidFill>
              </a:rPr>
              <a:t>Risk According to </a:t>
            </a:r>
            <a:r>
              <a:rPr lang="en-US" sz="2000" dirty="0" smtClean="0">
                <a:solidFill>
                  <a:srgbClr val="000000"/>
                </a:solidFill>
              </a:rPr>
              <a:t>Physician Specialty” N </a:t>
            </a:r>
            <a:r>
              <a:rPr lang="en-US" sz="2000" dirty="0" err="1" smtClean="0">
                <a:solidFill>
                  <a:srgbClr val="000000"/>
                </a:solidFill>
              </a:rPr>
              <a:t>Engl</a:t>
            </a:r>
            <a:r>
              <a:rPr lang="en-US" sz="2000" dirty="0" smtClean="0">
                <a:solidFill>
                  <a:srgbClr val="000000"/>
                </a:solidFill>
              </a:rPr>
              <a:t> </a:t>
            </a:r>
            <a:r>
              <a:rPr lang="cs-CZ" sz="2000" dirty="0" smtClean="0">
                <a:solidFill>
                  <a:srgbClr val="000000"/>
                </a:solidFill>
              </a:rPr>
              <a:t>J Med </a:t>
            </a:r>
            <a:r>
              <a:rPr lang="cs-CZ" sz="2000" dirty="0">
                <a:solidFill>
                  <a:srgbClr val="000000"/>
                </a:solidFill>
              </a:rPr>
              <a:t>365;7 A</a:t>
            </a:r>
            <a:r>
              <a:rPr lang="cs-CZ" sz="2000" dirty="0" smtClean="0">
                <a:solidFill>
                  <a:srgbClr val="000000"/>
                </a:solidFill>
              </a:rPr>
              <a:t>ugust </a:t>
            </a:r>
            <a:r>
              <a:rPr lang="cs-CZ" sz="2000" dirty="0">
                <a:solidFill>
                  <a:srgbClr val="000000"/>
                </a:solidFill>
              </a:rPr>
              <a:t>18, </a:t>
            </a:r>
            <a:r>
              <a:rPr lang="cs-CZ" sz="2000" dirty="0" smtClean="0">
                <a:solidFill>
                  <a:srgbClr val="000000"/>
                </a:solidFill>
              </a:rPr>
              <a:t>2011</a:t>
            </a:r>
          </a:p>
          <a:p>
            <a:r>
              <a:rPr lang="cs-CZ" sz="2000" dirty="0" err="1" smtClean="0">
                <a:solidFill>
                  <a:srgbClr val="000000"/>
                </a:solidFill>
              </a:rPr>
              <a:t>Kass</a:t>
            </a:r>
            <a:r>
              <a:rPr lang="cs-CZ" sz="2000" dirty="0" smtClean="0">
                <a:solidFill>
                  <a:srgbClr val="000000"/>
                </a:solidFill>
              </a:rPr>
              <a:t> JS, Rose RV. “</a:t>
            </a:r>
            <a:r>
              <a:rPr lang="cs-CZ" sz="2000" dirty="0" err="1" smtClean="0">
                <a:solidFill>
                  <a:srgbClr val="000000"/>
                </a:solidFill>
              </a:rPr>
              <a:t>Medical</a:t>
            </a:r>
            <a:r>
              <a:rPr lang="cs-CZ" sz="2000" dirty="0" smtClean="0">
                <a:solidFill>
                  <a:srgbClr val="000000"/>
                </a:solidFill>
              </a:rPr>
              <a:t> </a:t>
            </a:r>
            <a:r>
              <a:rPr lang="cs-CZ" sz="2000" dirty="0" err="1">
                <a:solidFill>
                  <a:srgbClr val="000000"/>
                </a:solidFill>
              </a:rPr>
              <a:t>Malpractice</a:t>
            </a:r>
            <a:r>
              <a:rPr lang="cs-CZ" sz="2000" dirty="0">
                <a:solidFill>
                  <a:srgbClr val="000000"/>
                </a:solidFill>
              </a:rPr>
              <a:t> </a:t>
            </a:r>
            <a:r>
              <a:rPr lang="cs-CZ" sz="2000" dirty="0" err="1">
                <a:solidFill>
                  <a:srgbClr val="000000"/>
                </a:solidFill>
              </a:rPr>
              <a:t>Reform</a:t>
            </a:r>
            <a:r>
              <a:rPr lang="cs-CZ" sz="2000" dirty="0">
                <a:solidFill>
                  <a:srgbClr val="000000"/>
                </a:solidFill>
              </a:rPr>
              <a:t>: </a:t>
            </a:r>
            <a:r>
              <a:rPr lang="cs-CZ" sz="2000" dirty="0" err="1">
                <a:solidFill>
                  <a:srgbClr val="000000"/>
                </a:solidFill>
              </a:rPr>
              <a:t>Historical</a:t>
            </a:r>
            <a:r>
              <a:rPr lang="cs-CZ" sz="2000" dirty="0">
                <a:solidFill>
                  <a:srgbClr val="000000"/>
                </a:solidFill>
              </a:rPr>
              <a:t> </a:t>
            </a:r>
            <a:r>
              <a:rPr lang="cs-CZ" sz="2000" dirty="0" err="1">
                <a:solidFill>
                  <a:srgbClr val="000000"/>
                </a:solidFill>
              </a:rPr>
              <a:t>Approaches</a:t>
            </a:r>
            <a:r>
              <a:rPr lang="cs-CZ" sz="2000" dirty="0">
                <a:solidFill>
                  <a:srgbClr val="000000"/>
                </a:solidFill>
              </a:rPr>
              <a:t>, </a:t>
            </a:r>
            <a:r>
              <a:rPr lang="cs-CZ" sz="2000" dirty="0" err="1">
                <a:solidFill>
                  <a:srgbClr val="000000"/>
                </a:solidFill>
              </a:rPr>
              <a:t>Alternative</a:t>
            </a:r>
            <a:r>
              <a:rPr lang="cs-CZ" sz="2000" dirty="0">
                <a:solidFill>
                  <a:srgbClr val="000000"/>
                </a:solidFill>
              </a:rPr>
              <a:t> </a:t>
            </a:r>
            <a:r>
              <a:rPr lang="cs-CZ" sz="2000" dirty="0" err="1">
                <a:solidFill>
                  <a:srgbClr val="000000"/>
                </a:solidFill>
              </a:rPr>
              <a:t>Models</a:t>
            </a:r>
            <a:r>
              <a:rPr lang="cs-CZ" sz="2000" dirty="0">
                <a:solidFill>
                  <a:srgbClr val="000000"/>
                </a:solidFill>
              </a:rPr>
              <a:t>, and </a:t>
            </a:r>
            <a:r>
              <a:rPr lang="cs-CZ" sz="2000" dirty="0" err="1">
                <a:solidFill>
                  <a:srgbClr val="000000"/>
                </a:solidFill>
              </a:rPr>
              <a:t>Communication</a:t>
            </a:r>
            <a:r>
              <a:rPr lang="cs-CZ" sz="2000" dirty="0">
                <a:solidFill>
                  <a:srgbClr val="000000"/>
                </a:solidFill>
              </a:rPr>
              <a:t> and </a:t>
            </a:r>
            <a:r>
              <a:rPr lang="cs-CZ" sz="2000" dirty="0" err="1">
                <a:solidFill>
                  <a:srgbClr val="000000"/>
                </a:solidFill>
              </a:rPr>
              <a:t>Resolution</a:t>
            </a:r>
            <a:r>
              <a:rPr lang="cs-CZ" sz="2000" dirty="0">
                <a:solidFill>
                  <a:srgbClr val="000000"/>
                </a:solidFill>
              </a:rPr>
              <a:t> </a:t>
            </a:r>
            <a:r>
              <a:rPr lang="cs-CZ" sz="2000" dirty="0" err="1" smtClean="0">
                <a:solidFill>
                  <a:srgbClr val="000000"/>
                </a:solidFill>
              </a:rPr>
              <a:t>Programs</a:t>
            </a:r>
            <a:r>
              <a:rPr lang="cs-CZ" sz="2000" dirty="0" smtClean="0">
                <a:solidFill>
                  <a:srgbClr val="000000"/>
                </a:solidFill>
              </a:rPr>
              <a:t>“ </a:t>
            </a:r>
            <a:r>
              <a:rPr lang="en-US" sz="2000" dirty="0" smtClean="0">
                <a:solidFill>
                  <a:srgbClr val="000000"/>
                </a:solidFill>
              </a:rPr>
              <a:t>AMA J Ethics. 2016;18(3):299-310.</a:t>
            </a:r>
          </a:p>
          <a:p>
            <a:r>
              <a:rPr lang="en-US" sz="2000" dirty="0">
                <a:solidFill>
                  <a:srgbClr val="000000"/>
                </a:solidFill>
              </a:rPr>
              <a:t>Carlson, </a:t>
            </a:r>
            <a:r>
              <a:rPr lang="en-US" sz="2000" dirty="0" err="1">
                <a:solidFill>
                  <a:srgbClr val="000000"/>
                </a:solidFill>
              </a:rPr>
              <a:t>Jestin</a:t>
            </a:r>
            <a:r>
              <a:rPr lang="en-US" sz="2000" dirty="0">
                <a:solidFill>
                  <a:srgbClr val="000000"/>
                </a:solidFill>
              </a:rPr>
              <a:t> N. et al</a:t>
            </a:r>
            <a:r>
              <a:rPr lang="en-US" sz="2000" dirty="0" smtClean="0">
                <a:solidFill>
                  <a:srgbClr val="000000"/>
                </a:solidFill>
              </a:rPr>
              <a:t>. Provider </a:t>
            </a:r>
            <a:r>
              <a:rPr lang="en-US" sz="2000" dirty="0">
                <a:solidFill>
                  <a:srgbClr val="000000"/>
                </a:solidFill>
              </a:rPr>
              <a:t>and Practice Factors Associated With Emergency Physicians’ Being Named in a Malpractice </a:t>
            </a:r>
            <a:r>
              <a:rPr lang="en-US" sz="2000" dirty="0" smtClean="0">
                <a:solidFill>
                  <a:srgbClr val="000000"/>
                </a:solidFill>
              </a:rPr>
              <a:t>Claim, Annals </a:t>
            </a:r>
            <a:r>
              <a:rPr lang="en-US" sz="2000" dirty="0">
                <a:solidFill>
                  <a:srgbClr val="000000"/>
                </a:solidFill>
              </a:rPr>
              <a:t>of Emergency </a:t>
            </a:r>
            <a:r>
              <a:rPr lang="en-US" sz="2000" dirty="0" smtClean="0">
                <a:solidFill>
                  <a:srgbClr val="000000"/>
                </a:solidFill>
              </a:rPr>
              <a:t>Medicine </a:t>
            </a:r>
            <a:r>
              <a:rPr lang="en-US" sz="2000" dirty="0">
                <a:solidFill>
                  <a:srgbClr val="000000"/>
                </a:solidFill>
              </a:rPr>
              <a:t>, Volume 71 , Issue 2 , 157 - 164.e4 </a:t>
            </a:r>
            <a:endParaRPr lang="en-US" sz="2000" dirty="0" smtClean="0">
              <a:solidFill>
                <a:srgbClr val="000000"/>
              </a:solidFill>
            </a:endParaRPr>
          </a:p>
          <a:p>
            <a:r>
              <a:rPr lang="en-US" sz="2000" dirty="0" smtClean="0">
                <a:solidFill>
                  <a:srgbClr val="000000"/>
                </a:solidFill>
              </a:rPr>
              <a:t>Desai B. Malpractice 101.  </a:t>
            </a:r>
            <a:r>
              <a:rPr lang="en-US" sz="2000" dirty="0" err="1" smtClean="0">
                <a:solidFill>
                  <a:srgbClr val="000000"/>
                </a:solidFill>
              </a:rPr>
              <a:t>MedEdPORTAL</a:t>
            </a:r>
            <a:r>
              <a:rPr lang="en-US" sz="2000" dirty="0" smtClean="0">
                <a:solidFill>
                  <a:srgbClr val="000000"/>
                </a:solidFill>
              </a:rPr>
              <a:t>.  2012;8:9222.  https://</a:t>
            </a:r>
            <a:r>
              <a:rPr lang="en-US" sz="2000" dirty="0" err="1" smtClean="0">
                <a:solidFill>
                  <a:srgbClr val="000000"/>
                </a:solidFill>
              </a:rPr>
              <a:t>doi.org</a:t>
            </a:r>
            <a:r>
              <a:rPr lang="en-US" sz="2000" dirty="0" smtClean="0">
                <a:solidFill>
                  <a:srgbClr val="000000"/>
                </a:solidFill>
              </a:rPr>
              <a:t>/10.15766/mep_2374-8265.9222</a:t>
            </a:r>
          </a:p>
          <a:p>
            <a:r>
              <a:rPr lang="en-US" sz="2000" dirty="0" smtClean="0">
                <a:solidFill>
                  <a:srgbClr val="000000"/>
                </a:solidFill>
              </a:rPr>
              <a:t>Special thanks Catherine Glazer, MD for sharing slides </a:t>
            </a:r>
            <a:endParaRPr lang="en-US" sz="2000" dirty="0">
              <a:solidFill>
                <a:srgbClr val="000000"/>
              </a:solidFill>
            </a:endParaRPr>
          </a:p>
        </p:txBody>
      </p:sp>
    </p:spTree>
    <p:extLst>
      <p:ext uri="{BB962C8B-B14F-4D97-AF65-F5344CB8AC3E}">
        <p14:creationId xmlns:p14="http://schemas.microsoft.com/office/powerpoint/2010/main" val="42334178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101</a:t>
            </a:r>
            <a:endParaRPr lang="en-US" dirty="0"/>
          </a:p>
        </p:txBody>
      </p:sp>
      <p:pic>
        <p:nvPicPr>
          <p:cNvPr id="4" name="Content Placeholder 3" descr="The_Jury_by_John_Morgan.jpg"/>
          <p:cNvPicPr>
            <a:picLocks noGrp="1" noChangeAspect="1"/>
          </p:cNvPicPr>
          <p:nvPr>
            <p:ph idx="1"/>
          </p:nvPr>
        </p:nvPicPr>
        <p:blipFill>
          <a:blip r:embed="rId3">
            <a:extLst>
              <a:ext uri="{28A0092B-C50C-407E-A947-70E740481C1C}">
                <a14:useLocalDpi xmlns:a14="http://schemas.microsoft.com/office/drawing/2010/main" val="0"/>
              </a:ext>
            </a:extLst>
          </a:blip>
          <a:srcRect t="6005" b="6005"/>
          <a:stretch>
            <a:fillRect/>
          </a:stretch>
        </p:blipFill>
        <p:spPr/>
      </p:pic>
      <p:grpSp>
        <p:nvGrpSpPr>
          <p:cNvPr id="10" name="Group 9"/>
          <p:cNvGrpSpPr/>
          <p:nvPr/>
        </p:nvGrpSpPr>
        <p:grpSpPr>
          <a:xfrm>
            <a:off x="2573489" y="1118761"/>
            <a:ext cx="4107561" cy="2459270"/>
            <a:chOff x="2778124" y="1204912"/>
            <a:chExt cx="4107561" cy="2459270"/>
          </a:xfrm>
        </p:grpSpPr>
        <p:pic>
          <p:nvPicPr>
            <p:cNvPr id="6" name="Picture 5" descr="Judg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124" y="1204912"/>
              <a:ext cx="4107561" cy="2459270"/>
            </a:xfrm>
            <a:prstGeom prst="rect">
              <a:avLst/>
            </a:prstGeom>
          </p:spPr>
        </p:pic>
        <p:sp>
          <p:nvSpPr>
            <p:cNvPr id="7" name="TextBox 6"/>
            <p:cNvSpPr txBox="1"/>
            <p:nvPr/>
          </p:nvSpPr>
          <p:spPr>
            <a:xfrm>
              <a:off x="4218858" y="1417638"/>
              <a:ext cx="1144063" cy="584776"/>
            </a:xfrm>
            <a:prstGeom prst="rect">
              <a:avLst/>
            </a:prstGeom>
            <a:noFill/>
          </p:spPr>
          <p:txBody>
            <a:bodyPr wrap="none" rtlCol="0">
              <a:spAutoFit/>
            </a:bodyPr>
            <a:lstStyle/>
            <a:p>
              <a:r>
                <a:rPr lang="en-US" sz="3200" dirty="0" smtClean="0"/>
                <a:t>Judge</a:t>
              </a:r>
              <a:endParaRPr lang="en-US" sz="3200" dirty="0"/>
            </a:p>
          </p:txBody>
        </p:sp>
      </p:grpSp>
      <p:grpSp>
        <p:nvGrpSpPr>
          <p:cNvPr id="11" name="Group 10"/>
          <p:cNvGrpSpPr/>
          <p:nvPr/>
        </p:nvGrpSpPr>
        <p:grpSpPr>
          <a:xfrm>
            <a:off x="557508" y="3816691"/>
            <a:ext cx="3507016" cy="2314693"/>
            <a:chOff x="282575" y="3839759"/>
            <a:chExt cx="3942386" cy="2637241"/>
          </a:xfrm>
        </p:grpSpPr>
        <p:pic>
          <p:nvPicPr>
            <p:cNvPr id="5" name="Picture 4" descr="Lawye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75" y="3839759"/>
              <a:ext cx="3942386" cy="2637241"/>
            </a:xfrm>
            <a:prstGeom prst="rect">
              <a:avLst/>
            </a:prstGeom>
          </p:spPr>
        </p:pic>
        <p:sp>
          <p:nvSpPr>
            <p:cNvPr id="8" name="TextBox 7"/>
            <p:cNvSpPr txBox="1"/>
            <p:nvPr/>
          </p:nvSpPr>
          <p:spPr>
            <a:xfrm>
              <a:off x="889000" y="4165886"/>
              <a:ext cx="1540606" cy="584776"/>
            </a:xfrm>
            <a:prstGeom prst="rect">
              <a:avLst/>
            </a:prstGeom>
            <a:noFill/>
          </p:spPr>
          <p:txBody>
            <a:bodyPr wrap="none" rtlCol="0">
              <a:spAutoFit/>
            </a:bodyPr>
            <a:lstStyle/>
            <a:p>
              <a:r>
                <a:rPr lang="en-US" sz="3200" dirty="0" smtClean="0">
                  <a:solidFill>
                    <a:srgbClr val="FFFFFF"/>
                  </a:solidFill>
                </a:rPr>
                <a:t>Lawyers</a:t>
              </a:r>
              <a:endParaRPr lang="en-US" sz="3200" dirty="0">
                <a:solidFill>
                  <a:srgbClr val="FFFFFF"/>
                </a:solidFill>
              </a:endParaRPr>
            </a:p>
          </p:txBody>
        </p:sp>
      </p:grpSp>
      <p:sp>
        <p:nvSpPr>
          <p:cNvPr id="9" name="TextBox 8"/>
          <p:cNvSpPr txBox="1"/>
          <p:nvPr/>
        </p:nvSpPr>
        <p:spPr>
          <a:xfrm>
            <a:off x="7143750" y="3801763"/>
            <a:ext cx="948096" cy="584776"/>
          </a:xfrm>
          <a:prstGeom prst="rect">
            <a:avLst/>
          </a:prstGeom>
          <a:noFill/>
        </p:spPr>
        <p:txBody>
          <a:bodyPr wrap="none" rtlCol="0">
            <a:spAutoFit/>
          </a:bodyPr>
          <a:lstStyle/>
          <a:p>
            <a:r>
              <a:rPr lang="en-US" sz="3200" dirty="0" smtClean="0"/>
              <a:t>Jury</a:t>
            </a:r>
            <a:endParaRPr lang="en-US" sz="3200" dirty="0"/>
          </a:p>
        </p:txBody>
      </p:sp>
    </p:spTree>
    <p:extLst>
      <p:ext uri="{BB962C8B-B14F-4D97-AF65-F5344CB8AC3E}">
        <p14:creationId xmlns:p14="http://schemas.microsoft.com/office/powerpoint/2010/main" val="65661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101</a:t>
            </a:r>
            <a:endParaRPr lang="en-US" dirty="0"/>
          </a:p>
        </p:txBody>
      </p:sp>
      <p:sp>
        <p:nvSpPr>
          <p:cNvPr id="3" name="Content Placeholder 2"/>
          <p:cNvSpPr>
            <a:spLocks noGrp="1"/>
          </p:cNvSpPr>
          <p:nvPr>
            <p:ph idx="1"/>
          </p:nvPr>
        </p:nvSpPr>
        <p:spPr>
          <a:xfrm>
            <a:off x="457200" y="2093640"/>
            <a:ext cx="8525724" cy="4727931"/>
          </a:xfrm>
        </p:spPr>
        <p:txBody>
          <a:bodyPr/>
          <a:lstStyle/>
          <a:p>
            <a:r>
              <a:rPr lang="en-US" dirty="0" smtClean="0"/>
              <a:t>Civil law </a:t>
            </a:r>
            <a:r>
              <a:rPr lang="en-US" dirty="0" err="1" smtClean="0"/>
              <a:t>vs</a:t>
            </a:r>
            <a:r>
              <a:rPr lang="en-US" dirty="0" smtClean="0"/>
              <a:t> Criminal law</a:t>
            </a:r>
          </a:p>
          <a:p>
            <a:pPr lvl="1"/>
            <a:r>
              <a:rPr lang="en-US" dirty="0" smtClean="0"/>
              <a:t>Malpractice is part of tort law (subset of civil law)</a:t>
            </a:r>
          </a:p>
          <a:p>
            <a:pPr lvl="1"/>
            <a:endParaRPr lang="en-US" dirty="0" smtClean="0"/>
          </a:p>
          <a:p>
            <a:r>
              <a:rPr lang="en-US" dirty="0" smtClean="0"/>
              <a:t>Burden of proof</a:t>
            </a:r>
          </a:p>
          <a:p>
            <a:pPr lvl="1"/>
            <a:r>
              <a:rPr lang="en-US" dirty="0" smtClean="0"/>
              <a:t>Civil law needs preponderance of evidence </a:t>
            </a:r>
          </a:p>
          <a:p>
            <a:pPr lvl="1"/>
            <a:endParaRPr lang="en-US" dirty="0" smtClean="0"/>
          </a:p>
          <a:p>
            <a:r>
              <a:rPr lang="en-US" dirty="0" smtClean="0"/>
              <a:t>Punishment </a:t>
            </a:r>
          </a:p>
          <a:p>
            <a:pPr lvl="1"/>
            <a:r>
              <a:rPr lang="en-US" dirty="0" smtClean="0"/>
              <a:t>Civil law = financial</a:t>
            </a:r>
            <a:endParaRPr lang="en-US" dirty="0"/>
          </a:p>
        </p:txBody>
      </p:sp>
      <p:pic>
        <p:nvPicPr>
          <p:cNvPr id="7" name="Picture 6" descr="La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63" y="5040707"/>
            <a:ext cx="2374484" cy="1780864"/>
          </a:xfrm>
          <a:prstGeom prst="rect">
            <a:avLst/>
          </a:prstGeom>
        </p:spPr>
      </p:pic>
    </p:spTree>
    <p:extLst>
      <p:ext uri="{BB962C8B-B14F-4D97-AF65-F5344CB8AC3E}">
        <p14:creationId xmlns:p14="http://schemas.microsoft.com/office/powerpoint/2010/main" val="735490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101</a:t>
            </a:r>
            <a:endParaRPr lang="en-US" dirty="0"/>
          </a:p>
        </p:txBody>
      </p:sp>
      <p:sp>
        <p:nvSpPr>
          <p:cNvPr id="3" name="Content Placeholder 2"/>
          <p:cNvSpPr>
            <a:spLocks noGrp="1"/>
          </p:cNvSpPr>
          <p:nvPr>
            <p:ph idx="1"/>
          </p:nvPr>
        </p:nvSpPr>
        <p:spPr>
          <a:xfrm>
            <a:off x="457200" y="2097962"/>
            <a:ext cx="8451022" cy="4568630"/>
          </a:xfrm>
        </p:spPr>
        <p:txBody>
          <a:bodyPr>
            <a:normAutofit/>
          </a:bodyPr>
          <a:lstStyle/>
          <a:p>
            <a:r>
              <a:rPr lang="en-US" dirty="0" smtClean="0"/>
              <a:t>Malpractice falls under tort law</a:t>
            </a:r>
          </a:p>
          <a:p>
            <a:pPr lvl="1"/>
            <a:r>
              <a:rPr lang="en-US" dirty="0" smtClean="0"/>
              <a:t>Tort law is defined as a legal wrong committed upon the person or property independent of contract</a:t>
            </a:r>
          </a:p>
          <a:p>
            <a:pPr lvl="1"/>
            <a:r>
              <a:rPr lang="en-US" dirty="0" smtClean="0"/>
              <a:t>Subset of </a:t>
            </a:r>
            <a:r>
              <a:rPr lang="en-US" dirty="0"/>
              <a:t>c</a:t>
            </a:r>
            <a:r>
              <a:rPr lang="en-US" dirty="0" smtClean="0"/>
              <a:t>ivil law as opposed to criminal law</a:t>
            </a:r>
          </a:p>
          <a:p>
            <a:pPr lvl="1"/>
            <a:endParaRPr lang="en-US" dirty="0" smtClean="0"/>
          </a:p>
          <a:p>
            <a:r>
              <a:rPr lang="en-US" dirty="0" smtClean="0"/>
              <a:t>Tort law encompasses categories such as negligence, gross negligence, professional negligence, and acts of intentional harm</a:t>
            </a:r>
            <a:endParaRPr lang="en-US" dirty="0"/>
          </a:p>
        </p:txBody>
      </p:sp>
    </p:spTree>
    <p:extLst>
      <p:ext uri="{BB962C8B-B14F-4D97-AF65-F5344CB8AC3E}">
        <p14:creationId xmlns:p14="http://schemas.microsoft.com/office/powerpoint/2010/main" val="31632305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a:t>Tort Law</a:t>
            </a:r>
          </a:p>
        </p:txBody>
      </p:sp>
      <p:sp>
        <p:nvSpPr>
          <p:cNvPr id="45059" name="Content Placeholder 2"/>
          <p:cNvSpPr>
            <a:spLocks noGrp="1"/>
          </p:cNvSpPr>
          <p:nvPr>
            <p:ph idx="1"/>
          </p:nvPr>
        </p:nvSpPr>
        <p:spPr/>
        <p:txBody>
          <a:bodyPr/>
          <a:lstStyle/>
          <a:p>
            <a:pPr eaLnBrk="1" hangingPunct="1"/>
            <a:r>
              <a:rPr lang="en-US" dirty="0"/>
              <a:t>Tort law is divided into 3 categories:</a:t>
            </a:r>
          </a:p>
          <a:p>
            <a:pPr lvl="1" eaLnBrk="1" hangingPunct="1"/>
            <a:r>
              <a:rPr lang="en-US" dirty="0"/>
              <a:t>Intentional torts</a:t>
            </a:r>
          </a:p>
          <a:p>
            <a:pPr lvl="1" eaLnBrk="1" hangingPunct="1"/>
            <a:r>
              <a:rPr lang="en-US" dirty="0"/>
              <a:t>Strict liability</a:t>
            </a:r>
          </a:p>
          <a:p>
            <a:pPr lvl="1" eaLnBrk="1" hangingPunct="1"/>
            <a:r>
              <a:rPr lang="en-US" dirty="0" smtClean="0"/>
              <a:t>Negligence</a:t>
            </a:r>
            <a:endParaRPr lang="en-US" dirty="0"/>
          </a:p>
        </p:txBody>
      </p:sp>
      <p:sp>
        <p:nvSpPr>
          <p:cNvPr id="3" name="Rectangle 2"/>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dirty="0"/>
              <a:t>Tort Law: Intentional Torts</a:t>
            </a:r>
          </a:p>
        </p:txBody>
      </p:sp>
      <p:sp>
        <p:nvSpPr>
          <p:cNvPr id="46083" name="Content Placeholder 2"/>
          <p:cNvSpPr>
            <a:spLocks noGrp="1"/>
          </p:cNvSpPr>
          <p:nvPr>
            <p:ph idx="1"/>
          </p:nvPr>
        </p:nvSpPr>
        <p:spPr/>
        <p:txBody>
          <a:bodyPr>
            <a:normAutofit/>
          </a:bodyPr>
          <a:lstStyle/>
          <a:p>
            <a:pPr marL="365125" lvl="1" indent="-282575" eaLnBrk="1" hangingPunct="1">
              <a:spcBef>
                <a:spcPts val="600"/>
              </a:spcBef>
              <a:buSzPct val="80000"/>
              <a:buFont typeface="Wingdings 2" charset="0"/>
              <a:buChar char=""/>
            </a:pPr>
            <a:r>
              <a:rPr lang="en-US" sz="2800" dirty="0">
                <a:solidFill>
                  <a:srgbClr val="000000"/>
                </a:solidFill>
              </a:rPr>
              <a:t>Injuries that occur when the wrongdoer knows he or she is causing </a:t>
            </a:r>
            <a:r>
              <a:rPr lang="en-US" sz="2800" dirty="0" smtClean="0">
                <a:solidFill>
                  <a:srgbClr val="000000"/>
                </a:solidFill>
              </a:rPr>
              <a:t>harm</a:t>
            </a:r>
          </a:p>
          <a:p>
            <a:pPr marL="365125" lvl="1" indent="-282575" eaLnBrk="1" hangingPunct="1">
              <a:spcBef>
                <a:spcPts val="600"/>
              </a:spcBef>
              <a:buSzPct val="80000"/>
              <a:buFont typeface="Wingdings 2" charset="0"/>
              <a:buChar char=""/>
            </a:pPr>
            <a:endParaRPr lang="en-US" sz="2800" dirty="0">
              <a:solidFill>
                <a:srgbClr val="000000"/>
              </a:solidFill>
            </a:endParaRPr>
          </a:p>
          <a:p>
            <a:pPr marL="365125" lvl="1" indent="-282575" eaLnBrk="1" hangingPunct="1">
              <a:spcBef>
                <a:spcPts val="600"/>
              </a:spcBef>
              <a:buSzPct val="80000"/>
              <a:buFont typeface="Wingdings 2" charset="0"/>
              <a:buChar char=""/>
            </a:pPr>
            <a:r>
              <a:rPr lang="en-US" sz="2800" dirty="0">
                <a:solidFill>
                  <a:srgbClr val="000000"/>
                </a:solidFill>
              </a:rPr>
              <a:t>An example of an intentional tort is when a person hits another person</a:t>
            </a:r>
          </a:p>
          <a:p>
            <a:pPr eaLnBrk="1" hangingPunct="1"/>
            <a:endParaRPr lang="en-US" dirty="0">
              <a:solidFill>
                <a:srgbClr val="000000"/>
              </a:solidFill>
              <a:latin typeface="Gill Sans MT" charset="0"/>
            </a:endParaRPr>
          </a:p>
        </p:txBody>
      </p:sp>
      <p:sp>
        <p:nvSpPr>
          <p:cNvPr id="5" name="Rectangle 4"/>
          <p:cNvSpPr/>
          <p:nvPr/>
        </p:nvSpPr>
        <p:spPr>
          <a:xfrm>
            <a:off x="-1" y="6221268"/>
            <a:ext cx="7619611" cy="646331"/>
          </a:xfrm>
          <a:prstGeom prst="rect">
            <a:avLst/>
          </a:prstGeom>
        </p:spPr>
        <p:txBody>
          <a:bodyPr wrap="square">
            <a:spAutoFit/>
          </a:bodyPr>
          <a:lstStyle/>
          <a:p>
            <a:r>
              <a:rPr lang="en-US" dirty="0">
                <a:solidFill>
                  <a:srgbClr val="660066"/>
                </a:solidFill>
              </a:rPr>
              <a:t>Desai B. Malpractice 101.  </a:t>
            </a:r>
            <a:r>
              <a:rPr lang="en-US" dirty="0" err="1">
                <a:solidFill>
                  <a:srgbClr val="660066"/>
                </a:solidFill>
              </a:rPr>
              <a:t>MedEdPORTAL</a:t>
            </a:r>
            <a:r>
              <a:rPr lang="en-US" dirty="0">
                <a:solidFill>
                  <a:srgbClr val="660066"/>
                </a:solidFill>
              </a:rPr>
              <a:t>.  2012;8:9222.  https://</a:t>
            </a:r>
            <a:r>
              <a:rPr lang="en-US" dirty="0" err="1">
                <a:solidFill>
                  <a:srgbClr val="660066"/>
                </a:solidFill>
              </a:rPr>
              <a:t>doi.org</a:t>
            </a:r>
            <a:r>
              <a:rPr lang="en-US" dirty="0">
                <a:solidFill>
                  <a:srgbClr val="660066"/>
                </a:solidFill>
              </a:rPr>
              <a:t>/10.15766/mep_2374-8265.9222</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ill">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18278"/>
      </a:hlink>
      <a:folHlink>
        <a:srgbClr val="128E89"/>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27725</TotalTime>
  <Words>3166</Words>
  <Application>Microsoft Macintosh PowerPoint</Application>
  <PresentationFormat>On-screen Show (4:3)</PresentationFormat>
  <Paragraphs>290</Paragraphs>
  <Slides>42</Slides>
  <Notes>12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gill</vt:lpstr>
      <vt:lpstr>Definition of Medical Malpractice</vt:lpstr>
      <vt:lpstr>Goals and Objectives</vt:lpstr>
      <vt:lpstr>Case</vt:lpstr>
      <vt:lpstr>History</vt:lpstr>
      <vt:lpstr>Law 101</vt:lpstr>
      <vt:lpstr>Law 101</vt:lpstr>
      <vt:lpstr>Law 101</vt:lpstr>
      <vt:lpstr>Tort Law</vt:lpstr>
      <vt:lpstr>Tort Law: Intentional Torts</vt:lpstr>
      <vt:lpstr>Tort Law: Strict liability </vt:lpstr>
      <vt:lpstr>Tort Law: Negligence</vt:lpstr>
      <vt:lpstr>Proof</vt:lpstr>
      <vt:lpstr>Potential Punishment/Damages</vt:lpstr>
      <vt:lpstr>Potential Punishment/Damages</vt:lpstr>
      <vt:lpstr>Statute of Limitations</vt:lpstr>
      <vt:lpstr>Statute of Limitations - Minors</vt:lpstr>
      <vt:lpstr>PowerPoint Presentation</vt:lpstr>
      <vt:lpstr>Medical Malpractice Definition</vt:lpstr>
      <vt:lpstr>What makes up malpractice</vt:lpstr>
      <vt:lpstr>Duty to Treat</vt:lpstr>
      <vt:lpstr>Deviation from Standard of Care/ Breach of Duty</vt:lpstr>
      <vt:lpstr>Standard of Care</vt:lpstr>
      <vt:lpstr>Did the Deviation Cause the Injury/ Proximate Cause</vt:lpstr>
      <vt:lpstr>Injury</vt:lpstr>
      <vt:lpstr>Did the Injury Result in Damages?</vt:lpstr>
      <vt:lpstr>Damages</vt:lpstr>
      <vt:lpstr>Can I prevent this?</vt:lpstr>
      <vt:lpstr>PowerPoint Presentation</vt:lpstr>
      <vt:lpstr>PowerPoint Presentation</vt:lpstr>
      <vt:lpstr>PowerPoint Presentation</vt:lpstr>
      <vt:lpstr>You Will be Sued Eventually</vt:lpstr>
      <vt:lpstr>Emergency Medicine is High Risk</vt:lpstr>
      <vt:lpstr>High Risk Factors Unique to EM</vt:lpstr>
      <vt:lpstr>High Risk Factors Unique to EM</vt:lpstr>
      <vt:lpstr>High Risk Factors Unique to EM</vt:lpstr>
      <vt:lpstr>High Risk Factors Unique to EM</vt:lpstr>
      <vt:lpstr>What do You Get Sued For?</vt:lpstr>
      <vt:lpstr>What do You Get Sued For</vt:lpstr>
      <vt:lpstr>Now what do you REALLY get sued for?</vt:lpstr>
      <vt:lpstr>PowerPoint Presentation</vt:lpstr>
      <vt:lpstr>Questions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Medical Malpractice</dc:title>
  <dc:creator>Seth Lotterman</dc:creator>
  <cp:lastModifiedBy>Aleksandr Tichter</cp:lastModifiedBy>
  <cp:revision>62</cp:revision>
  <dcterms:created xsi:type="dcterms:W3CDTF">2018-12-11T20:15:16Z</dcterms:created>
  <dcterms:modified xsi:type="dcterms:W3CDTF">2019-02-24T22:20:12Z</dcterms:modified>
</cp:coreProperties>
</file>