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60" r:id="rId4"/>
    <p:sldId id="258" r:id="rId5"/>
    <p:sldId id="277" r:id="rId6"/>
    <p:sldId id="259" r:id="rId7"/>
    <p:sldId id="284" r:id="rId8"/>
    <p:sldId id="283" r:id="rId9"/>
    <p:sldId id="278" r:id="rId10"/>
    <p:sldId id="281" r:id="rId11"/>
    <p:sldId id="282" r:id="rId12"/>
    <p:sldId id="279" r:id="rId13"/>
    <p:sldId id="261" r:id="rId14"/>
    <p:sldId id="262" r:id="rId15"/>
    <p:sldId id="268" r:id="rId16"/>
    <p:sldId id="269" r:id="rId17"/>
    <p:sldId id="270" r:id="rId18"/>
    <p:sldId id="271" r:id="rId19"/>
    <p:sldId id="272" r:id="rId20"/>
    <p:sldId id="280" r:id="rId21"/>
    <p:sldId id="274" r:id="rId22"/>
    <p:sldId id="273" r:id="rId23"/>
    <p:sldId id="264" r:id="rId24"/>
    <p:sldId id="265" r:id="rId25"/>
    <p:sldId id="266" r:id="rId26"/>
    <p:sldId id="267" r:id="rId27"/>
    <p:sldId id="275" r:id="rId28"/>
    <p:sldId id="276" r:id="rId29"/>
    <p:sldId id="26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8247" autoAdjust="0"/>
  </p:normalViewPr>
  <p:slideViewPr>
    <p:cSldViewPr snapToGrid="0" snapToObjects="1">
      <p:cViewPr varScale="1">
        <p:scale>
          <a:sx n="80" d="100"/>
          <a:sy n="80" d="100"/>
        </p:scale>
        <p:origin x="-6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BA413-64D4-4C42-831F-A5120463C254}" type="datetimeFigureOut">
              <a:rPr lang="en-US" smtClean="0"/>
              <a:t>2/25/19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415C2-ACDA-B84D-BF5D-5B1E12483989}" type="slidenum">
              <a:rPr lang="en-US" smtClean="0"/>
              <a:t>‹#›</a:t>
            </a:fld>
            <a:endParaRPr lang="en-US"/>
          </a:p>
        </p:txBody>
      </p:sp>
    </p:spTree>
    <p:extLst>
      <p:ext uri="{BB962C8B-B14F-4D97-AF65-F5344CB8AC3E}">
        <p14:creationId xmlns:p14="http://schemas.microsoft.com/office/powerpoint/2010/main" val="175948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step would be to ask, how do you document this in the chart?</a:t>
            </a:r>
          </a:p>
        </p:txBody>
      </p:sp>
      <p:sp>
        <p:nvSpPr>
          <p:cNvPr id="4" name="Slide Number Placeholder 3"/>
          <p:cNvSpPr>
            <a:spLocks noGrp="1"/>
          </p:cNvSpPr>
          <p:nvPr>
            <p:ph type="sldNum" sz="quarter" idx="5"/>
          </p:nvPr>
        </p:nvSpPr>
        <p:spPr/>
        <p:txBody>
          <a:bodyPr/>
          <a:lstStyle/>
          <a:p>
            <a:fld id="{3B4415C2-ACDA-B84D-BF5D-5B1E12483989}" type="slidenum">
              <a:rPr lang="en-US" smtClean="0"/>
              <a:t>25</a:t>
            </a:fld>
            <a:endParaRPr lang="en-US"/>
          </a:p>
        </p:txBody>
      </p:sp>
    </p:spTree>
    <p:extLst>
      <p:ext uri="{BB962C8B-B14F-4D97-AF65-F5344CB8AC3E}">
        <p14:creationId xmlns:p14="http://schemas.microsoft.com/office/powerpoint/2010/main" val="8899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5613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79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30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47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24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403"/>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2725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725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083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334"/>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2223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621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2223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621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67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455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52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908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1800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8991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25151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564869"/>
            <a:ext cx="8229600" cy="41049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stretch>
            <a:fillRect/>
          </a:stretch>
        </p:blipFill>
        <p:spPr>
          <a:xfrm>
            <a:off x="106858" y="69981"/>
            <a:ext cx="1041103" cy="792570"/>
          </a:xfrm>
          <a:prstGeom prst="rect">
            <a:avLst/>
          </a:prstGeom>
        </p:spPr>
      </p:pic>
      <p:sp>
        <p:nvSpPr>
          <p:cNvPr id="8" name="TextBox 7"/>
          <p:cNvSpPr txBox="1"/>
          <p:nvPr userDrawn="1"/>
        </p:nvSpPr>
        <p:spPr>
          <a:xfrm>
            <a:off x="1282297" y="201907"/>
            <a:ext cx="1835433" cy="646331"/>
          </a:xfrm>
          <a:prstGeom prst="rect">
            <a:avLst/>
          </a:prstGeom>
          <a:noFill/>
        </p:spPr>
        <p:txBody>
          <a:bodyPr wrap="none" rtlCol="0">
            <a:spAutoFit/>
          </a:bodyPr>
          <a:lstStyle/>
          <a:p>
            <a:r>
              <a:rPr lang="en-US" dirty="0"/>
              <a:t>CORD </a:t>
            </a:r>
          </a:p>
          <a:p>
            <a:r>
              <a:rPr lang="en-US" dirty="0"/>
              <a:t>Curricular Toolkit</a:t>
            </a:r>
          </a:p>
        </p:txBody>
      </p:sp>
      <p:pic>
        <p:nvPicPr>
          <p:cNvPr id="9" name="Picture 8"/>
          <p:cNvPicPr>
            <a:picLocks noChangeAspect="1"/>
          </p:cNvPicPr>
          <p:nvPr userDrawn="1"/>
        </p:nvPicPr>
        <p:blipFill>
          <a:blip r:embed="rId14"/>
          <a:stretch>
            <a:fillRect/>
          </a:stretch>
        </p:blipFill>
        <p:spPr>
          <a:xfrm>
            <a:off x="8074295" y="-35082"/>
            <a:ext cx="1000898" cy="1000898"/>
          </a:xfrm>
          <a:prstGeom prst="rect">
            <a:avLst/>
          </a:prstGeom>
        </p:spPr>
      </p:pic>
    </p:spTree>
    <p:extLst>
      <p:ext uri="{BB962C8B-B14F-4D97-AF65-F5344CB8AC3E}">
        <p14:creationId xmlns:p14="http://schemas.microsoft.com/office/powerpoint/2010/main" val="401882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cep.org/life-as-a-physician/ethics--legal/emtala/emtala-fact-sheet/%23sm.0001k7is7419ujduuu2gdoenk5g53" TargetMode="External"/><Relationship Id="rId4" Type="http://schemas.openxmlformats.org/officeDocument/2006/relationships/hyperlink" Target="https://www.hhs.gov/hipaa/for-professionals/index.html" TargetMode="External"/><Relationship Id="rId1" Type="http://schemas.openxmlformats.org/officeDocument/2006/relationships/slideLayout" Target="../slideLayouts/slideLayout2.xml"/><Relationship Id="rId2" Type="http://schemas.openxmlformats.org/officeDocument/2006/relationships/hyperlink" Target="http://www.cms.gov/Regulations-and-Guidance/Legislation/EMTALA/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Regulatory Mandates</a:t>
            </a:r>
          </a:p>
        </p:txBody>
      </p:sp>
      <p:sp>
        <p:nvSpPr>
          <p:cNvPr id="3" name="Subtitle 2"/>
          <p:cNvSpPr>
            <a:spLocks noGrp="1"/>
          </p:cNvSpPr>
          <p:nvPr>
            <p:ph type="subTitle" idx="1"/>
          </p:nvPr>
        </p:nvSpPr>
        <p:spPr>
          <a:xfrm>
            <a:off x="1371600" y="3362325"/>
            <a:ext cx="6400800" cy="1752600"/>
          </a:xfrm>
        </p:spPr>
        <p:txBody>
          <a:bodyPr/>
          <a:lstStyle/>
          <a:p>
            <a:r>
              <a:rPr lang="en-US" dirty="0"/>
              <a:t>What You Need To Know About HIPAA and EMTALA</a:t>
            </a:r>
          </a:p>
        </p:txBody>
      </p:sp>
      <p:sp>
        <p:nvSpPr>
          <p:cNvPr id="4" name="Subtitle 2"/>
          <p:cNvSpPr txBox="1">
            <a:spLocks/>
          </p:cNvSpPr>
          <p:nvPr/>
        </p:nvSpPr>
        <p:spPr>
          <a:xfrm>
            <a:off x="2144557" y="4673628"/>
            <a:ext cx="4858764" cy="120782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bg1">
                    <a:lumMod val="50000"/>
                  </a:schemeClr>
                </a:solidFill>
              </a:rPr>
              <a:t>Cassandra </a:t>
            </a:r>
            <a:r>
              <a:rPr lang="en-US" sz="2800" dirty="0" err="1" smtClean="0">
                <a:solidFill>
                  <a:schemeClr val="bg1">
                    <a:lumMod val="50000"/>
                  </a:schemeClr>
                </a:solidFill>
              </a:rPr>
              <a:t>Bradby</a:t>
            </a:r>
            <a:r>
              <a:rPr lang="en-US" sz="2800" dirty="0" smtClean="0">
                <a:solidFill>
                  <a:schemeClr val="bg1">
                    <a:lumMod val="50000"/>
                  </a:schemeClr>
                </a:solidFill>
              </a:rPr>
              <a:t>, MD</a:t>
            </a:r>
          </a:p>
          <a:p>
            <a:endParaRPr lang="en-US" sz="2800" dirty="0" smtClean="0">
              <a:solidFill>
                <a:schemeClr val="bg1">
                  <a:lumMod val="50000"/>
                </a:schemeClr>
              </a:solidFill>
            </a:endParaRPr>
          </a:p>
          <a:p>
            <a:pPr indent="-228600" algn="l">
              <a:buFont typeface="Arial" panose="020B0604020202020204" pitchFamily="34" charset="0"/>
              <a:buChar char="•"/>
            </a:pPr>
            <a:endParaRPr lang="en-US" sz="2000" dirty="0">
              <a:solidFill>
                <a:schemeClr val="bg1">
                  <a:lumMod val="50000"/>
                </a:schemeClr>
              </a:solidFill>
            </a:endParaRPr>
          </a:p>
        </p:txBody>
      </p:sp>
    </p:spTree>
    <p:extLst>
      <p:ext uri="{BB962C8B-B14F-4D97-AF65-F5344CB8AC3E}">
        <p14:creationId xmlns:p14="http://schemas.microsoft.com/office/powerpoint/2010/main" val="364142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6BA45-D8DE-9D44-8217-EDB8786D9BAA}"/>
              </a:ext>
            </a:extLst>
          </p:cNvPr>
          <p:cNvSpPr>
            <a:spLocks noGrp="1"/>
          </p:cNvSpPr>
          <p:nvPr>
            <p:ph type="title"/>
          </p:nvPr>
        </p:nvSpPr>
        <p:spPr>
          <a:xfrm>
            <a:off x="457200" y="942196"/>
            <a:ext cx="8229600" cy="1143000"/>
          </a:xfrm>
        </p:spPr>
        <p:txBody>
          <a:bodyPr>
            <a:normAutofit/>
          </a:bodyPr>
          <a:lstStyle/>
          <a:p>
            <a:r>
              <a:rPr lang="en-US" sz="3600" dirty="0"/>
              <a:t>Why is this so hard in the ED?</a:t>
            </a:r>
          </a:p>
        </p:txBody>
      </p:sp>
      <p:sp>
        <p:nvSpPr>
          <p:cNvPr id="3" name="Content Placeholder 2">
            <a:extLst>
              <a:ext uri="{FF2B5EF4-FFF2-40B4-BE49-F238E27FC236}">
                <a16:creationId xmlns:a16="http://schemas.microsoft.com/office/drawing/2014/main" xmlns="" id="{E1326CAC-5426-EB4B-9CAC-DC1BE786EEA3}"/>
              </a:ext>
            </a:extLst>
          </p:cNvPr>
          <p:cNvSpPr>
            <a:spLocks noGrp="1"/>
          </p:cNvSpPr>
          <p:nvPr>
            <p:ph idx="1"/>
          </p:nvPr>
        </p:nvSpPr>
        <p:spPr/>
        <p:txBody>
          <a:bodyPr>
            <a:normAutofit/>
          </a:bodyPr>
          <a:lstStyle/>
          <a:p>
            <a:r>
              <a:rPr lang="en-US" sz="2800" dirty="0"/>
              <a:t>ED Overcrowding</a:t>
            </a:r>
          </a:p>
          <a:p>
            <a:r>
              <a:rPr lang="en-US" sz="2800" dirty="0"/>
              <a:t>Hallway beds</a:t>
            </a:r>
          </a:p>
          <a:p>
            <a:r>
              <a:rPr lang="en-US" sz="2800" dirty="0"/>
              <a:t>Curtained rooms</a:t>
            </a:r>
          </a:p>
          <a:p>
            <a:r>
              <a:rPr lang="en-US" sz="2800" dirty="0"/>
              <a:t>Small spaces</a:t>
            </a:r>
          </a:p>
        </p:txBody>
      </p:sp>
    </p:spTree>
    <p:extLst>
      <p:ext uri="{BB962C8B-B14F-4D97-AF65-F5344CB8AC3E}">
        <p14:creationId xmlns:p14="http://schemas.microsoft.com/office/powerpoint/2010/main" val="80507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AF08B-E5C2-8449-88D5-94BD10AB02AD}"/>
              </a:ext>
            </a:extLst>
          </p:cNvPr>
          <p:cNvSpPr>
            <a:spLocks noGrp="1"/>
          </p:cNvSpPr>
          <p:nvPr>
            <p:ph type="title"/>
          </p:nvPr>
        </p:nvSpPr>
        <p:spPr>
          <a:xfrm>
            <a:off x="457200" y="925916"/>
            <a:ext cx="8229600" cy="1143000"/>
          </a:xfrm>
        </p:spPr>
        <p:txBody>
          <a:bodyPr>
            <a:normAutofit/>
          </a:bodyPr>
          <a:lstStyle/>
          <a:p>
            <a:r>
              <a:rPr lang="en-US" sz="3600" dirty="0"/>
              <a:t>What can you do?</a:t>
            </a:r>
          </a:p>
        </p:txBody>
      </p:sp>
      <p:sp>
        <p:nvSpPr>
          <p:cNvPr id="3" name="Content Placeholder 2">
            <a:extLst>
              <a:ext uri="{FF2B5EF4-FFF2-40B4-BE49-F238E27FC236}">
                <a16:creationId xmlns:a16="http://schemas.microsoft.com/office/drawing/2014/main" xmlns="" id="{5C140D9A-37F0-3B41-911E-F1E1F1FA59DE}"/>
              </a:ext>
            </a:extLst>
          </p:cNvPr>
          <p:cNvSpPr>
            <a:spLocks noGrp="1"/>
          </p:cNvSpPr>
          <p:nvPr>
            <p:ph idx="1"/>
          </p:nvPr>
        </p:nvSpPr>
        <p:spPr>
          <a:xfrm>
            <a:off x="457200" y="2255547"/>
            <a:ext cx="8229600" cy="4104971"/>
          </a:xfrm>
        </p:spPr>
        <p:txBody>
          <a:bodyPr>
            <a:normAutofit/>
          </a:bodyPr>
          <a:lstStyle/>
          <a:p>
            <a:r>
              <a:rPr lang="en-US" sz="2800" dirty="0"/>
              <a:t>Use privacy screens whenever possible</a:t>
            </a:r>
          </a:p>
          <a:p>
            <a:r>
              <a:rPr lang="en-US" sz="2800" dirty="0"/>
              <a:t>Keep a low voice when speaking to hallway patients or when in curtained rooms</a:t>
            </a:r>
          </a:p>
          <a:p>
            <a:r>
              <a:rPr lang="en-US" sz="2800" dirty="0"/>
              <a:t>Move patients to more private rooms for more sensitive exams when available</a:t>
            </a:r>
          </a:p>
          <a:p>
            <a:r>
              <a:rPr lang="en-US" sz="2800" dirty="0"/>
              <a:t>Ask patients if their family members or friends are allowed to be present during their exam or treatment at the beginning of the encounter</a:t>
            </a:r>
          </a:p>
          <a:p>
            <a:endParaRPr lang="en-US" sz="2800" dirty="0"/>
          </a:p>
        </p:txBody>
      </p:sp>
    </p:spTree>
    <p:extLst>
      <p:ext uri="{BB962C8B-B14F-4D97-AF65-F5344CB8AC3E}">
        <p14:creationId xmlns:p14="http://schemas.microsoft.com/office/powerpoint/2010/main" val="331110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6B73E-2AC9-0343-A340-F4C5EAF173CA}"/>
              </a:ext>
            </a:extLst>
          </p:cNvPr>
          <p:cNvSpPr>
            <a:spLocks noGrp="1"/>
          </p:cNvSpPr>
          <p:nvPr>
            <p:ph type="title"/>
          </p:nvPr>
        </p:nvSpPr>
        <p:spPr>
          <a:xfrm>
            <a:off x="457200" y="925916"/>
            <a:ext cx="8229600" cy="1143000"/>
          </a:xfrm>
        </p:spPr>
        <p:txBody>
          <a:bodyPr>
            <a:normAutofit/>
          </a:bodyPr>
          <a:lstStyle/>
          <a:p>
            <a:r>
              <a:rPr lang="en-US" sz="3600" dirty="0"/>
              <a:t>Penalties</a:t>
            </a:r>
          </a:p>
        </p:txBody>
      </p:sp>
      <p:sp>
        <p:nvSpPr>
          <p:cNvPr id="3" name="Content Placeholder 2">
            <a:extLst>
              <a:ext uri="{FF2B5EF4-FFF2-40B4-BE49-F238E27FC236}">
                <a16:creationId xmlns:a16="http://schemas.microsoft.com/office/drawing/2014/main" xmlns="" id="{D89648F9-4225-804E-9C98-9C4ECE620ED3}"/>
              </a:ext>
            </a:extLst>
          </p:cNvPr>
          <p:cNvSpPr>
            <a:spLocks noGrp="1"/>
          </p:cNvSpPr>
          <p:nvPr>
            <p:ph idx="1"/>
          </p:nvPr>
        </p:nvSpPr>
        <p:spPr>
          <a:xfrm>
            <a:off x="195376" y="2304387"/>
            <a:ext cx="8808198" cy="4104971"/>
          </a:xfrm>
        </p:spPr>
        <p:txBody>
          <a:bodyPr>
            <a:normAutofit/>
          </a:bodyPr>
          <a:lstStyle/>
          <a:p>
            <a:r>
              <a:rPr lang="en-US" sz="2800" dirty="0"/>
              <a:t>A fine up to $50,000, as well as imprisonment up to 1 year</a:t>
            </a:r>
          </a:p>
          <a:p>
            <a:r>
              <a:rPr lang="en-US" sz="2800" dirty="0"/>
              <a:t>Offenses committed under false pretenses allow penalties to be increased to a $100,000 fine with up to 5 years in prison</a:t>
            </a:r>
          </a:p>
          <a:p>
            <a:r>
              <a:rPr lang="en-US" sz="2800" dirty="0"/>
              <a:t>Intent to sell, transfer, or use PHI for commercial advantage, personal gain, or malicious harm permit fines of up to $250,000 and imprisonment up to 10 years</a:t>
            </a:r>
          </a:p>
        </p:txBody>
      </p:sp>
    </p:spTree>
    <p:extLst>
      <p:ext uri="{BB962C8B-B14F-4D97-AF65-F5344CB8AC3E}">
        <p14:creationId xmlns:p14="http://schemas.microsoft.com/office/powerpoint/2010/main" val="26957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E8B40-8A5A-A84A-BA30-63B45978EC1F}"/>
              </a:ext>
            </a:extLst>
          </p:cNvPr>
          <p:cNvSpPr>
            <a:spLocks noGrp="1"/>
          </p:cNvSpPr>
          <p:nvPr>
            <p:ph type="title"/>
          </p:nvPr>
        </p:nvSpPr>
        <p:spPr/>
        <p:txBody>
          <a:bodyPr/>
          <a:lstStyle/>
          <a:p>
            <a:r>
              <a:rPr lang="en-US" dirty="0"/>
              <a:t>EMTALA</a:t>
            </a:r>
          </a:p>
        </p:txBody>
      </p:sp>
    </p:spTree>
    <p:extLst>
      <p:ext uri="{BB962C8B-B14F-4D97-AF65-F5344CB8AC3E}">
        <p14:creationId xmlns:p14="http://schemas.microsoft.com/office/powerpoint/2010/main" val="195622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8BB891B-BF1F-E94A-B22F-899B8BCA0345}"/>
              </a:ext>
            </a:extLst>
          </p:cNvPr>
          <p:cNvSpPr>
            <a:spLocks noGrp="1"/>
          </p:cNvSpPr>
          <p:nvPr>
            <p:ph type="title"/>
          </p:nvPr>
        </p:nvSpPr>
        <p:spPr>
          <a:xfrm>
            <a:off x="457200" y="893355"/>
            <a:ext cx="8229600" cy="1143000"/>
          </a:xfrm>
        </p:spPr>
        <p:txBody>
          <a:bodyPr>
            <a:normAutofit/>
          </a:bodyPr>
          <a:lstStyle/>
          <a:p>
            <a:r>
              <a:rPr lang="en-US" sz="3600" dirty="0"/>
              <a:t>EMTALA</a:t>
            </a:r>
          </a:p>
        </p:txBody>
      </p:sp>
      <p:sp>
        <p:nvSpPr>
          <p:cNvPr id="5" name="Content Placeholder 4">
            <a:extLst>
              <a:ext uri="{FF2B5EF4-FFF2-40B4-BE49-F238E27FC236}">
                <a16:creationId xmlns:a16="http://schemas.microsoft.com/office/drawing/2014/main" xmlns="" id="{D2B68072-BFF5-EA47-B35F-9331F252DCA5}"/>
              </a:ext>
            </a:extLst>
          </p:cNvPr>
          <p:cNvSpPr>
            <a:spLocks noGrp="1"/>
          </p:cNvSpPr>
          <p:nvPr>
            <p:ph idx="1"/>
          </p:nvPr>
        </p:nvSpPr>
        <p:spPr/>
        <p:txBody>
          <a:bodyPr>
            <a:normAutofit/>
          </a:bodyPr>
          <a:lstStyle/>
          <a:p>
            <a:r>
              <a:rPr lang="en-US" sz="2800" dirty="0"/>
              <a:t>Emergency Medical Treatment and Labor Act</a:t>
            </a:r>
          </a:p>
          <a:p>
            <a:r>
              <a:rPr lang="en-US" sz="2800" dirty="0"/>
              <a:t>Federal law enacted in 1986</a:t>
            </a:r>
          </a:p>
          <a:p>
            <a:r>
              <a:rPr lang="en-US" sz="2800" dirty="0"/>
              <a:t>Requires anyone coming to an emergency department to be stabilized and treated regardless of ability to pay</a:t>
            </a:r>
          </a:p>
        </p:txBody>
      </p:sp>
    </p:spTree>
    <p:extLst>
      <p:ext uri="{BB962C8B-B14F-4D97-AF65-F5344CB8AC3E}">
        <p14:creationId xmlns:p14="http://schemas.microsoft.com/office/powerpoint/2010/main" val="130079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4DE1A-722C-CE4C-81AA-0B4196B41E9E}"/>
              </a:ext>
            </a:extLst>
          </p:cNvPr>
          <p:cNvSpPr>
            <a:spLocks noGrp="1"/>
          </p:cNvSpPr>
          <p:nvPr>
            <p:ph type="title"/>
          </p:nvPr>
        </p:nvSpPr>
        <p:spPr>
          <a:xfrm>
            <a:off x="457200" y="909636"/>
            <a:ext cx="8229600" cy="1143000"/>
          </a:xfrm>
        </p:spPr>
        <p:txBody>
          <a:bodyPr>
            <a:normAutofit/>
          </a:bodyPr>
          <a:lstStyle/>
          <a:p>
            <a:r>
              <a:rPr lang="en-US" sz="3600" dirty="0"/>
              <a:t>EMTALA</a:t>
            </a:r>
          </a:p>
        </p:txBody>
      </p:sp>
      <p:sp>
        <p:nvSpPr>
          <p:cNvPr id="3" name="Content Placeholder 2">
            <a:extLst>
              <a:ext uri="{FF2B5EF4-FFF2-40B4-BE49-F238E27FC236}">
                <a16:creationId xmlns:a16="http://schemas.microsoft.com/office/drawing/2014/main" xmlns="" id="{1FB8879B-9524-224E-9EC9-CF164F163D11}"/>
              </a:ext>
            </a:extLst>
          </p:cNvPr>
          <p:cNvSpPr>
            <a:spLocks noGrp="1"/>
          </p:cNvSpPr>
          <p:nvPr>
            <p:ph idx="1"/>
          </p:nvPr>
        </p:nvSpPr>
        <p:spPr/>
        <p:txBody>
          <a:bodyPr>
            <a:normAutofit/>
          </a:bodyPr>
          <a:lstStyle/>
          <a:p>
            <a:r>
              <a:rPr lang="en-US" sz="2800" dirty="0"/>
              <a:t>”Anti-dumping” law</a:t>
            </a:r>
          </a:p>
          <a:p>
            <a:r>
              <a:rPr lang="en-US" sz="2800" dirty="0"/>
              <a:t>Requirement of all Medicare-participating hospitals</a:t>
            </a:r>
          </a:p>
          <a:p>
            <a:endParaRPr lang="en-US" sz="2800" dirty="0"/>
          </a:p>
          <a:p>
            <a:endParaRPr lang="en-US" sz="2800" dirty="0"/>
          </a:p>
        </p:txBody>
      </p:sp>
    </p:spTree>
    <p:extLst>
      <p:ext uri="{BB962C8B-B14F-4D97-AF65-F5344CB8AC3E}">
        <p14:creationId xmlns:p14="http://schemas.microsoft.com/office/powerpoint/2010/main" val="209282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BE257-F08C-9B47-9E47-C57132C50E93}"/>
              </a:ext>
            </a:extLst>
          </p:cNvPr>
          <p:cNvSpPr>
            <a:spLocks noGrp="1"/>
          </p:cNvSpPr>
          <p:nvPr>
            <p:ph type="title"/>
          </p:nvPr>
        </p:nvSpPr>
        <p:spPr>
          <a:xfrm>
            <a:off x="457200" y="909635"/>
            <a:ext cx="8229600" cy="1143000"/>
          </a:xfrm>
        </p:spPr>
        <p:txBody>
          <a:bodyPr>
            <a:normAutofit/>
          </a:bodyPr>
          <a:lstStyle/>
          <a:p>
            <a:r>
              <a:rPr lang="en-US" sz="3600" dirty="0"/>
              <a:t>Emergency Medical Condition</a:t>
            </a:r>
          </a:p>
        </p:txBody>
      </p:sp>
      <p:sp>
        <p:nvSpPr>
          <p:cNvPr id="3" name="Content Placeholder 2">
            <a:extLst>
              <a:ext uri="{FF2B5EF4-FFF2-40B4-BE49-F238E27FC236}">
                <a16:creationId xmlns:a16="http://schemas.microsoft.com/office/drawing/2014/main" xmlns="" id="{6092E666-F1BE-774E-A9DC-891F46778EC1}"/>
              </a:ext>
            </a:extLst>
          </p:cNvPr>
          <p:cNvSpPr>
            <a:spLocks noGrp="1"/>
          </p:cNvSpPr>
          <p:nvPr>
            <p:ph idx="1"/>
          </p:nvPr>
        </p:nvSpPr>
        <p:spPr/>
        <p:txBody>
          <a:bodyPr>
            <a:normAutofit/>
          </a:bodyPr>
          <a:lstStyle/>
          <a:p>
            <a:pPr marL="0" indent="0">
              <a:buNone/>
            </a:pPr>
            <a:r>
              <a:rPr lang="en-US" sz="2800" dirty="0"/>
              <a:t>“a condition manifesting itself by acute symptoms of sufficient severity (including severe pain) such that the absence of immediate medical attention could reasonably be expected to result in placing the individual's health [or the health of an unborn child] in serious jeopardy, serious impairment to bodily functions, or serious dysfunction of bodily organs." </a:t>
            </a:r>
          </a:p>
          <a:p>
            <a:endParaRPr lang="en-US" sz="2800" dirty="0"/>
          </a:p>
        </p:txBody>
      </p:sp>
    </p:spTree>
    <p:extLst>
      <p:ext uri="{BB962C8B-B14F-4D97-AF65-F5344CB8AC3E}">
        <p14:creationId xmlns:p14="http://schemas.microsoft.com/office/powerpoint/2010/main" val="217811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CC033-C56A-0847-895F-2E3836FE6110}"/>
              </a:ext>
            </a:extLst>
          </p:cNvPr>
          <p:cNvSpPr>
            <a:spLocks noGrp="1"/>
          </p:cNvSpPr>
          <p:nvPr>
            <p:ph type="title"/>
          </p:nvPr>
        </p:nvSpPr>
        <p:spPr>
          <a:xfrm>
            <a:off x="457200" y="909635"/>
            <a:ext cx="8229600" cy="1143000"/>
          </a:xfrm>
        </p:spPr>
        <p:txBody>
          <a:bodyPr>
            <a:normAutofit/>
          </a:bodyPr>
          <a:lstStyle/>
          <a:p>
            <a:r>
              <a:rPr lang="en-US" sz="3600" dirty="0"/>
              <a:t>3 Main Requirements</a:t>
            </a:r>
          </a:p>
        </p:txBody>
      </p:sp>
      <p:sp>
        <p:nvSpPr>
          <p:cNvPr id="3" name="Content Placeholder 2">
            <a:extLst>
              <a:ext uri="{FF2B5EF4-FFF2-40B4-BE49-F238E27FC236}">
                <a16:creationId xmlns:a16="http://schemas.microsoft.com/office/drawing/2014/main" xmlns="" id="{34DB4E11-D17B-C541-9BBD-87559016DAF2}"/>
              </a:ext>
            </a:extLst>
          </p:cNvPr>
          <p:cNvSpPr>
            <a:spLocks noGrp="1"/>
          </p:cNvSpPr>
          <p:nvPr>
            <p:ph idx="1"/>
          </p:nvPr>
        </p:nvSpPr>
        <p:spPr>
          <a:xfrm>
            <a:off x="0" y="2190426"/>
            <a:ext cx="9144000" cy="4104971"/>
          </a:xfrm>
        </p:spPr>
        <p:txBody>
          <a:bodyPr>
            <a:noAutofit/>
          </a:bodyPr>
          <a:lstStyle/>
          <a:p>
            <a:r>
              <a:rPr lang="en-US" sz="2800" dirty="0"/>
              <a:t>Any individual who comes and requests must receive a medical screening examination to determine whether an emergency medical condition exists. </a:t>
            </a:r>
          </a:p>
          <a:p>
            <a:r>
              <a:rPr lang="en-US" sz="2800" dirty="0"/>
              <a:t>If an emergency medical condition exists, treatment must be provided until the emergency medical condition is resolved or stabilized. </a:t>
            </a:r>
          </a:p>
          <a:p>
            <a:r>
              <a:rPr lang="en-US" sz="2800" dirty="0"/>
              <a:t>Hospitals with specialized capabilities are obligated to accept transfers from hospitals who lack the capability to treat unstable emergency medical conditions. </a:t>
            </a:r>
          </a:p>
          <a:p>
            <a:endParaRPr lang="en-US" sz="2800" dirty="0"/>
          </a:p>
          <a:p>
            <a:endParaRPr lang="en-US" sz="2800" dirty="0"/>
          </a:p>
          <a:p>
            <a:endParaRPr lang="en-US" sz="2800" dirty="0"/>
          </a:p>
        </p:txBody>
      </p:sp>
    </p:spTree>
    <p:extLst>
      <p:ext uri="{BB962C8B-B14F-4D97-AF65-F5344CB8AC3E}">
        <p14:creationId xmlns:p14="http://schemas.microsoft.com/office/powerpoint/2010/main" val="319180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35821-B62A-5F47-BCE5-3DEC487EAAED}"/>
              </a:ext>
            </a:extLst>
          </p:cNvPr>
          <p:cNvSpPr>
            <a:spLocks noGrp="1"/>
          </p:cNvSpPr>
          <p:nvPr>
            <p:ph type="title"/>
          </p:nvPr>
        </p:nvSpPr>
        <p:spPr>
          <a:xfrm>
            <a:off x="457200" y="909636"/>
            <a:ext cx="8229600" cy="1143000"/>
          </a:xfrm>
        </p:spPr>
        <p:txBody>
          <a:bodyPr>
            <a:normAutofit/>
          </a:bodyPr>
          <a:lstStyle/>
          <a:p>
            <a:r>
              <a:rPr lang="en-US" sz="3600" dirty="0"/>
              <a:t>Transfers</a:t>
            </a:r>
          </a:p>
        </p:txBody>
      </p:sp>
      <p:sp>
        <p:nvSpPr>
          <p:cNvPr id="3" name="Content Placeholder 2">
            <a:extLst>
              <a:ext uri="{FF2B5EF4-FFF2-40B4-BE49-F238E27FC236}">
                <a16:creationId xmlns:a16="http://schemas.microsoft.com/office/drawing/2014/main" xmlns="" id="{F8E627BB-1468-B543-B5AB-AB41DCE0B195}"/>
              </a:ext>
            </a:extLst>
          </p:cNvPr>
          <p:cNvSpPr>
            <a:spLocks noGrp="1"/>
          </p:cNvSpPr>
          <p:nvPr>
            <p:ph idx="1"/>
          </p:nvPr>
        </p:nvSpPr>
        <p:spPr>
          <a:xfrm>
            <a:off x="0" y="2564869"/>
            <a:ext cx="9144000" cy="4104971"/>
          </a:xfrm>
        </p:spPr>
        <p:txBody>
          <a:bodyPr>
            <a:noAutofit/>
          </a:bodyPr>
          <a:lstStyle/>
          <a:p>
            <a:r>
              <a:rPr lang="en-US" sz="2800" dirty="0"/>
              <a:t>EMTALA does not apply to “stable” transfers</a:t>
            </a:r>
          </a:p>
          <a:p>
            <a:r>
              <a:rPr lang="en-US" sz="2800" dirty="0"/>
              <a:t>Unstable patients cannot be transferred unless:</a:t>
            </a:r>
          </a:p>
          <a:p>
            <a:pPr lvl="1"/>
            <a:r>
              <a:rPr lang="en-US" sz="2400" dirty="0"/>
              <a:t>A physician certifies the medical benefits expected from the transfer outweigh the risks OR </a:t>
            </a:r>
          </a:p>
          <a:p>
            <a:pPr lvl="1"/>
            <a:r>
              <a:rPr lang="en-US" sz="2400" dirty="0"/>
              <a:t>A patient makes a transfer request in writing after being informed of the hospital's obligations under EMTALA and the risks of </a:t>
            </a:r>
            <a:r>
              <a:rPr lang="en-US" sz="2400" dirty="0" smtClean="0"/>
              <a:t>transfer</a:t>
            </a:r>
            <a:endParaRPr lang="en-US" sz="2400" dirty="0"/>
          </a:p>
          <a:p>
            <a:pPr lvl="1"/>
            <a:endParaRPr lang="en-US" dirty="0"/>
          </a:p>
        </p:txBody>
      </p:sp>
    </p:spTree>
    <p:extLst>
      <p:ext uri="{BB962C8B-B14F-4D97-AF65-F5344CB8AC3E}">
        <p14:creationId xmlns:p14="http://schemas.microsoft.com/office/powerpoint/2010/main" val="28343829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99A07-D93D-BE4A-90DF-5DD115325E8A}"/>
              </a:ext>
            </a:extLst>
          </p:cNvPr>
          <p:cNvSpPr>
            <a:spLocks noGrp="1"/>
          </p:cNvSpPr>
          <p:nvPr>
            <p:ph type="title"/>
          </p:nvPr>
        </p:nvSpPr>
        <p:spPr>
          <a:xfrm>
            <a:off x="457200" y="909636"/>
            <a:ext cx="8229600" cy="1143000"/>
          </a:xfrm>
        </p:spPr>
        <p:txBody>
          <a:bodyPr>
            <a:normAutofit/>
          </a:bodyPr>
          <a:lstStyle/>
          <a:p>
            <a:r>
              <a:rPr lang="en-US" sz="3600" dirty="0"/>
              <a:t>Transfers</a:t>
            </a:r>
          </a:p>
        </p:txBody>
      </p:sp>
      <p:sp>
        <p:nvSpPr>
          <p:cNvPr id="3" name="Content Placeholder 2">
            <a:extLst>
              <a:ext uri="{FF2B5EF4-FFF2-40B4-BE49-F238E27FC236}">
                <a16:creationId xmlns:a16="http://schemas.microsoft.com/office/drawing/2014/main" xmlns="" id="{46D1F52C-46F3-C249-BBD2-6D7A73A1E0BA}"/>
              </a:ext>
            </a:extLst>
          </p:cNvPr>
          <p:cNvSpPr>
            <a:spLocks noGrp="1"/>
          </p:cNvSpPr>
          <p:nvPr>
            <p:ph idx="1"/>
          </p:nvPr>
        </p:nvSpPr>
        <p:spPr>
          <a:xfrm>
            <a:off x="457200" y="2092744"/>
            <a:ext cx="8229600" cy="4104971"/>
          </a:xfrm>
        </p:spPr>
        <p:txBody>
          <a:bodyPr>
            <a:noAutofit/>
          </a:bodyPr>
          <a:lstStyle/>
          <a:p>
            <a:r>
              <a:rPr lang="en-US" sz="2800" dirty="0"/>
              <a:t>In addition, the transfer of unstable patients must be "appropriate" under the law, such that</a:t>
            </a:r>
          </a:p>
          <a:p>
            <a:pPr lvl="1"/>
            <a:r>
              <a:rPr lang="en-US" sz="2400" dirty="0"/>
              <a:t>(1) the transferring hospital must provide ongoing care within it capability until transfer to minimize transfer </a:t>
            </a:r>
            <a:r>
              <a:rPr lang="en-US" sz="2400" dirty="0" smtClean="0"/>
              <a:t>risks</a:t>
            </a:r>
            <a:endParaRPr lang="en-US" sz="2400" dirty="0"/>
          </a:p>
          <a:p>
            <a:pPr lvl="1"/>
            <a:r>
              <a:rPr lang="en-US" sz="2400" dirty="0"/>
              <a:t>(2) provide copies of medical </a:t>
            </a:r>
            <a:r>
              <a:rPr lang="en-US" sz="2400" dirty="0" smtClean="0"/>
              <a:t>records</a:t>
            </a:r>
            <a:endParaRPr lang="en-US" sz="2400" dirty="0"/>
          </a:p>
          <a:p>
            <a:pPr lvl="1"/>
            <a:r>
              <a:rPr lang="en-US" sz="2400" dirty="0"/>
              <a:t>(3) must confirm that the receiving facility has space and qualified personnel to treat the condition and has agreed to accept the transfer </a:t>
            </a:r>
          </a:p>
          <a:p>
            <a:pPr lvl="1"/>
            <a:r>
              <a:rPr lang="en-US" sz="2400" dirty="0"/>
              <a:t>(4) the transfer must be made with qualified personnel and appropriate medical </a:t>
            </a:r>
            <a:r>
              <a:rPr lang="en-US" sz="2400" dirty="0" smtClean="0"/>
              <a:t>equipment</a:t>
            </a:r>
            <a:endParaRPr lang="en-US" dirty="0"/>
          </a:p>
          <a:p>
            <a:endParaRPr lang="en-US" sz="2800" dirty="0"/>
          </a:p>
        </p:txBody>
      </p:sp>
    </p:spTree>
    <p:extLst>
      <p:ext uri="{BB962C8B-B14F-4D97-AF65-F5344CB8AC3E}">
        <p14:creationId xmlns:p14="http://schemas.microsoft.com/office/powerpoint/2010/main" val="37979327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234CF-068F-9D4F-8E89-B64DA5781D8A}"/>
              </a:ext>
            </a:extLst>
          </p:cNvPr>
          <p:cNvSpPr>
            <a:spLocks noGrp="1"/>
          </p:cNvSpPr>
          <p:nvPr>
            <p:ph type="title"/>
          </p:nvPr>
        </p:nvSpPr>
        <p:spPr>
          <a:xfrm>
            <a:off x="457200" y="906560"/>
            <a:ext cx="8229600" cy="1143000"/>
          </a:xfrm>
        </p:spPr>
        <p:txBody>
          <a:bodyPr>
            <a:normAutofit/>
          </a:bodyPr>
          <a:lstStyle/>
          <a:p>
            <a:r>
              <a:rPr lang="en-US" sz="3600" dirty="0"/>
              <a:t>Learning Objectives</a:t>
            </a:r>
          </a:p>
        </p:txBody>
      </p:sp>
      <p:sp>
        <p:nvSpPr>
          <p:cNvPr id="3" name="Content Placeholder 2">
            <a:extLst>
              <a:ext uri="{FF2B5EF4-FFF2-40B4-BE49-F238E27FC236}">
                <a16:creationId xmlns:a16="http://schemas.microsoft.com/office/drawing/2014/main" xmlns="" id="{664FA886-4FEE-1849-BCA4-4061D96A2A18}"/>
              </a:ext>
            </a:extLst>
          </p:cNvPr>
          <p:cNvSpPr>
            <a:spLocks noGrp="1"/>
          </p:cNvSpPr>
          <p:nvPr>
            <p:ph idx="1"/>
          </p:nvPr>
        </p:nvSpPr>
        <p:spPr>
          <a:xfrm>
            <a:off x="156777" y="2235591"/>
            <a:ext cx="8857881" cy="4104971"/>
          </a:xfrm>
        </p:spPr>
        <p:txBody>
          <a:bodyPr>
            <a:noAutofit/>
          </a:bodyPr>
          <a:lstStyle/>
          <a:p>
            <a:pPr lvl="0"/>
            <a:r>
              <a:rPr lang="en-US" sz="2800" dirty="0"/>
              <a:t>Define HIPAA and </a:t>
            </a:r>
            <a:r>
              <a:rPr lang="en-US" sz="2800" dirty="0" smtClean="0"/>
              <a:t>EMTALA</a:t>
            </a:r>
            <a:endParaRPr lang="en-US" sz="2800" dirty="0"/>
          </a:p>
          <a:p>
            <a:pPr lvl="0"/>
            <a:r>
              <a:rPr lang="en-US" sz="2800" dirty="0"/>
              <a:t>Understand the importance of patient confidentiality and </a:t>
            </a:r>
            <a:r>
              <a:rPr lang="en-US" sz="2800" dirty="0" smtClean="0"/>
              <a:t>privacy</a:t>
            </a:r>
            <a:endParaRPr lang="en-US" sz="2800" dirty="0"/>
          </a:p>
          <a:p>
            <a:pPr lvl="0"/>
            <a:r>
              <a:rPr lang="en-US" sz="2800" dirty="0"/>
              <a:t>Describe the effect of EMTALA on the practice of Emergency </a:t>
            </a:r>
            <a:r>
              <a:rPr lang="en-US" sz="2800" dirty="0" smtClean="0"/>
              <a:t>Medicine</a:t>
            </a:r>
            <a:endParaRPr lang="en-US" sz="2800" dirty="0"/>
          </a:p>
          <a:p>
            <a:pPr lvl="0"/>
            <a:r>
              <a:rPr lang="en-US" sz="2800" dirty="0"/>
              <a:t>Apply HIPAA and EMTALA to different examples of issues that arise in the Emergency </a:t>
            </a:r>
            <a:r>
              <a:rPr lang="en-US" sz="2800" dirty="0" smtClean="0"/>
              <a:t>Department</a:t>
            </a:r>
            <a:endParaRPr lang="en-US" sz="2800" dirty="0"/>
          </a:p>
          <a:p>
            <a:r>
              <a:rPr lang="en-US" sz="2800" dirty="0"/>
              <a:t>Recognize the repercussions of violating HIPAA or </a:t>
            </a:r>
            <a:r>
              <a:rPr lang="en-US" sz="2800" dirty="0" smtClean="0"/>
              <a:t>EMTALA</a:t>
            </a:r>
            <a:endParaRPr lang="en-US" sz="2800" dirty="0"/>
          </a:p>
        </p:txBody>
      </p:sp>
    </p:spTree>
    <p:extLst>
      <p:ext uri="{BB962C8B-B14F-4D97-AF65-F5344CB8AC3E}">
        <p14:creationId xmlns:p14="http://schemas.microsoft.com/office/powerpoint/2010/main" val="309955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65B9D-E0D7-404D-B1A7-B5553359864C}"/>
              </a:ext>
            </a:extLst>
          </p:cNvPr>
          <p:cNvSpPr>
            <a:spLocks noGrp="1"/>
          </p:cNvSpPr>
          <p:nvPr>
            <p:ph type="title"/>
          </p:nvPr>
        </p:nvSpPr>
        <p:spPr>
          <a:xfrm>
            <a:off x="457200" y="909635"/>
            <a:ext cx="8229600" cy="1143000"/>
          </a:xfrm>
        </p:spPr>
        <p:txBody>
          <a:bodyPr>
            <a:normAutofit/>
          </a:bodyPr>
          <a:lstStyle/>
          <a:p>
            <a:r>
              <a:rPr lang="en-US" sz="3600" dirty="0"/>
              <a:t>Reporting</a:t>
            </a:r>
          </a:p>
        </p:txBody>
      </p:sp>
      <p:sp>
        <p:nvSpPr>
          <p:cNvPr id="3" name="Content Placeholder 2">
            <a:extLst>
              <a:ext uri="{FF2B5EF4-FFF2-40B4-BE49-F238E27FC236}">
                <a16:creationId xmlns:a16="http://schemas.microsoft.com/office/drawing/2014/main" xmlns="" id="{7728026D-D9AC-864B-9AD9-A15812633619}"/>
              </a:ext>
            </a:extLst>
          </p:cNvPr>
          <p:cNvSpPr>
            <a:spLocks noGrp="1"/>
          </p:cNvSpPr>
          <p:nvPr>
            <p:ph idx="1"/>
          </p:nvPr>
        </p:nvSpPr>
        <p:spPr/>
        <p:txBody>
          <a:bodyPr>
            <a:normAutofit/>
          </a:bodyPr>
          <a:lstStyle/>
          <a:p>
            <a:r>
              <a:rPr lang="en-US" sz="2800" dirty="0"/>
              <a:t>Anyone can report an EMTALA violation</a:t>
            </a:r>
          </a:p>
          <a:p>
            <a:r>
              <a:rPr lang="en-US" sz="2800" dirty="0"/>
              <a:t>Failing to report an EMTALA violation is also a violation</a:t>
            </a:r>
          </a:p>
          <a:p>
            <a:pPr lvl="1"/>
            <a:r>
              <a:rPr lang="en-US" sz="2400" dirty="0"/>
              <a:t>Ex. You receive an invalid transfer from another hospital and do not report this</a:t>
            </a:r>
          </a:p>
        </p:txBody>
      </p:sp>
    </p:spTree>
    <p:extLst>
      <p:ext uri="{BB962C8B-B14F-4D97-AF65-F5344CB8AC3E}">
        <p14:creationId xmlns:p14="http://schemas.microsoft.com/office/powerpoint/2010/main" val="41282257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69661-1D57-D948-B0FE-2110A95D0939}"/>
              </a:ext>
            </a:extLst>
          </p:cNvPr>
          <p:cNvSpPr>
            <a:spLocks noGrp="1"/>
          </p:cNvSpPr>
          <p:nvPr>
            <p:ph type="title"/>
          </p:nvPr>
        </p:nvSpPr>
        <p:spPr>
          <a:xfrm>
            <a:off x="457200" y="909635"/>
            <a:ext cx="8229600" cy="1143000"/>
          </a:xfrm>
        </p:spPr>
        <p:txBody>
          <a:bodyPr>
            <a:normAutofit/>
          </a:bodyPr>
          <a:lstStyle/>
          <a:p>
            <a:r>
              <a:rPr lang="en-US" sz="3600" dirty="0"/>
              <a:t>Penalties for violating EMTALA</a:t>
            </a:r>
          </a:p>
        </p:txBody>
      </p:sp>
      <p:sp>
        <p:nvSpPr>
          <p:cNvPr id="3" name="Content Placeholder 2">
            <a:extLst>
              <a:ext uri="{FF2B5EF4-FFF2-40B4-BE49-F238E27FC236}">
                <a16:creationId xmlns:a16="http://schemas.microsoft.com/office/drawing/2014/main" xmlns="" id="{B032A158-4D96-9841-BB24-EEA7222138AA}"/>
              </a:ext>
            </a:extLst>
          </p:cNvPr>
          <p:cNvSpPr>
            <a:spLocks noGrp="1"/>
          </p:cNvSpPr>
          <p:nvPr>
            <p:ph idx="1"/>
          </p:nvPr>
        </p:nvSpPr>
        <p:spPr>
          <a:xfrm>
            <a:off x="0" y="2126646"/>
            <a:ext cx="9144000" cy="4104971"/>
          </a:xfrm>
        </p:spPr>
        <p:txBody>
          <a:bodyPr>
            <a:noAutofit/>
          </a:bodyPr>
          <a:lstStyle/>
          <a:p>
            <a:r>
              <a:rPr lang="en-US" sz="2800" dirty="0"/>
              <a:t>There is a 2-year statute of limitations for civil enforcement of any violation. Penalties may include: </a:t>
            </a:r>
          </a:p>
          <a:p>
            <a:pPr lvl="1"/>
            <a:r>
              <a:rPr lang="en-US" sz="2400" dirty="0"/>
              <a:t>Termination of </a:t>
            </a:r>
            <a:r>
              <a:rPr lang="en-US" sz="2400" dirty="0" smtClean="0"/>
              <a:t>hospital/physician </a:t>
            </a:r>
            <a:r>
              <a:rPr lang="en-US" sz="2400" dirty="0"/>
              <a:t>Medicare provider </a:t>
            </a:r>
            <a:r>
              <a:rPr lang="en-US" sz="2400" dirty="0" smtClean="0"/>
              <a:t>agreement</a:t>
            </a:r>
            <a:endParaRPr lang="en-US" sz="2400" dirty="0"/>
          </a:p>
          <a:p>
            <a:pPr lvl="1"/>
            <a:r>
              <a:rPr lang="en-US" sz="2400" dirty="0"/>
              <a:t>Hospital fines up to $50,000 per violation ($25,000 for a hospital with fewer than 100 beds</a:t>
            </a:r>
            <a:r>
              <a:rPr lang="en-US" sz="2400" dirty="0" smtClean="0"/>
              <a:t>)</a:t>
            </a:r>
            <a:endParaRPr lang="en-US" sz="2400" dirty="0"/>
          </a:p>
          <a:p>
            <a:pPr lvl="1"/>
            <a:r>
              <a:rPr lang="en-US" sz="2400" dirty="0"/>
              <a:t>Physician fines $50,000 per violation, including on-call </a:t>
            </a:r>
            <a:r>
              <a:rPr lang="en-US" sz="2400" dirty="0" smtClean="0"/>
              <a:t>docs</a:t>
            </a:r>
            <a:endParaRPr lang="en-US" sz="2400" dirty="0"/>
          </a:p>
          <a:p>
            <a:pPr lvl="1"/>
            <a:r>
              <a:rPr lang="en-US" sz="2400" dirty="0"/>
              <a:t>The hospital may be sued for personal injury in civil court under a "private cause of action" </a:t>
            </a:r>
          </a:p>
          <a:p>
            <a:pPr lvl="1"/>
            <a:r>
              <a:rPr lang="en-US" sz="2400" dirty="0"/>
              <a:t>A receiving facility, having suffered financial loss as a result of another hospital's violation of EMTALA, can bring suit to recover </a:t>
            </a:r>
            <a:r>
              <a:rPr lang="en-US" sz="2400" dirty="0" smtClean="0"/>
              <a:t>damages</a:t>
            </a:r>
            <a:endParaRPr lang="en-US" sz="2400" dirty="0"/>
          </a:p>
          <a:p>
            <a:endParaRPr lang="en-US" sz="2400" dirty="0"/>
          </a:p>
        </p:txBody>
      </p:sp>
    </p:spTree>
    <p:extLst>
      <p:ext uri="{BB962C8B-B14F-4D97-AF65-F5344CB8AC3E}">
        <p14:creationId xmlns:p14="http://schemas.microsoft.com/office/powerpoint/2010/main" val="24769846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6B8B367-3626-B64A-BAE9-A210AB0AB126}"/>
              </a:ext>
            </a:extLst>
          </p:cNvPr>
          <p:cNvSpPr>
            <a:spLocks noGrp="1"/>
          </p:cNvSpPr>
          <p:nvPr>
            <p:ph type="title"/>
          </p:nvPr>
        </p:nvSpPr>
        <p:spPr/>
        <p:txBody>
          <a:bodyPr/>
          <a:lstStyle/>
          <a:p>
            <a:r>
              <a:rPr lang="en-US" dirty="0"/>
              <a:t>Applying the law</a:t>
            </a:r>
          </a:p>
        </p:txBody>
      </p:sp>
    </p:spTree>
    <p:extLst>
      <p:ext uri="{BB962C8B-B14F-4D97-AF65-F5344CB8AC3E}">
        <p14:creationId xmlns:p14="http://schemas.microsoft.com/office/powerpoint/2010/main" val="41707503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C2707-000B-8F4F-A295-C4301A5088D8}"/>
              </a:ext>
            </a:extLst>
          </p:cNvPr>
          <p:cNvSpPr>
            <a:spLocks noGrp="1"/>
          </p:cNvSpPr>
          <p:nvPr>
            <p:ph type="title"/>
          </p:nvPr>
        </p:nvSpPr>
        <p:spPr>
          <a:xfrm>
            <a:off x="457200" y="909635"/>
            <a:ext cx="8229600" cy="1143000"/>
          </a:xfrm>
        </p:spPr>
        <p:txBody>
          <a:bodyPr>
            <a:normAutofit/>
          </a:bodyPr>
          <a:lstStyle/>
          <a:p>
            <a:r>
              <a:rPr lang="en-US" sz="3600" dirty="0"/>
              <a:t>Case 1</a:t>
            </a:r>
          </a:p>
        </p:txBody>
      </p:sp>
      <p:sp>
        <p:nvSpPr>
          <p:cNvPr id="3" name="Content Placeholder 2">
            <a:extLst>
              <a:ext uri="{FF2B5EF4-FFF2-40B4-BE49-F238E27FC236}">
                <a16:creationId xmlns:a16="http://schemas.microsoft.com/office/drawing/2014/main" xmlns="" id="{A0B763F9-CDE8-1145-81F6-F9E998504DA4}"/>
              </a:ext>
            </a:extLst>
          </p:cNvPr>
          <p:cNvSpPr>
            <a:spLocks noGrp="1"/>
          </p:cNvSpPr>
          <p:nvPr>
            <p:ph idx="1"/>
          </p:nvPr>
        </p:nvSpPr>
        <p:spPr/>
        <p:txBody>
          <a:bodyPr>
            <a:normAutofit/>
          </a:bodyPr>
          <a:lstStyle/>
          <a:p>
            <a:pPr marL="0" indent="0">
              <a:buNone/>
            </a:pPr>
            <a:r>
              <a:rPr lang="en-US" sz="2800" dirty="0"/>
              <a:t>You are evaluating a patient for a STEMI.  The cardiologist is off-site and requests a picture of the EKG be sent to him via text message.  </a:t>
            </a:r>
          </a:p>
          <a:p>
            <a:pPr marL="0" indent="0">
              <a:buNone/>
            </a:pPr>
            <a:endParaRPr lang="en-US" sz="2800" dirty="0"/>
          </a:p>
          <a:p>
            <a:pPr marL="0" indent="0">
              <a:buNone/>
            </a:pPr>
            <a:r>
              <a:rPr lang="en-US" sz="2800" dirty="0"/>
              <a:t>What do you do?</a:t>
            </a:r>
          </a:p>
          <a:p>
            <a:pPr marL="0" indent="0">
              <a:buNone/>
            </a:pPr>
            <a:r>
              <a:rPr lang="en-US" sz="2800" dirty="0"/>
              <a:t>Does this violate any regulatory mandates?</a:t>
            </a:r>
          </a:p>
        </p:txBody>
      </p:sp>
    </p:spTree>
    <p:extLst>
      <p:ext uri="{BB962C8B-B14F-4D97-AF65-F5344CB8AC3E}">
        <p14:creationId xmlns:p14="http://schemas.microsoft.com/office/powerpoint/2010/main" val="41762423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A8C026-5A48-0447-A3F4-2C2DFB8E7ADE}"/>
              </a:ext>
            </a:extLst>
          </p:cNvPr>
          <p:cNvSpPr>
            <a:spLocks noGrp="1"/>
          </p:cNvSpPr>
          <p:nvPr>
            <p:ph type="title"/>
          </p:nvPr>
        </p:nvSpPr>
        <p:spPr>
          <a:xfrm>
            <a:off x="457200" y="893356"/>
            <a:ext cx="8229600" cy="1143000"/>
          </a:xfrm>
        </p:spPr>
        <p:txBody>
          <a:bodyPr>
            <a:normAutofit/>
          </a:bodyPr>
          <a:lstStyle/>
          <a:p>
            <a:r>
              <a:rPr lang="en-US" sz="3600" dirty="0"/>
              <a:t>Case 2</a:t>
            </a:r>
          </a:p>
        </p:txBody>
      </p:sp>
      <p:sp>
        <p:nvSpPr>
          <p:cNvPr id="3" name="Content Placeholder 2">
            <a:extLst>
              <a:ext uri="{FF2B5EF4-FFF2-40B4-BE49-F238E27FC236}">
                <a16:creationId xmlns:a16="http://schemas.microsoft.com/office/drawing/2014/main" xmlns="" id="{C6D5329A-C2C2-0F4F-A025-6791A9A98891}"/>
              </a:ext>
            </a:extLst>
          </p:cNvPr>
          <p:cNvSpPr>
            <a:spLocks noGrp="1"/>
          </p:cNvSpPr>
          <p:nvPr>
            <p:ph idx="1"/>
          </p:nvPr>
        </p:nvSpPr>
        <p:spPr/>
        <p:txBody>
          <a:bodyPr>
            <a:normAutofit/>
          </a:bodyPr>
          <a:lstStyle/>
          <a:p>
            <a:pPr marL="0" indent="0">
              <a:buNone/>
            </a:pPr>
            <a:r>
              <a:rPr lang="en-US" sz="2800" dirty="0"/>
              <a:t>Your medical student goes to see patient and inquires about her current HIV status in front of her daughter.  The daughter wasn’t aware of the patient’s HIV positive status. </a:t>
            </a:r>
          </a:p>
          <a:p>
            <a:pPr marL="0" indent="0">
              <a:buNone/>
            </a:pPr>
            <a:endParaRPr lang="en-US" sz="2800" dirty="0"/>
          </a:p>
          <a:p>
            <a:pPr marL="0" indent="0">
              <a:buNone/>
            </a:pPr>
            <a:r>
              <a:rPr lang="en-US" sz="2800" dirty="0"/>
              <a:t>What do you do?  What are you required to do?</a:t>
            </a:r>
          </a:p>
        </p:txBody>
      </p:sp>
    </p:spTree>
    <p:extLst>
      <p:ext uri="{BB962C8B-B14F-4D97-AF65-F5344CB8AC3E}">
        <p14:creationId xmlns:p14="http://schemas.microsoft.com/office/powerpoint/2010/main" val="2994646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A9B1D-A0D8-4B42-9481-ACF24F0EAF4D}"/>
              </a:ext>
            </a:extLst>
          </p:cNvPr>
          <p:cNvSpPr>
            <a:spLocks noGrp="1"/>
          </p:cNvSpPr>
          <p:nvPr>
            <p:ph type="title"/>
          </p:nvPr>
        </p:nvSpPr>
        <p:spPr>
          <a:xfrm>
            <a:off x="457200" y="925916"/>
            <a:ext cx="8229600" cy="1143000"/>
          </a:xfrm>
        </p:spPr>
        <p:txBody>
          <a:bodyPr>
            <a:normAutofit/>
          </a:bodyPr>
          <a:lstStyle/>
          <a:p>
            <a:r>
              <a:rPr lang="en-US" sz="3600" dirty="0"/>
              <a:t>Case 3</a:t>
            </a:r>
          </a:p>
        </p:txBody>
      </p:sp>
      <p:sp>
        <p:nvSpPr>
          <p:cNvPr id="3" name="Content Placeholder 2">
            <a:extLst>
              <a:ext uri="{FF2B5EF4-FFF2-40B4-BE49-F238E27FC236}">
                <a16:creationId xmlns:a16="http://schemas.microsoft.com/office/drawing/2014/main" xmlns="" id="{B3A0785A-781C-AF4D-B6AB-E27FC96B4811}"/>
              </a:ext>
            </a:extLst>
          </p:cNvPr>
          <p:cNvSpPr>
            <a:spLocks noGrp="1"/>
          </p:cNvSpPr>
          <p:nvPr>
            <p:ph idx="1"/>
          </p:nvPr>
        </p:nvSpPr>
        <p:spPr/>
        <p:txBody>
          <a:bodyPr>
            <a:normAutofit/>
          </a:bodyPr>
          <a:lstStyle/>
          <a:p>
            <a:pPr marL="0" indent="0">
              <a:buNone/>
            </a:pPr>
            <a:r>
              <a:rPr lang="en-US" sz="2800" dirty="0"/>
              <a:t>You have a patient with an open </a:t>
            </a:r>
            <a:r>
              <a:rPr lang="en-US" sz="2800" dirty="0" err="1"/>
              <a:t>tib</a:t>
            </a:r>
            <a:r>
              <a:rPr lang="en-US" sz="2800" dirty="0"/>
              <a:t>/fib fracture from an MVC.  Your local orthopedic surgeon refuses to come in and see the patient despite your pleas.  </a:t>
            </a:r>
          </a:p>
          <a:p>
            <a:pPr marL="0" indent="0">
              <a:buNone/>
            </a:pPr>
            <a:endParaRPr lang="en-US" sz="2800" dirty="0"/>
          </a:p>
          <a:p>
            <a:pPr marL="0" indent="0">
              <a:buNone/>
            </a:pPr>
            <a:r>
              <a:rPr lang="en-US" sz="2800" dirty="0"/>
              <a:t>Is this legal?  What do you do?</a:t>
            </a:r>
          </a:p>
        </p:txBody>
      </p:sp>
    </p:spTree>
    <p:extLst>
      <p:ext uri="{BB962C8B-B14F-4D97-AF65-F5344CB8AC3E}">
        <p14:creationId xmlns:p14="http://schemas.microsoft.com/office/powerpoint/2010/main" val="2000676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BF9D-B4F8-D04E-9CF8-37AB9B51E130}"/>
              </a:ext>
            </a:extLst>
          </p:cNvPr>
          <p:cNvSpPr>
            <a:spLocks noGrp="1"/>
          </p:cNvSpPr>
          <p:nvPr>
            <p:ph type="title"/>
          </p:nvPr>
        </p:nvSpPr>
        <p:spPr>
          <a:xfrm>
            <a:off x="457200" y="909635"/>
            <a:ext cx="8229600" cy="1143000"/>
          </a:xfrm>
        </p:spPr>
        <p:txBody>
          <a:bodyPr>
            <a:normAutofit/>
          </a:bodyPr>
          <a:lstStyle/>
          <a:p>
            <a:r>
              <a:rPr lang="en-US" sz="3600" dirty="0"/>
              <a:t>Case 4</a:t>
            </a:r>
          </a:p>
        </p:txBody>
      </p:sp>
      <p:sp>
        <p:nvSpPr>
          <p:cNvPr id="3" name="Content Placeholder 2">
            <a:extLst>
              <a:ext uri="{FF2B5EF4-FFF2-40B4-BE49-F238E27FC236}">
                <a16:creationId xmlns:a16="http://schemas.microsoft.com/office/drawing/2014/main" xmlns="" id="{09821A2F-C5D5-B946-B7BB-2CB6AB846024}"/>
              </a:ext>
            </a:extLst>
          </p:cNvPr>
          <p:cNvSpPr>
            <a:spLocks noGrp="1"/>
          </p:cNvSpPr>
          <p:nvPr>
            <p:ph idx="1"/>
          </p:nvPr>
        </p:nvSpPr>
        <p:spPr>
          <a:xfrm>
            <a:off x="457200" y="2094086"/>
            <a:ext cx="8229600" cy="4104971"/>
          </a:xfrm>
        </p:spPr>
        <p:txBody>
          <a:bodyPr>
            <a:noAutofit/>
          </a:bodyPr>
          <a:lstStyle/>
          <a:p>
            <a:pPr marL="0" indent="0">
              <a:buNone/>
            </a:pPr>
            <a:r>
              <a:rPr lang="en-US" sz="2800" dirty="0"/>
              <a:t>You are scrolling on your Facebook timeline and you see a post from a colleague about a patient they had seen that evening in the ED.  It specifically discusses the patient’s chief complaint of rectal foreign body and what was done for the complaint.  It does not mention the patient’s name, age, or other identifying information.</a:t>
            </a:r>
          </a:p>
          <a:p>
            <a:pPr marL="0" indent="0">
              <a:buNone/>
            </a:pPr>
            <a:endParaRPr lang="en-US" sz="2800" dirty="0"/>
          </a:p>
          <a:p>
            <a:pPr marL="0" indent="0">
              <a:buNone/>
            </a:pPr>
            <a:r>
              <a:rPr lang="en-US" sz="2800" dirty="0"/>
              <a:t>Is this legal?  Should it be reported? What would you do?</a:t>
            </a:r>
          </a:p>
        </p:txBody>
      </p:sp>
    </p:spTree>
    <p:extLst>
      <p:ext uri="{BB962C8B-B14F-4D97-AF65-F5344CB8AC3E}">
        <p14:creationId xmlns:p14="http://schemas.microsoft.com/office/powerpoint/2010/main" val="174581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46CF1-405C-6140-8E2C-484BC535E507}"/>
              </a:ext>
            </a:extLst>
          </p:cNvPr>
          <p:cNvSpPr>
            <a:spLocks noGrp="1"/>
          </p:cNvSpPr>
          <p:nvPr>
            <p:ph type="title"/>
          </p:nvPr>
        </p:nvSpPr>
        <p:spPr>
          <a:xfrm>
            <a:off x="457200" y="909635"/>
            <a:ext cx="8229600" cy="1143000"/>
          </a:xfrm>
        </p:spPr>
        <p:txBody>
          <a:bodyPr>
            <a:normAutofit/>
          </a:bodyPr>
          <a:lstStyle/>
          <a:p>
            <a:r>
              <a:rPr lang="en-US" sz="3600" dirty="0"/>
              <a:t>Case 5</a:t>
            </a:r>
          </a:p>
        </p:txBody>
      </p:sp>
      <p:sp>
        <p:nvSpPr>
          <p:cNvPr id="3" name="Content Placeholder 2">
            <a:extLst>
              <a:ext uri="{FF2B5EF4-FFF2-40B4-BE49-F238E27FC236}">
                <a16:creationId xmlns:a16="http://schemas.microsoft.com/office/drawing/2014/main" xmlns="" id="{0D6DAFC3-7AB8-5C4F-8167-D09108BAE8EF}"/>
              </a:ext>
            </a:extLst>
          </p:cNvPr>
          <p:cNvSpPr>
            <a:spLocks noGrp="1"/>
          </p:cNvSpPr>
          <p:nvPr>
            <p:ph idx="1"/>
          </p:nvPr>
        </p:nvSpPr>
        <p:spPr>
          <a:xfrm>
            <a:off x="457200" y="2288107"/>
            <a:ext cx="8229600" cy="4104971"/>
          </a:xfrm>
        </p:spPr>
        <p:txBody>
          <a:bodyPr>
            <a:normAutofit/>
          </a:bodyPr>
          <a:lstStyle/>
          <a:p>
            <a:pPr marL="0" indent="0">
              <a:buNone/>
            </a:pPr>
            <a:r>
              <a:rPr lang="en-US" sz="2800" dirty="0"/>
              <a:t>You are called for a transfer of a medically stable patient from an outside hospital that requires repair of a multi-layered complex facial laceration.  Plastic surgery is not available at their current hospital.  Your hospital does have this subspecialty service available on call, however your hospital is currently on diversion due to capacity issues.  </a:t>
            </a:r>
          </a:p>
          <a:p>
            <a:pPr marL="0" indent="0">
              <a:buNone/>
            </a:pPr>
            <a:endParaRPr lang="en-US" sz="2800" dirty="0"/>
          </a:p>
          <a:p>
            <a:pPr marL="0" indent="0">
              <a:buNone/>
            </a:pPr>
            <a:r>
              <a:rPr lang="en-US" sz="2800" dirty="0"/>
              <a:t>Do you accept the transfer? What do you say?</a:t>
            </a:r>
          </a:p>
        </p:txBody>
      </p:sp>
    </p:spTree>
    <p:extLst>
      <p:ext uri="{BB962C8B-B14F-4D97-AF65-F5344CB8AC3E}">
        <p14:creationId xmlns:p14="http://schemas.microsoft.com/office/powerpoint/2010/main" val="144696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54A48-50EE-CC40-BDC8-734D272937F2}"/>
              </a:ext>
            </a:extLst>
          </p:cNvPr>
          <p:cNvSpPr>
            <a:spLocks noGrp="1"/>
          </p:cNvSpPr>
          <p:nvPr>
            <p:ph type="title"/>
          </p:nvPr>
        </p:nvSpPr>
        <p:spPr>
          <a:xfrm>
            <a:off x="457200" y="925915"/>
            <a:ext cx="8229600" cy="1143000"/>
          </a:xfrm>
        </p:spPr>
        <p:txBody>
          <a:bodyPr>
            <a:normAutofit/>
          </a:bodyPr>
          <a:lstStyle/>
          <a:p>
            <a:r>
              <a:rPr lang="en-US" sz="3600" dirty="0"/>
              <a:t>Case 6</a:t>
            </a:r>
          </a:p>
        </p:txBody>
      </p:sp>
      <p:sp>
        <p:nvSpPr>
          <p:cNvPr id="3" name="Content Placeholder 2">
            <a:extLst>
              <a:ext uri="{FF2B5EF4-FFF2-40B4-BE49-F238E27FC236}">
                <a16:creationId xmlns:a16="http://schemas.microsoft.com/office/drawing/2014/main" xmlns="" id="{EADB7B96-5888-CA44-B32D-E9EDCA8FC403}"/>
              </a:ext>
            </a:extLst>
          </p:cNvPr>
          <p:cNvSpPr>
            <a:spLocks noGrp="1"/>
          </p:cNvSpPr>
          <p:nvPr>
            <p:ph idx="1"/>
          </p:nvPr>
        </p:nvSpPr>
        <p:spPr/>
        <p:txBody>
          <a:bodyPr>
            <a:normAutofit/>
          </a:bodyPr>
          <a:lstStyle/>
          <a:p>
            <a:pPr marL="0" indent="0">
              <a:buNone/>
            </a:pPr>
            <a:r>
              <a:rPr lang="en-US" sz="2800" dirty="0"/>
              <a:t>A homicidal patient presents to your ED endorsing to you that he wants to kill his brother.  </a:t>
            </a:r>
          </a:p>
          <a:p>
            <a:pPr marL="0" indent="0">
              <a:buNone/>
            </a:pPr>
            <a:endParaRPr lang="en-US" sz="2800" dirty="0"/>
          </a:p>
          <a:p>
            <a:pPr marL="0" indent="0">
              <a:buNone/>
            </a:pPr>
            <a:r>
              <a:rPr lang="en-US" sz="2800" dirty="0"/>
              <a:t>Are you obligated to tell the brother? The police? Is this legal?  </a:t>
            </a:r>
            <a:r>
              <a:rPr lang="en-US" sz="2800"/>
              <a:t>What do you do?</a:t>
            </a:r>
            <a:endParaRPr lang="en-US" sz="2800" dirty="0"/>
          </a:p>
        </p:txBody>
      </p:sp>
    </p:spTree>
    <p:extLst>
      <p:ext uri="{BB962C8B-B14F-4D97-AF65-F5344CB8AC3E}">
        <p14:creationId xmlns:p14="http://schemas.microsoft.com/office/powerpoint/2010/main" val="419230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BCE71-EDAD-2644-8CE2-DA548C1495F8}"/>
              </a:ext>
            </a:extLst>
          </p:cNvPr>
          <p:cNvSpPr>
            <a:spLocks noGrp="1"/>
          </p:cNvSpPr>
          <p:nvPr>
            <p:ph type="title"/>
          </p:nvPr>
        </p:nvSpPr>
        <p:spPr>
          <a:xfrm>
            <a:off x="457200" y="942196"/>
            <a:ext cx="8229600" cy="1143000"/>
          </a:xfrm>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xmlns="" id="{83037416-E0B8-B945-80EC-3C66E80DEB3E}"/>
              </a:ext>
            </a:extLst>
          </p:cNvPr>
          <p:cNvSpPr>
            <a:spLocks noGrp="1"/>
          </p:cNvSpPr>
          <p:nvPr>
            <p:ph idx="1"/>
          </p:nvPr>
        </p:nvSpPr>
        <p:spPr>
          <a:xfrm>
            <a:off x="0" y="2541040"/>
            <a:ext cx="9144000" cy="3905888"/>
          </a:xfrm>
        </p:spPr>
        <p:txBody>
          <a:bodyPr>
            <a:noAutofit/>
          </a:bodyPr>
          <a:lstStyle/>
          <a:p>
            <a:r>
              <a:rPr lang="en-US" sz="2000" dirty="0"/>
              <a:t>Emergency Medical Treatment and Labor Act (EMTALA), Centers for Medicare and Medicaid Services, </a:t>
            </a:r>
            <a:r>
              <a:rPr lang="en-US" sz="2000" dirty="0">
                <a:hlinkClick r:id="rId2"/>
              </a:rPr>
              <a:t>http://www.cms.gov/Regulations-and-Guidance/Legislation/EMTALA/index.html</a:t>
            </a:r>
            <a:endParaRPr lang="en-US" sz="2000" dirty="0"/>
          </a:p>
          <a:p>
            <a:r>
              <a:rPr lang="en-US" sz="2000" dirty="0"/>
              <a:t>EMTALA Fact Sheet. (2009). </a:t>
            </a:r>
            <a:r>
              <a:rPr lang="en-US" sz="2000" dirty="0" err="1"/>
              <a:t>ACEP.org</a:t>
            </a:r>
            <a:r>
              <a:rPr lang="en-US" sz="2000" dirty="0"/>
              <a:t>. [online] Available at: </a:t>
            </a:r>
            <a:r>
              <a:rPr lang="en-US" sz="2000" dirty="0">
                <a:hlinkClick r:id="rId3"/>
              </a:rPr>
              <a:t>https://www.acep.org/life-as-a-physician/ethics--legal/emtala/emtala-fact-sheet/#sm.0001k7is7419ujduuu2gdoenk5g53</a:t>
            </a:r>
            <a:r>
              <a:rPr lang="en-US" sz="2000" dirty="0"/>
              <a:t> [Accessed 20 Jan. 2019]</a:t>
            </a:r>
          </a:p>
          <a:p>
            <a:r>
              <a:rPr lang="en-US" sz="2000" dirty="0"/>
              <a:t>HIPAA for Professionals. (2015). </a:t>
            </a:r>
            <a:r>
              <a:rPr lang="en-US" sz="2000" i="1" dirty="0" err="1"/>
              <a:t>HHS.gov</a:t>
            </a:r>
            <a:r>
              <a:rPr lang="en-US" sz="2000" dirty="0"/>
              <a:t>. [online] Available at: </a:t>
            </a:r>
            <a:r>
              <a:rPr lang="en-US" sz="2000" dirty="0">
                <a:hlinkClick r:id="rId4"/>
              </a:rPr>
              <a:t>https://www.hhs.gov/hipaa/for-professionals/index.html</a:t>
            </a:r>
            <a:r>
              <a:rPr lang="en-US" sz="2000" dirty="0"/>
              <a:t> [Accessed 30 Jan. 2019].</a:t>
            </a:r>
          </a:p>
          <a:p>
            <a:r>
              <a:rPr lang="en-US" sz="2000" dirty="0"/>
              <a:t>HIPAA Summary. (2015). </a:t>
            </a:r>
            <a:r>
              <a:rPr lang="en-US" sz="2000" i="1" dirty="0" err="1"/>
              <a:t>HHS.gov</a:t>
            </a:r>
            <a:r>
              <a:rPr lang="en-US" sz="2000" dirty="0"/>
              <a:t>. [online] Available at: http://</a:t>
            </a:r>
            <a:r>
              <a:rPr lang="en-US" sz="2000" dirty="0" err="1"/>
              <a:t>www.hhs.gov</a:t>
            </a:r>
            <a:r>
              <a:rPr lang="en-US" sz="2000" dirty="0"/>
              <a:t>/</a:t>
            </a:r>
            <a:r>
              <a:rPr lang="en-US" sz="2000" dirty="0" err="1"/>
              <a:t>ocr</a:t>
            </a:r>
            <a:r>
              <a:rPr lang="en-US" sz="2000" dirty="0"/>
              <a:t>/privacy/</a:t>
            </a:r>
            <a:r>
              <a:rPr lang="en-US" sz="2000" dirty="0" err="1"/>
              <a:t>hipaa</a:t>
            </a:r>
            <a:r>
              <a:rPr lang="en-US" sz="2000" dirty="0"/>
              <a:t>/understanding/summary/ [Accessed 30 Jan. 2019].</a:t>
            </a:r>
          </a:p>
        </p:txBody>
      </p:sp>
    </p:spTree>
    <p:extLst>
      <p:ext uri="{BB962C8B-B14F-4D97-AF65-F5344CB8AC3E}">
        <p14:creationId xmlns:p14="http://schemas.microsoft.com/office/powerpoint/2010/main" val="267128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A8EA19-A801-F94D-BF5B-E05EFDBF0A3A}"/>
              </a:ext>
            </a:extLst>
          </p:cNvPr>
          <p:cNvSpPr>
            <a:spLocks noGrp="1"/>
          </p:cNvSpPr>
          <p:nvPr>
            <p:ph type="title"/>
          </p:nvPr>
        </p:nvSpPr>
        <p:spPr/>
        <p:txBody>
          <a:bodyPr/>
          <a:lstStyle/>
          <a:p>
            <a:r>
              <a:rPr lang="en-US" dirty="0"/>
              <a:t>HIPAA</a:t>
            </a:r>
          </a:p>
        </p:txBody>
      </p:sp>
    </p:spTree>
    <p:extLst>
      <p:ext uri="{BB962C8B-B14F-4D97-AF65-F5344CB8AC3E}">
        <p14:creationId xmlns:p14="http://schemas.microsoft.com/office/powerpoint/2010/main" val="56999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3E8B8-2D6D-074D-B464-EB0586D5FE9A}"/>
              </a:ext>
            </a:extLst>
          </p:cNvPr>
          <p:cNvSpPr>
            <a:spLocks noGrp="1"/>
          </p:cNvSpPr>
          <p:nvPr>
            <p:ph type="title"/>
          </p:nvPr>
        </p:nvSpPr>
        <p:spPr>
          <a:xfrm>
            <a:off x="457200" y="906560"/>
            <a:ext cx="8229600" cy="1143000"/>
          </a:xfrm>
        </p:spPr>
        <p:txBody>
          <a:bodyPr>
            <a:normAutofit/>
          </a:bodyPr>
          <a:lstStyle/>
          <a:p>
            <a:r>
              <a:rPr lang="en-US" sz="3600" dirty="0"/>
              <a:t>HIPAA</a:t>
            </a:r>
          </a:p>
        </p:txBody>
      </p:sp>
      <p:sp>
        <p:nvSpPr>
          <p:cNvPr id="3" name="Content Placeholder 2">
            <a:extLst>
              <a:ext uri="{FF2B5EF4-FFF2-40B4-BE49-F238E27FC236}">
                <a16:creationId xmlns:a16="http://schemas.microsoft.com/office/drawing/2014/main" xmlns="" id="{73DF416D-3C26-8946-8DAD-E62A206CB14A}"/>
              </a:ext>
            </a:extLst>
          </p:cNvPr>
          <p:cNvSpPr>
            <a:spLocks noGrp="1"/>
          </p:cNvSpPr>
          <p:nvPr>
            <p:ph idx="1"/>
          </p:nvPr>
        </p:nvSpPr>
        <p:spPr/>
        <p:txBody>
          <a:bodyPr>
            <a:normAutofit/>
          </a:bodyPr>
          <a:lstStyle/>
          <a:p>
            <a:r>
              <a:rPr lang="en-US" sz="2800" dirty="0"/>
              <a:t>Health Insurance Portability and Accountability Act of </a:t>
            </a:r>
            <a:r>
              <a:rPr lang="en-US" sz="2800" dirty="0" smtClean="0"/>
              <a:t>1996</a:t>
            </a:r>
          </a:p>
          <a:p>
            <a:endParaRPr lang="en-US" sz="2800" dirty="0"/>
          </a:p>
          <a:p>
            <a:r>
              <a:rPr lang="en-US" sz="2800" dirty="0"/>
              <a:t>National standards for the security of electronic protected health information (e-PHI), electronic exchange, and the privacy and security of health information</a:t>
            </a:r>
          </a:p>
        </p:txBody>
      </p:sp>
    </p:spTree>
    <p:extLst>
      <p:ext uri="{BB962C8B-B14F-4D97-AF65-F5344CB8AC3E}">
        <p14:creationId xmlns:p14="http://schemas.microsoft.com/office/powerpoint/2010/main" val="30618570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C606C-D3D3-F94E-9921-67A9AF4DF322}"/>
              </a:ext>
            </a:extLst>
          </p:cNvPr>
          <p:cNvSpPr>
            <a:spLocks noGrp="1"/>
          </p:cNvSpPr>
          <p:nvPr>
            <p:ph type="title"/>
          </p:nvPr>
        </p:nvSpPr>
        <p:spPr>
          <a:xfrm>
            <a:off x="457200" y="906560"/>
            <a:ext cx="8229600" cy="1143000"/>
          </a:xfrm>
        </p:spPr>
        <p:txBody>
          <a:bodyPr>
            <a:normAutofit/>
          </a:bodyPr>
          <a:lstStyle/>
          <a:p>
            <a:r>
              <a:rPr lang="en-US" sz="3600" dirty="0"/>
              <a:t>The Privacy Rule</a:t>
            </a:r>
          </a:p>
        </p:txBody>
      </p:sp>
      <p:sp>
        <p:nvSpPr>
          <p:cNvPr id="3" name="Content Placeholder 2">
            <a:extLst>
              <a:ext uri="{FF2B5EF4-FFF2-40B4-BE49-F238E27FC236}">
                <a16:creationId xmlns:a16="http://schemas.microsoft.com/office/drawing/2014/main" xmlns="" id="{2DF4548F-F65C-5345-8F99-8A0455B0BEC7}"/>
              </a:ext>
            </a:extLst>
          </p:cNvPr>
          <p:cNvSpPr>
            <a:spLocks noGrp="1"/>
          </p:cNvSpPr>
          <p:nvPr>
            <p:ph idx="1"/>
          </p:nvPr>
        </p:nvSpPr>
        <p:spPr/>
        <p:txBody>
          <a:bodyPr>
            <a:normAutofit/>
          </a:bodyPr>
          <a:lstStyle/>
          <a:p>
            <a:r>
              <a:rPr lang="en-US" sz="2800" dirty="0"/>
              <a:t>Protects all “individually identifiable health information” health information, regardless of form (oral, electronic, or paper</a:t>
            </a:r>
            <a:r>
              <a:rPr lang="en-US" sz="2800" dirty="0" smtClean="0"/>
              <a:t>)</a:t>
            </a:r>
            <a:endParaRPr lang="en-US" sz="2800" dirty="0"/>
          </a:p>
          <a:p>
            <a:pPr lvl="1"/>
            <a:r>
              <a:rPr lang="en-US" sz="2400" dirty="0"/>
              <a:t>“Protected health information” or </a:t>
            </a:r>
            <a:r>
              <a:rPr lang="en-US" sz="2400" dirty="0" smtClean="0"/>
              <a:t>PHI</a:t>
            </a:r>
          </a:p>
          <a:p>
            <a:pPr marL="457200" lvl="1" indent="0">
              <a:buNone/>
            </a:pPr>
            <a:endParaRPr lang="en-US" sz="2400" dirty="0"/>
          </a:p>
          <a:p>
            <a:r>
              <a:rPr lang="en-US" sz="2800" dirty="0"/>
              <a:t>No restriction on deidentified health information</a:t>
            </a:r>
          </a:p>
        </p:txBody>
      </p:sp>
    </p:spTree>
    <p:extLst>
      <p:ext uri="{BB962C8B-B14F-4D97-AF65-F5344CB8AC3E}">
        <p14:creationId xmlns:p14="http://schemas.microsoft.com/office/powerpoint/2010/main" val="37272773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23C9D-4796-3849-A9EC-E38FB5B5F16D}"/>
              </a:ext>
            </a:extLst>
          </p:cNvPr>
          <p:cNvSpPr>
            <a:spLocks noGrp="1"/>
          </p:cNvSpPr>
          <p:nvPr>
            <p:ph type="title"/>
          </p:nvPr>
        </p:nvSpPr>
        <p:spPr>
          <a:xfrm>
            <a:off x="457200" y="890880"/>
            <a:ext cx="8229600" cy="1143000"/>
          </a:xfrm>
        </p:spPr>
        <p:txBody>
          <a:bodyPr>
            <a:noAutofit/>
          </a:bodyPr>
          <a:lstStyle/>
          <a:p>
            <a:r>
              <a:rPr lang="en-US" sz="3600" dirty="0"/>
              <a:t>Individually Identifiable Health Information or PHI</a:t>
            </a:r>
          </a:p>
        </p:txBody>
      </p:sp>
      <p:sp>
        <p:nvSpPr>
          <p:cNvPr id="3" name="Content Placeholder 2">
            <a:extLst>
              <a:ext uri="{FF2B5EF4-FFF2-40B4-BE49-F238E27FC236}">
                <a16:creationId xmlns:a16="http://schemas.microsoft.com/office/drawing/2014/main" xmlns="" id="{BEA2C9C8-643A-244E-97BF-6EA5B0521E09}"/>
              </a:ext>
            </a:extLst>
          </p:cNvPr>
          <p:cNvSpPr>
            <a:spLocks noGrp="1"/>
          </p:cNvSpPr>
          <p:nvPr>
            <p:ph idx="1"/>
          </p:nvPr>
        </p:nvSpPr>
        <p:spPr>
          <a:xfrm>
            <a:off x="219487" y="2204231"/>
            <a:ext cx="8701106" cy="4104971"/>
          </a:xfrm>
        </p:spPr>
        <p:txBody>
          <a:bodyPr>
            <a:noAutofit/>
          </a:bodyPr>
          <a:lstStyle/>
          <a:p>
            <a:pPr marL="0" indent="0">
              <a:buNone/>
            </a:pPr>
            <a:r>
              <a:rPr lang="en-US" sz="2800" dirty="0"/>
              <a:t>Includes the following:</a:t>
            </a:r>
          </a:p>
          <a:p>
            <a:r>
              <a:rPr lang="en-US" sz="2800" dirty="0"/>
              <a:t>The individual’s past, present or future physical or mental health or condition</a:t>
            </a:r>
          </a:p>
          <a:p>
            <a:r>
              <a:rPr lang="en-US" sz="2800" dirty="0"/>
              <a:t>The provision of health care to the individual</a:t>
            </a:r>
          </a:p>
          <a:p>
            <a:r>
              <a:rPr lang="en-US" sz="2800" dirty="0"/>
              <a:t>The past, present, or future payment for the provision of health care to the individual</a:t>
            </a:r>
          </a:p>
          <a:p>
            <a:pPr marL="0" indent="0">
              <a:buNone/>
            </a:pPr>
            <a:r>
              <a:rPr lang="en-US" sz="2800" dirty="0"/>
              <a:t>That may identify the individual or for which there is a reasonable basis to believe it can be used to identify the individual</a:t>
            </a:r>
          </a:p>
        </p:txBody>
      </p:sp>
    </p:spTree>
    <p:extLst>
      <p:ext uri="{BB962C8B-B14F-4D97-AF65-F5344CB8AC3E}">
        <p14:creationId xmlns:p14="http://schemas.microsoft.com/office/powerpoint/2010/main" val="20465314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DDE101-7D7E-2C42-9D25-E8060FE288F8}"/>
              </a:ext>
            </a:extLst>
          </p:cNvPr>
          <p:cNvSpPr>
            <a:spLocks noGrp="1"/>
          </p:cNvSpPr>
          <p:nvPr>
            <p:ph idx="1"/>
          </p:nvPr>
        </p:nvSpPr>
        <p:spPr>
          <a:xfrm>
            <a:off x="457200" y="1356853"/>
            <a:ext cx="8229600" cy="5312988"/>
          </a:xfrm>
        </p:spPr>
        <p:txBody>
          <a:bodyPr>
            <a:noAutofit/>
          </a:bodyPr>
          <a:lstStyle/>
          <a:p>
            <a:pPr lvl="0"/>
            <a:r>
              <a:rPr lang="en-US" sz="2800" dirty="0"/>
              <a:t>The only times that emergency physicians may use and disclose personal health information without the patient’s written authorization are the following:</a:t>
            </a:r>
          </a:p>
          <a:p>
            <a:pPr lvl="1"/>
            <a:r>
              <a:rPr lang="en-US" sz="2400" dirty="0"/>
              <a:t>To the patient him or herself</a:t>
            </a:r>
          </a:p>
          <a:p>
            <a:pPr lvl="1"/>
            <a:r>
              <a:rPr lang="en-US" sz="2400" dirty="0"/>
              <a:t>Caregivers may use and disclose PHI for their own treatment, payment and healthcare operations activities (ex. Billing, education, insurance)</a:t>
            </a:r>
          </a:p>
          <a:p>
            <a:pPr lvl="1"/>
            <a:r>
              <a:rPr lang="en-US" sz="2400" dirty="0"/>
              <a:t>With the patient’s informal permission – ex. To family members at bedside </a:t>
            </a:r>
          </a:p>
          <a:p>
            <a:pPr lvl="1"/>
            <a:r>
              <a:rPr lang="en-US" sz="2400" dirty="0"/>
              <a:t>For any of the 12 “National Security Purposes”</a:t>
            </a:r>
            <a:r>
              <a:rPr lang="en-US" dirty="0"/>
              <a:t> </a:t>
            </a:r>
          </a:p>
        </p:txBody>
      </p:sp>
    </p:spTree>
    <p:extLst>
      <p:ext uri="{BB962C8B-B14F-4D97-AF65-F5344CB8AC3E}">
        <p14:creationId xmlns:p14="http://schemas.microsoft.com/office/powerpoint/2010/main" val="853891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FF922-BEF0-2F48-9C29-1BD93BD4628D}"/>
              </a:ext>
            </a:extLst>
          </p:cNvPr>
          <p:cNvSpPr>
            <a:spLocks noGrp="1"/>
          </p:cNvSpPr>
          <p:nvPr>
            <p:ph type="title"/>
          </p:nvPr>
        </p:nvSpPr>
        <p:spPr>
          <a:xfrm>
            <a:off x="457200" y="886284"/>
            <a:ext cx="8229600" cy="1143000"/>
          </a:xfrm>
        </p:spPr>
        <p:txBody>
          <a:bodyPr>
            <a:normAutofit/>
          </a:bodyPr>
          <a:lstStyle/>
          <a:p>
            <a:r>
              <a:rPr lang="en-US" sz="3600" dirty="0"/>
              <a:t>12 National Priority Purposes</a:t>
            </a:r>
          </a:p>
        </p:txBody>
      </p:sp>
      <p:sp>
        <p:nvSpPr>
          <p:cNvPr id="3" name="Content Placeholder 2">
            <a:extLst>
              <a:ext uri="{FF2B5EF4-FFF2-40B4-BE49-F238E27FC236}">
                <a16:creationId xmlns:a16="http://schemas.microsoft.com/office/drawing/2014/main" xmlns="" id="{1CD07A22-5008-0A42-B685-55728BC92280}"/>
              </a:ext>
            </a:extLst>
          </p:cNvPr>
          <p:cNvSpPr>
            <a:spLocks noGrp="1"/>
          </p:cNvSpPr>
          <p:nvPr>
            <p:ph sz="half" idx="1"/>
          </p:nvPr>
        </p:nvSpPr>
        <p:spPr>
          <a:xfrm>
            <a:off x="109744" y="2272545"/>
            <a:ext cx="4386056" cy="4525963"/>
          </a:xfrm>
        </p:spPr>
        <p:txBody>
          <a:bodyPr>
            <a:noAutofit/>
          </a:bodyPr>
          <a:lstStyle/>
          <a:p>
            <a:pPr lvl="1"/>
            <a:r>
              <a:rPr lang="en-US" sz="2000" dirty="0"/>
              <a:t>When required by law</a:t>
            </a:r>
          </a:p>
          <a:p>
            <a:pPr lvl="1"/>
            <a:r>
              <a:rPr lang="en-US" sz="2000" dirty="0"/>
              <a:t>For public health activities</a:t>
            </a:r>
          </a:p>
          <a:p>
            <a:pPr lvl="1"/>
            <a:r>
              <a:rPr lang="en-US" sz="2000" dirty="0"/>
              <a:t>For reporting of abuse, neglect, or domestic violence</a:t>
            </a:r>
          </a:p>
          <a:p>
            <a:pPr lvl="1"/>
            <a:r>
              <a:rPr lang="en-US" sz="2000" dirty="0"/>
              <a:t>For health oversight activities</a:t>
            </a:r>
          </a:p>
          <a:p>
            <a:pPr lvl="1"/>
            <a:r>
              <a:rPr lang="en-US" sz="2000" dirty="0"/>
              <a:t>For judicial and administrative proceedings</a:t>
            </a:r>
          </a:p>
          <a:p>
            <a:pPr lvl="1"/>
            <a:r>
              <a:rPr lang="en-US" sz="2000" dirty="0"/>
              <a:t>For law enforcement purposes</a:t>
            </a:r>
          </a:p>
          <a:p>
            <a:pPr lvl="1"/>
            <a:r>
              <a:rPr lang="en-US" sz="2000" dirty="0"/>
              <a:t>For disclosures about deceased persons, to coroners, medical examiners and funeral directors</a:t>
            </a:r>
          </a:p>
        </p:txBody>
      </p:sp>
      <p:sp>
        <p:nvSpPr>
          <p:cNvPr id="4" name="Content Placeholder 3">
            <a:extLst>
              <a:ext uri="{FF2B5EF4-FFF2-40B4-BE49-F238E27FC236}">
                <a16:creationId xmlns:a16="http://schemas.microsoft.com/office/drawing/2014/main" xmlns="" id="{FF54CD10-441F-8B4F-A034-42BFD398CEF0}"/>
              </a:ext>
            </a:extLst>
          </p:cNvPr>
          <p:cNvSpPr>
            <a:spLocks noGrp="1"/>
          </p:cNvSpPr>
          <p:nvPr>
            <p:ph sz="half" idx="2"/>
          </p:nvPr>
        </p:nvSpPr>
        <p:spPr>
          <a:xfrm>
            <a:off x="4452828" y="2272545"/>
            <a:ext cx="4495800" cy="4525963"/>
          </a:xfrm>
        </p:spPr>
        <p:txBody>
          <a:bodyPr>
            <a:normAutofit/>
          </a:bodyPr>
          <a:lstStyle/>
          <a:p>
            <a:pPr lvl="1"/>
            <a:r>
              <a:rPr lang="en-US" sz="2000" dirty="0"/>
              <a:t>For organ, eye, and tissue donation purposes</a:t>
            </a:r>
          </a:p>
          <a:p>
            <a:pPr lvl="1"/>
            <a:r>
              <a:rPr lang="en-US" sz="2000" dirty="0"/>
              <a:t>For some types of research</a:t>
            </a:r>
          </a:p>
          <a:p>
            <a:pPr lvl="1"/>
            <a:r>
              <a:rPr lang="en-US" sz="2000" dirty="0"/>
              <a:t>To avert a serious threat to the health or safety of a person or the public</a:t>
            </a:r>
          </a:p>
          <a:p>
            <a:pPr lvl="1"/>
            <a:r>
              <a:rPr lang="en-US" sz="2000" dirty="0"/>
              <a:t>For specialized government functions, such as military missions or correctional activities</a:t>
            </a:r>
          </a:p>
          <a:p>
            <a:pPr lvl="1"/>
            <a:r>
              <a:rPr lang="en-US" sz="2000" dirty="0"/>
              <a:t>For Workmen’s Compensation Claims</a:t>
            </a:r>
          </a:p>
        </p:txBody>
      </p:sp>
    </p:spTree>
    <p:extLst>
      <p:ext uri="{BB962C8B-B14F-4D97-AF65-F5344CB8AC3E}">
        <p14:creationId xmlns:p14="http://schemas.microsoft.com/office/powerpoint/2010/main" val="225402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62290-B9CA-194C-8B85-C806215A957B}"/>
              </a:ext>
            </a:extLst>
          </p:cNvPr>
          <p:cNvSpPr>
            <a:spLocks noGrp="1"/>
          </p:cNvSpPr>
          <p:nvPr>
            <p:ph type="title"/>
          </p:nvPr>
        </p:nvSpPr>
        <p:spPr>
          <a:xfrm>
            <a:off x="457200" y="925916"/>
            <a:ext cx="8229600" cy="1143000"/>
          </a:xfrm>
        </p:spPr>
        <p:txBody>
          <a:bodyPr>
            <a:normAutofit/>
          </a:bodyPr>
          <a:lstStyle/>
          <a:p>
            <a:r>
              <a:rPr lang="en-US" sz="3600" dirty="0"/>
              <a:t>The Security Rule</a:t>
            </a:r>
          </a:p>
        </p:txBody>
      </p:sp>
      <p:sp>
        <p:nvSpPr>
          <p:cNvPr id="3" name="Content Placeholder 2">
            <a:extLst>
              <a:ext uri="{FF2B5EF4-FFF2-40B4-BE49-F238E27FC236}">
                <a16:creationId xmlns:a16="http://schemas.microsoft.com/office/drawing/2014/main" xmlns="" id="{C0F1969B-FF79-214A-9FF1-EFE0602A4449}"/>
              </a:ext>
            </a:extLst>
          </p:cNvPr>
          <p:cNvSpPr>
            <a:spLocks noGrp="1"/>
          </p:cNvSpPr>
          <p:nvPr>
            <p:ph idx="1"/>
          </p:nvPr>
        </p:nvSpPr>
        <p:spPr/>
        <p:txBody>
          <a:bodyPr>
            <a:normAutofit/>
          </a:bodyPr>
          <a:lstStyle/>
          <a:p>
            <a:pPr marL="0" indent="0">
              <a:buNone/>
            </a:pPr>
            <a:r>
              <a:rPr lang="en-US" sz="2800" dirty="0"/>
              <a:t>Requires covered entities to maintain reasonable and appropriate administrative, technical and physical safeguards for protecting e-PHI</a:t>
            </a:r>
          </a:p>
        </p:txBody>
      </p:sp>
    </p:spTree>
    <p:extLst>
      <p:ext uri="{BB962C8B-B14F-4D97-AF65-F5344CB8AC3E}">
        <p14:creationId xmlns:p14="http://schemas.microsoft.com/office/powerpoint/2010/main" val="2477526955"/>
      </p:ext>
    </p:extLst>
  </p:cSld>
  <p:clrMapOvr>
    <a:masterClrMapping/>
  </p:clrMapOvr>
</p:sld>
</file>

<file path=ppt/theme/theme1.xml><?xml version="1.0" encoding="utf-8"?>
<a:theme xmlns:a="http://schemas.openxmlformats.org/drawingml/2006/main" name="gill">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18278"/>
      </a:hlink>
      <a:folHlink>
        <a:srgbClr val="128E89"/>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TotalTime>
  <Words>1363</Words>
  <Application>Microsoft Macintosh PowerPoint</Application>
  <PresentationFormat>On-screen Show (4:3)</PresentationFormat>
  <Paragraphs>129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gill</vt:lpstr>
      <vt:lpstr>Regulatory Mandates</vt:lpstr>
      <vt:lpstr>Learning Objectives</vt:lpstr>
      <vt:lpstr>HIPAA</vt:lpstr>
      <vt:lpstr>HIPAA</vt:lpstr>
      <vt:lpstr>The Privacy Rule</vt:lpstr>
      <vt:lpstr>Individually Identifiable Health Information or PHI</vt:lpstr>
      <vt:lpstr>PowerPoint Presentation</vt:lpstr>
      <vt:lpstr>12 National Priority Purposes</vt:lpstr>
      <vt:lpstr>The Security Rule</vt:lpstr>
      <vt:lpstr>Why is this so hard in the ED?</vt:lpstr>
      <vt:lpstr>What can you do?</vt:lpstr>
      <vt:lpstr>Penalties</vt:lpstr>
      <vt:lpstr>EMTALA</vt:lpstr>
      <vt:lpstr>EMTALA</vt:lpstr>
      <vt:lpstr>EMTALA</vt:lpstr>
      <vt:lpstr>Emergency Medical Condition</vt:lpstr>
      <vt:lpstr>3 Main Requirements</vt:lpstr>
      <vt:lpstr>Transfers</vt:lpstr>
      <vt:lpstr>Transfers</vt:lpstr>
      <vt:lpstr>Reporting</vt:lpstr>
      <vt:lpstr>Penalties for violating EMTALA</vt:lpstr>
      <vt:lpstr>Applying the law</vt:lpstr>
      <vt:lpstr>Case 1</vt:lpstr>
      <vt:lpstr>Case 2</vt:lpstr>
      <vt:lpstr>Case 3</vt:lpstr>
      <vt:lpstr>Case 4</vt:lpstr>
      <vt:lpstr>Case 5</vt:lpstr>
      <vt:lpstr>Case 6</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 Tichter</dc:creator>
  <cp:lastModifiedBy>Aleksandr Tichter</cp:lastModifiedBy>
  <cp:revision>44</cp:revision>
  <dcterms:created xsi:type="dcterms:W3CDTF">2019-01-10T00:19:09Z</dcterms:created>
  <dcterms:modified xsi:type="dcterms:W3CDTF">2019-02-25T21:52:35Z</dcterms:modified>
</cp:coreProperties>
</file>