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xlsx" ContentType="application/vnd.openxmlformats-officedocument.spreadsheetml.sheet"/>
  <Default Extension="gif" ContentType="image/gif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24" r:id="rId1"/>
  </p:sldMasterIdLst>
  <p:sldIdLst>
    <p:sldId id="256" r:id="rId2"/>
    <p:sldId id="264" r:id="rId3"/>
    <p:sldId id="257" r:id="rId4"/>
    <p:sldId id="260" r:id="rId5"/>
    <p:sldId id="265" r:id="rId6"/>
    <p:sldId id="259" r:id="rId7"/>
    <p:sldId id="261" r:id="rId8"/>
    <p:sldId id="267" r:id="rId9"/>
    <p:sldId id="268" r:id="rId10"/>
    <p:sldId id="269" r:id="rId11"/>
    <p:sldId id="270" r:id="rId12"/>
    <p:sldId id="263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3371" autoAdjust="0"/>
  </p:normalViewPr>
  <p:slideViewPr>
    <p:cSldViewPr snapToGrid="0">
      <p:cViewPr varScale="1">
        <p:scale>
          <a:sx n="64" d="100"/>
          <a:sy n="64" d="100"/>
        </p:scale>
        <p:origin x="-1632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printerSettings" Target="printerSettings/printerSettings1.bin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Relationship Id="rId19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Cause of Resident Death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Sheet1!$A$2:$A$10</c:f>
              <c:strCache>
                <c:ptCount val="9"/>
                <c:pt idx="0">
                  <c:v>Neoplastic</c:v>
                </c:pt>
                <c:pt idx="1">
                  <c:v>Suicide</c:v>
                </c:pt>
                <c:pt idx="2">
                  <c:v>Accidents</c:v>
                </c:pt>
                <c:pt idx="3">
                  <c:v>Other medical</c:v>
                </c:pt>
                <c:pt idx="4">
                  <c:v>Ill defined/Undertermined intent</c:v>
                </c:pt>
                <c:pt idx="5">
                  <c:v>Accidental Poisoning</c:v>
                </c:pt>
                <c:pt idx="6">
                  <c:v>Undetermined intent poisoning/fall</c:v>
                </c:pt>
                <c:pt idx="7">
                  <c:v>Infectious diesase</c:v>
                </c:pt>
                <c:pt idx="8">
                  <c:v>Homicide</c:v>
                </c:pt>
              </c:strCache>
            </c:strRef>
          </c:cat>
          <c:val>
            <c:numRef>
              <c:f>Sheet1!$B$2:$B$10</c:f>
              <c:numCache>
                <c:formatCode>General</c:formatCode>
                <c:ptCount val="9"/>
                <c:pt idx="0">
                  <c:v>80.0</c:v>
                </c:pt>
                <c:pt idx="1">
                  <c:v>66.0</c:v>
                </c:pt>
                <c:pt idx="2">
                  <c:v>51.0</c:v>
                </c:pt>
                <c:pt idx="3">
                  <c:v>51.0</c:v>
                </c:pt>
                <c:pt idx="4">
                  <c:v>28.0</c:v>
                </c:pt>
                <c:pt idx="5">
                  <c:v>22.0</c:v>
                </c:pt>
                <c:pt idx="6">
                  <c:v>11.0</c:v>
                </c:pt>
                <c:pt idx="7">
                  <c:v>8.0</c:v>
                </c:pt>
                <c:pt idx="8">
                  <c:v>7.0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9181992588063"/>
          <c:y val="0.295795455183342"/>
          <c:w val="0.31995654359044"/>
          <c:h val="0.577986145438227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Means of Death with Suicide (age 25-34)</c:v>
                </c:pt>
              </c:strCache>
            </c:strRef>
          </c:tx>
          <c:dLbls>
            <c:showLegendKey val="0"/>
            <c:showVal val="0"/>
            <c:showCatName val="0"/>
            <c:showSerName val="0"/>
            <c:showPercent val="1"/>
            <c:showBubbleSize val="0"/>
            <c:showLeaderLines val="1"/>
          </c:dLbls>
          <c:cat>
            <c:strRef>
              <c:f>Sheet1!$A$2:$A$9</c:f>
              <c:strCache>
                <c:ptCount val="8"/>
                <c:pt idx="0">
                  <c:v>Firearms</c:v>
                </c:pt>
                <c:pt idx="1">
                  <c:v>Drugs</c:v>
                </c:pt>
                <c:pt idx="2">
                  <c:v>Sharp Object</c:v>
                </c:pt>
                <c:pt idx="3">
                  <c:v>Other</c:v>
                </c:pt>
                <c:pt idx="4">
                  <c:v>Hanging/Suffocation/Asphxyia </c:v>
                </c:pt>
                <c:pt idx="5">
                  <c:v>Jump from Height</c:v>
                </c:pt>
                <c:pt idx="6">
                  <c:v>Gas or Vapors</c:v>
                </c:pt>
                <c:pt idx="7">
                  <c:v>Drowning or Submersion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12.0</c:v>
                </c:pt>
                <c:pt idx="1">
                  <c:v>12.0</c:v>
                </c:pt>
                <c:pt idx="2">
                  <c:v>8.0</c:v>
                </c:pt>
                <c:pt idx="3">
                  <c:v>1.0</c:v>
                </c:pt>
                <c:pt idx="4">
                  <c:v>4.0</c:v>
                </c:pt>
                <c:pt idx="5">
                  <c:v>8.0</c:v>
                </c:pt>
                <c:pt idx="6">
                  <c:v>2.0</c:v>
                </c:pt>
                <c:pt idx="7">
                  <c:v>1.0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53346266850464"/>
          <c:y val="0.0511975576285395"/>
          <c:w val="0.493307329368838"/>
          <c:h val="0.801535070154548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Resident Deaths</c:v>
                </c:pt>
              </c:strCache>
            </c:strRef>
          </c:tx>
          <c:dLbls>
            <c:showLegendKey val="0"/>
            <c:showVal val="0"/>
            <c:showCatName val="1"/>
            <c:showSerName val="0"/>
            <c:showPercent val="1"/>
            <c:showBubbleSize val="0"/>
            <c:showLeaderLines val="1"/>
          </c:dLbls>
          <c:cat>
            <c:strRef>
              <c:f>Sheet1!$A$2:$A$5</c:f>
              <c:strCache>
                <c:ptCount val="2"/>
                <c:pt idx="0">
                  <c:v>male</c:v>
                </c:pt>
                <c:pt idx="1">
                  <c:v>female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53.0</c:v>
                </c:pt>
                <c:pt idx="1">
                  <c:v>13.0</c:v>
                </c:pt>
              </c:numCache>
            </c:numRef>
          </c:val>
        </c:ser>
        <c:dLbls>
          <c:showLegendKey val="0"/>
          <c:showVal val="0"/>
          <c:showCatName val="1"/>
          <c:showSerName val="0"/>
          <c:showPercent val="1"/>
          <c:showBubbleSize val="0"/>
          <c:showLeaderLines val="1"/>
        </c:dLbls>
        <c:firstSliceAng val="0"/>
      </c:pieChart>
      <c:spPr>
        <a:noFill/>
        <a:ln w="25400">
          <a:noFill/>
        </a:ln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male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PGY1</c:v>
                </c:pt>
                <c:pt idx="1">
                  <c:v>PGY2</c:v>
                </c:pt>
                <c:pt idx="2">
                  <c:v>PGY3</c:v>
                </c:pt>
                <c:pt idx="3">
                  <c:v>PGY4</c:v>
                </c:pt>
                <c:pt idx="4">
                  <c:v>PGY5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20.0</c:v>
                </c:pt>
                <c:pt idx="1">
                  <c:v>9.0</c:v>
                </c:pt>
                <c:pt idx="2">
                  <c:v>7.0</c:v>
                </c:pt>
                <c:pt idx="3">
                  <c:v>5.0</c:v>
                </c:pt>
                <c:pt idx="4">
                  <c:v>1.0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female</c:v>
                </c:pt>
              </c:strCache>
            </c:strRef>
          </c:tx>
          <c:invertIfNegative val="0"/>
          <c:cat>
            <c:strRef>
              <c:f>Sheet1!$A$2:$A$6</c:f>
              <c:strCache>
                <c:ptCount val="5"/>
                <c:pt idx="0">
                  <c:v>PGY1</c:v>
                </c:pt>
                <c:pt idx="1">
                  <c:v>PGY2</c:v>
                </c:pt>
                <c:pt idx="2">
                  <c:v>PGY3</c:v>
                </c:pt>
                <c:pt idx="3">
                  <c:v>PGY4</c:v>
                </c:pt>
                <c:pt idx="4">
                  <c:v>PGY5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5.0</c:v>
                </c:pt>
                <c:pt idx="1">
                  <c:v>7.0</c:v>
                </c:pt>
                <c:pt idx="2">
                  <c:v>0.0</c:v>
                </c:pt>
                <c:pt idx="3">
                  <c:v>1.0</c:v>
                </c:pt>
                <c:pt idx="4">
                  <c:v>0.0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26642440"/>
        <c:axId val="-2025570376"/>
      </c:barChart>
      <c:catAx>
        <c:axId val="-2026642440"/>
        <c:scaling>
          <c:orientation val="minMax"/>
        </c:scaling>
        <c:delete val="0"/>
        <c:axPos val="b"/>
        <c:majorTickMark val="out"/>
        <c:minorTickMark val="none"/>
        <c:tickLblPos val="nextTo"/>
        <c:crossAx val="-2025570376"/>
        <c:crosses val="autoZero"/>
        <c:auto val="1"/>
        <c:lblAlgn val="ctr"/>
        <c:lblOffset val="100"/>
        <c:noMultiLvlLbl val="0"/>
      </c:catAx>
      <c:valAx>
        <c:axId val="-20255703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26642440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6080092628135"/>
          <c:y val="0.447709327576366"/>
          <c:w val="0.117736810364849"/>
          <c:h val="0.118410953484172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>
        <c:manualLayout>
          <c:layoutTarget val="inner"/>
          <c:xMode val="edge"/>
          <c:yMode val="edge"/>
          <c:x val="0.070194754591952"/>
          <c:y val="0.0515421675651165"/>
          <c:w val="0.768685317289176"/>
          <c:h val="0.8620587521394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PGY1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1st 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14.0</c:v>
                </c:pt>
                <c:pt idx="1">
                  <c:v>4.0</c:v>
                </c:pt>
                <c:pt idx="2">
                  <c:v>8.0</c:v>
                </c:pt>
                <c:pt idx="3">
                  <c:v>5.0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PGY2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1st 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6.0</c:v>
                </c:pt>
                <c:pt idx="1">
                  <c:v>3.0</c:v>
                </c:pt>
                <c:pt idx="2">
                  <c:v>7.0</c:v>
                </c:pt>
                <c:pt idx="3">
                  <c:v>3.0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PGY3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1st 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3.0</c:v>
                </c:pt>
                <c:pt idx="1">
                  <c:v>3.0</c:v>
                </c:pt>
                <c:pt idx="2">
                  <c:v>1.0</c:v>
                </c:pt>
                <c:pt idx="3">
                  <c:v>3.0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PGY4</c:v>
                </c:pt>
              </c:strCache>
            </c:strRef>
          </c:tx>
          <c:invertIfNegative val="0"/>
          <c:cat>
            <c:strRef>
              <c:f>Sheet1!$A$2:$A$5</c:f>
              <c:strCache>
                <c:ptCount val="4"/>
                <c:pt idx="0">
                  <c:v>1st </c:v>
                </c:pt>
                <c:pt idx="1">
                  <c:v>2nd</c:v>
                </c:pt>
                <c:pt idx="2">
                  <c:v>3rd</c:v>
                </c:pt>
                <c:pt idx="3">
                  <c:v>4th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1.0</c:v>
                </c:pt>
                <c:pt idx="1">
                  <c:v>1.0</c:v>
                </c:pt>
                <c:pt idx="2">
                  <c:v>2.0</c:v>
                </c:pt>
                <c:pt idx="3">
                  <c:v>2.0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-2029272280"/>
        <c:axId val="-2029269160"/>
      </c:barChart>
      <c:catAx>
        <c:axId val="-2029272280"/>
        <c:scaling>
          <c:orientation val="minMax"/>
        </c:scaling>
        <c:delete val="0"/>
        <c:axPos val="b"/>
        <c:majorTickMark val="out"/>
        <c:minorTickMark val="none"/>
        <c:tickLblPos val="nextTo"/>
        <c:crossAx val="-2029269160"/>
        <c:crosses val="autoZero"/>
        <c:auto val="1"/>
        <c:lblAlgn val="ctr"/>
        <c:lblOffset val="100"/>
        <c:noMultiLvlLbl val="0"/>
      </c:catAx>
      <c:valAx>
        <c:axId val="-202926916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-2029272280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A6CC-DA82-4958-9492-F67AB42BE10D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C83D-6D2E-463E-B5A5-7DBCD75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284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A6CC-DA82-4958-9492-F67AB42BE10D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C83D-6D2E-463E-B5A5-7DBCD75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278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A6CC-DA82-4958-9492-F67AB42BE10D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C83D-6D2E-463E-B5A5-7DBCD751871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250446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A6CC-DA82-4958-9492-F67AB42BE10D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C83D-6D2E-463E-B5A5-7DBCD75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508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A6CC-DA82-4958-9492-F67AB42BE10D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C83D-6D2E-463E-B5A5-7DBCD751871A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639519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A6CC-DA82-4958-9492-F67AB42BE10D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C83D-6D2E-463E-B5A5-7DBCD75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96610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A6CC-DA82-4958-9492-F67AB42BE10D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C83D-6D2E-463E-B5A5-7DBCD75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577578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A6CC-DA82-4958-9492-F67AB42BE10D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C83D-6D2E-463E-B5A5-7DBCD75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2553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A6CC-DA82-4958-9492-F67AB42BE10D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C83D-6D2E-463E-B5A5-7DBCD75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79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A6CC-DA82-4958-9492-F67AB42BE10D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C83D-6D2E-463E-B5A5-7DBCD75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2235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A6CC-DA82-4958-9492-F67AB42BE10D}" type="datetimeFigureOut">
              <a:rPr lang="en-US" smtClean="0"/>
              <a:t>6/29/18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C83D-6D2E-463E-B5A5-7DBCD75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810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A6CC-DA82-4958-9492-F67AB42BE10D}" type="datetimeFigureOut">
              <a:rPr lang="en-US" smtClean="0"/>
              <a:t>6/29/18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C83D-6D2E-463E-B5A5-7DBCD75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3772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A6CC-DA82-4958-9492-F67AB42BE10D}" type="datetimeFigureOut">
              <a:rPr lang="en-US" smtClean="0"/>
              <a:t>6/29/18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C83D-6D2E-463E-B5A5-7DBCD75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3534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A6CC-DA82-4958-9492-F67AB42BE10D}" type="datetimeFigureOut">
              <a:rPr lang="en-US" smtClean="0"/>
              <a:t>6/29/18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C83D-6D2E-463E-B5A5-7DBCD75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709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A6CC-DA82-4958-9492-F67AB42BE10D}" type="datetimeFigureOut">
              <a:rPr lang="en-US" smtClean="0"/>
              <a:t>6/29/18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C83D-6D2E-463E-B5A5-7DBCD75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113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40C83D-6D2E-463E-B5A5-7DBCD751871A}" type="slidenum">
              <a:rPr lang="en-US" smtClean="0"/>
              <a:t>‹#›</a:t>
            </a:fld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CFA6CC-DA82-4958-9492-F67AB42BE10D}" type="datetimeFigureOut">
              <a:rPr lang="en-US" smtClean="0"/>
              <a:t>6/29/18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8983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CFA6CC-DA82-4958-9492-F67AB42BE10D}" type="datetimeFigureOut">
              <a:rPr lang="en-US" smtClean="0"/>
              <a:t>6/29/18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1340C83D-6D2E-463E-B5A5-7DBCD75187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2889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5" r:id="rId1"/>
    <p:sldLayoutId id="2147484026" r:id="rId2"/>
    <p:sldLayoutId id="2147484027" r:id="rId3"/>
    <p:sldLayoutId id="2147484028" r:id="rId4"/>
    <p:sldLayoutId id="2147484029" r:id="rId5"/>
    <p:sldLayoutId id="2147484030" r:id="rId6"/>
    <p:sldLayoutId id="2147484031" r:id="rId7"/>
    <p:sldLayoutId id="2147484032" r:id="rId8"/>
    <p:sldLayoutId id="2147484033" r:id="rId9"/>
    <p:sldLayoutId id="2147484034" r:id="rId10"/>
    <p:sldLayoutId id="2147484035" r:id="rId11"/>
    <p:sldLayoutId id="2147484036" r:id="rId12"/>
    <p:sldLayoutId id="2147484037" r:id="rId13"/>
    <p:sldLayoutId id="2147484038" r:id="rId14"/>
    <p:sldLayoutId id="2147484039" r:id="rId15"/>
    <p:sldLayoutId id="2147484040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chart" Target="../charts/char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chart" Target="../charts/char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Relationship Id="rId3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i="1" dirty="0" smtClean="0"/>
          </a:p>
          <a:p>
            <a:pPr algn="ctr"/>
            <a:r>
              <a:rPr lang="en-US" sz="2000" i="1" dirty="0" smtClean="0">
                <a:solidFill>
                  <a:schemeClr val="accent1">
                    <a:lumMod val="75000"/>
                  </a:schemeClr>
                </a:solidFill>
              </a:rPr>
              <a:t>Developed by the Resilience Committee of CORD</a:t>
            </a:r>
            <a:endParaRPr lang="en-US" sz="2000" i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492" y="5900846"/>
            <a:ext cx="2128005" cy="847127"/>
          </a:xfrm>
          <a:prstGeom prst="rect">
            <a:avLst/>
          </a:prstGeom>
        </p:spPr>
      </p:pic>
      <p:sp>
        <p:nvSpPr>
          <p:cNvPr id="6" name="Title 5">
            <a:extLst>
              <a:ext uri="{FF2B5EF4-FFF2-40B4-BE49-F238E27FC236}">
                <a16:creationId xmlns:a16="http://schemas.microsoft.com/office/drawing/2014/main" xmlns="" id="{11DC9DCB-8EC0-4A9F-B08A-1F704CF270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9693" y="2071077"/>
            <a:ext cx="8902772" cy="1940682"/>
          </a:xfrm>
        </p:spPr>
        <p:txBody>
          <a:bodyPr/>
          <a:lstStyle/>
          <a:p>
            <a:pPr algn="ctr"/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Cause of Deaths of Residents in </a:t>
            </a:r>
            <a:b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ACGME-Accredited Programs 2000-2014:</a:t>
            </a:r>
            <a:b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3600" dirty="0" smtClean="0">
                <a:solidFill>
                  <a:schemeClr val="accent2">
                    <a:lumMod val="75000"/>
                  </a:schemeClr>
                </a:solidFill>
              </a:rPr>
              <a:t>A Review</a:t>
            </a:r>
            <a:endParaRPr lang="en-US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75675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Take Home Points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539" y="1563077"/>
            <a:ext cx="10081845" cy="482599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Resident death by suicide is less frequent than the general population.</a:t>
            </a:r>
          </a:p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Suicide is the #2 cause of resident death overall (#1 male).</a:t>
            </a:r>
          </a:p>
          <a:p>
            <a:r>
              <a:rPr lang="en-US" sz="2400" dirty="0" smtClean="0">
                <a:solidFill>
                  <a:srgbClr val="7CB5E0"/>
                </a:solidFill>
              </a:rPr>
              <a:t>The greatest number of residents who died by suicide are PGY1s.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Academic quarters 1 and 3 have the highest number of resident </a:t>
            </a:r>
            <a:endParaRPr lang="en-US" sz="2200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2200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uicide deaths.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492" y="5900846"/>
            <a:ext cx="2128005" cy="84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07791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Take Home Points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539" y="1563077"/>
            <a:ext cx="10081845" cy="482599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Resident death by suicide is less frequent than the general population.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Suicide is the #2 cause of resident death overall (#1 male).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The greatest number of residents who died by suicide are PGY1s.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Academic quarters 1 and 3 have the highest number of resident </a:t>
            </a:r>
            <a:endParaRPr lang="en-US" sz="2200" dirty="0">
              <a:solidFill>
                <a:schemeClr val="accent2">
                  <a:lumMod val="75000"/>
                </a:schemeClr>
              </a:solidFill>
            </a:endParaRPr>
          </a:p>
          <a:p>
            <a:pPr marL="457200" lvl="1" indent="0">
              <a:buNone/>
            </a:pPr>
            <a:r>
              <a:rPr lang="en-US" sz="2200" dirty="0">
                <a:solidFill>
                  <a:schemeClr val="accent2">
                    <a:lumMod val="75000"/>
                  </a:schemeClr>
                </a:solidFill>
              </a:rPr>
              <a:t>s</a:t>
            </a:r>
            <a:r>
              <a:rPr lang="en-US" sz="2200" dirty="0" smtClean="0">
                <a:solidFill>
                  <a:schemeClr val="accent2">
                    <a:lumMod val="75000"/>
                  </a:schemeClr>
                </a:solidFill>
              </a:rPr>
              <a:t>uicide deaths.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492" y="5900846"/>
            <a:ext cx="2128005" cy="84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5675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5026" y="1625600"/>
            <a:ext cx="8596668" cy="1320800"/>
          </a:xfrm>
        </p:spPr>
        <p:txBody>
          <a:bodyPr/>
          <a:lstStyle/>
          <a:p>
            <a:r>
              <a:rPr lang="en-US" dirty="0" smtClean="0">
                <a:solidFill>
                  <a:srgbClr val="236292"/>
                </a:solidFill>
              </a:rPr>
              <a:t>Reference:</a:t>
            </a:r>
            <a:endParaRPr lang="en-US" dirty="0">
              <a:solidFill>
                <a:srgbClr val="236292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492" y="5900846"/>
            <a:ext cx="2128005" cy="847127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742461" y="2325077"/>
            <a:ext cx="924169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olidFill>
                  <a:srgbClr val="236292"/>
                </a:solidFill>
              </a:rPr>
              <a:t>Yaghmour</a:t>
            </a:r>
            <a:r>
              <a:rPr lang="en-US" sz="2400" dirty="0">
                <a:solidFill>
                  <a:srgbClr val="236292"/>
                </a:solidFill>
              </a:rPr>
              <a:t> N, Brigham T, Richter  T, et al. “Cause of Deaths of Residents in ACGME-Accredited Programs 2000 Through 2014:  Implications for the Learning Environment. “  Academic Medicine July 2017. </a:t>
            </a:r>
            <a:r>
              <a:rPr lang="en-US" sz="2400" dirty="0" err="1">
                <a:solidFill>
                  <a:srgbClr val="236292"/>
                </a:solidFill>
              </a:rPr>
              <a:t>Vol</a:t>
            </a:r>
            <a:r>
              <a:rPr lang="en-US" sz="2400" dirty="0">
                <a:solidFill>
                  <a:srgbClr val="236292"/>
                </a:solidFill>
              </a:rPr>
              <a:t> 92 (7) 976-983.</a:t>
            </a:r>
          </a:p>
        </p:txBody>
      </p:sp>
    </p:spTree>
    <p:extLst>
      <p:ext uri="{BB962C8B-B14F-4D97-AF65-F5344CB8AC3E}">
        <p14:creationId xmlns:p14="http://schemas.microsoft.com/office/powerpoint/2010/main" val="42339538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492" y="5900846"/>
            <a:ext cx="2128005" cy="847127"/>
          </a:xfrm>
          <a:prstGeom prst="rect">
            <a:avLst/>
          </a:prstGeom>
        </p:spPr>
      </p:pic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3914196578"/>
              </p:ext>
            </p:extLst>
          </p:nvPr>
        </p:nvGraphicFramePr>
        <p:xfrm>
          <a:off x="801077" y="801077"/>
          <a:ext cx="9398000" cy="60569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136771" y="199293"/>
            <a:ext cx="9762464" cy="1320800"/>
          </a:xfrm>
        </p:spPr>
        <p:txBody>
          <a:bodyPr/>
          <a:lstStyle/>
          <a:p>
            <a:pPr algn="ctr"/>
            <a:r>
              <a:rPr lang="en-US" dirty="0" smtClean="0">
                <a:solidFill>
                  <a:schemeClr val="accent2"/>
                </a:solidFill>
              </a:rPr>
              <a:t>Cause of Resident Death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7208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492" y="5900846"/>
            <a:ext cx="2128005" cy="847127"/>
          </a:xfrm>
          <a:prstGeom prst="rect">
            <a:avLst/>
          </a:prstGeom>
        </p:spPr>
      </p:pic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06713807"/>
              </p:ext>
            </p:extLst>
          </p:nvPr>
        </p:nvGraphicFramePr>
        <p:xfrm>
          <a:off x="156307" y="1094154"/>
          <a:ext cx="10941539" cy="60569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605693" y="351694"/>
            <a:ext cx="9762464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US" dirty="0" smtClean="0">
                <a:solidFill>
                  <a:schemeClr val="accent2"/>
                </a:solidFill>
              </a:rPr>
              <a:t>Resident Suicide Death Means (age 25-34)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34382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492" y="5900846"/>
            <a:ext cx="2128005" cy="847127"/>
          </a:xfrm>
          <a:prstGeom prst="rect">
            <a:avLst/>
          </a:prstGeom>
        </p:spPr>
      </p:pic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14079704"/>
              </p:ext>
            </p:extLst>
          </p:nvPr>
        </p:nvGraphicFramePr>
        <p:xfrm>
          <a:off x="752231" y="1795567"/>
          <a:ext cx="9379088" cy="562053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856155" y="511908"/>
            <a:ext cx="9762464" cy="13208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Resident Suicide Death By Sex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1564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492" y="5900846"/>
            <a:ext cx="2128005" cy="847127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055078" y="550986"/>
            <a:ext cx="9762464" cy="13208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Resident Suicide Death By PG Year</a:t>
            </a:r>
            <a:endParaRPr lang="en-US" dirty="0">
              <a:solidFill>
                <a:schemeClr val="accent2"/>
              </a:solidFill>
            </a:endParaRPr>
          </a:p>
        </p:txBody>
      </p:sp>
      <p:graphicFrame>
        <p:nvGraphicFramePr>
          <p:cNvPr id="6" name="Chart 5"/>
          <p:cNvGraphicFramePr/>
          <p:nvPr>
            <p:extLst>
              <p:ext uri="{D42A27DB-BD31-4B8C-83A1-F6EECF244321}">
                <p14:modId xmlns:p14="http://schemas.microsoft.com/office/powerpoint/2010/main" val="63194826"/>
              </p:ext>
            </p:extLst>
          </p:nvPr>
        </p:nvGraphicFramePr>
        <p:xfrm>
          <a:off x="840154" y="1211385"/>
          <a:ext cx="8284308" cy="550984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1146697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492" y="5900846"/>
            <a:ext cx="2128005" cy="847127"/>
          </a:xfrm>
          <a:prstGeom prst="rect">
            <a:avLst/>
          </a:prstGeom>
        </p:spPr>
      </p:pic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410971545"/>
              </p:ext>
            </p:extLst>
          </p:nvPr>
        </p:nvGraphicFramePr>
        <p:xfrm>
          <a:off x="1094154" y="1357697"/>
          <a:ext cx="7861934" cy="5285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75847" y="570524"/>
            <a:ext cx="9762464" cy="1320800"/>
          </a:xfrm>
        </p:spPr>
        <p:txBody>
          <a:bodyPr/>
          <a:lstStyle/>
          <a:p>
            <a:r>
              <a:rPr lang="en-US" dirty="0" smtClean="0">
                <a:solidFill>
                  <a:schemeClr val="accent2"/>
                </a:solidFill>
              </a:rPr>
              <a:t>Resident Suicide Death By Academic Quarter</a:t>
            </a:r>
            <a:endParaRPr lang="en-US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5764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Take Home Points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539" y="1563077"/>
            <a:ext cx="10081845" cy="482599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Resident death by suicide is less frequent than the general population.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492" y="5900846"/>
            <a:ext cx="2128005" cy="84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8615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Take Home Points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539" y="1563077"/>
            <a:ext cx="10081845" cy="482599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Resident death by suicide is less frequent than the general population.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Suicide is the #2 cause of resident death overall (#1 male).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492" y="5900846"/>
            <a:ext cx="2128005" cy="84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67017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u="sng" dirty="0" smtClean="0">
                <a:solidFill>
                  <a:schemeClr val="accent2">
                    <a:lumMod val="75000"/>
                  </a:schemeClr>
                </a:solidFill>
              </a:rPr>
              <a:t>Take Home Points</a:t>
            </a:r>
            <a:endParaRPr lang="en-US" b="1" u="sng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73539" y="1563077"/>
            <a:ext cx="10081845" cy="4825999"/>
          </a:xfrm>
        </p:spPr>
        <p:txBody>
          <a:bodyPr>
            <a:normAutofit/>
          </a:bodyPr>
          <a:lstStyle/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Resident death by suicide is less frequent than the general population.</a:t>
            </a:r>
          </a:p>
          <a:p>
            <a:r>
              <a:rPr lang="en-US" sz="2400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Suicide is the #2 cause of resident death overall (#1 male).</a:t>
            </a:r>
          </a:p>
          <a:p>
            <a:r>
              <a:rPr lang="en-US" sz="2400" dirty="0" smtClean="0">
                <a:solidFill>
                  <a:schemeClr val="accent2">
                    <a:lumMod val="75000"/>
                  </a:schemeClr>
                </a:solidFill>
              </a:rPr>
              <a:t>The greatest number of residents who died by suicide are PGY1s.</a:t>
            </a:r>
            <a:endParaRPr lang="en-US" sz="2400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80492" y="5900846"/>
            <a:ext cx="2128005" cy="8471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13593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</TotalTime>
  <Words>297</Words>
  <Application>Microsoft Macintosh PowerPoint</Application>
  <PresentationFormat>Custom</PresentationFormat>
  <Paragraphs>31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Facet</vt:lpstr>
      <vt:lpstr>Cause of Deaths of Residents in  ACGME-Accredited Programs 2000-2014: A Review</vt:lpstr>
      <vt:lpstr>Cause of Resident Death</vt:lpstr>
      <vt:lpstr>PowerPoint Presentation</vt:lpstr>
      <vt:lpstr>Resident Suicide Death By Sex</vt:lpstr>
      <vt:lpstr>Resident Suicide Death By PG Year</vt:lpstr>
      <vt:lpstr>Resident Suicide Death By Academic Quarter</vt:lpstr>
      <vt:lpstr>Take Home Points</vt:lpstr>
      <vt:lpstr>Take Home Points</vt:lpstr>
      <vt:lpstr>Take Home Points</vt:lpstr>
      <vt:lpstr>Take Home Points</vt:lpstr>
      <vt:lpstr>Take Home Points</vt:lpstr>
      <vt:lpstr>Reference: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2017 Academic Assembly</dc:title>
  <dc:creator>DeAnna McNett</dc:creator>
  <cp:lastModifiedBy>Loice Swisher</cp:lastModifiedBy>
  <cp:revision>8</cp:revision>
  <dcterms:created xsi:type="dcterms:W3CDTF">2017-03-21T21:53:17Z</dcterms:created>
  <dcterms:modified xsi:type="dcterms:W3CDTF">2018-06-29T14:16:09Z</dcterms:modified>
</cp:coreProperties>
</file>