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54" roundtripDataSignature="AMtx7mjbsbZOc2Dg0r6GI6WiMRL+ykiV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10" Type="http://schemas.openxmlformats.org/officeDocument/2006/relationships/slide" Target="slides/slide5.xml"/><Relationship Id="rId54"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Indications: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Suspicion of septic arthritis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Suspicion of crystal induced arthritis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Unexplained arthritis with synovial effusion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Relative: therapeutic (decrease intra-articular pressure, injection of anesthetics/steroids)</a:t>
            </a:r>
            <a:endParaRPr/>
          </a:p>
        </p:txBody>
      </p:sp>
      <p:sp>
        <p:nvSpPr>
          <p:cNvPr id="93" name="Google Shape;9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Discuss ordering tests, consider replacing the picture with a screenshot from your own EMR </a:t>
            </a:r>
            <a:endParaRPr/>
          </a:p>
        </p:txBody>
      </p:sp>
      <p:sp>
        <p:nvSpPr>
          <p:cNvPr id="218" name="Google Shape;21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purpose of case one is to facilitate a discussion about indications for arthrocentesis to evaluate for septic joint </a:t>
            </a:r>
            <a:endParaRPr/>
          </a:p>
        </p:txBody>
      </p:sp>
      <p:sp>
        <p:nvSpPr>
          <p:cNvPr id="256" name="Google Shape;256;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correct answer is to perform arthrocentesis </a:t>
            </a:r>
            <a:endParaRPr/>
          </a:p>
        </p:txBody>
      </p:sp>
      <p:sp>
        <p:nvSpPr>
          <p:cNvPr id="275" name="Google Shape;275;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Allow participants to discuss results of the arthrocentesis and interpretation – The correct diagnosis is septic joint </a:t>
            </a:r>
            <a:endParaRPr/>
          </a:p>
        </p:txBody>
      </p:sp>
      <p:sp>
        <p:nvSpPr>
          <p:cNvPr id="285" name="Google Shape;285;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Case 2 will allow for a discussion about gonococcal arthritis </a:t>
            </a:r>
            <a:endParaRPr/>
          </a:p>
        </p:txBody>
      </p:sp>
      <p:sp>
        <p:nvSpPr>
          <p:cNvPr id="292" name="Google Shape;292;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Case three will prompt participants to discuss gout and pseudogout </a:t>
            </a:r>
            <a:endParaRPr/>
          </a:p>
        </p:txBody>
      </p:sp>
      <p:sp>
        <p:nvSpPr>
          <p:cNvPr id="322" name="Google Shape;322;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Can also discuss less common risks of hypopigmentation and fat atrophy which typically occur in superficial steroid injections </a:t>
            </a:r>
            <a:endParaRPr/>
          </a:p>
        </p:txBody>
      </p:sp>
      <p:sp>
        <p:nvSpPr>
          <p:cNvPr id="107" name="Google Shape;10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Case four is designed to allow participants to discuss atypical infections </a:t>
            </a:r>
            <a:endParaRPr/>
          </a:p>
        </p:txBody>
      </p:sp>
      <p:sp>
        <p:nvSpPr>
          <p:cNvPr id="349" name="Google Shape;349;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9"/>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5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60"/>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60"/>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5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5" name="Google Shape;35;p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5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5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2" name="Google Shape;42;p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5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8" name="Google Shape;48;p5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 name="Google Shape;49;p5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5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5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5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5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8"/>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5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5.png"/><Relationship Id="rId4" Type="http://schemas.openxmlformats.org/officeDocument/2006/relationships/image" Target="../media/image5.png"/><Relationship Id="rId5"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8.png"/><Relationship Id="rId4" Type="http://schemas.openxmlformats.org/officeDocument/2006/relationships/image" Target="../media/image10.png"/><Relationship Id="rId5"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1.png"/><Relationship Id="rId4" Type="http://schemas.openxmlformats.org/officeDocument/2006/relationships/image" Target="../media/image14.png"/><Relationship Id="rId5"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Arthrocentesis and </a:t>
            </a:r>
            <a:br>
              <a:rPr lang="en-US"/>
            </a:br>
            <a:r>
              <a:rPr lang="en-US"/>
              <a:t>Synovial Fluid Analysis</a:t>
            </a:r>
            <a:endParaRPr/>
          </a:p>
        </p:txBody>
      </p:sp>
      <p:sp>
        <p:nvSpPr>
          <p:cNvPr id="89" name="Google Shape;89;p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000"/>
              <a:buFont typeface="Calibri"/>
              <a:buNone/>
            </a:pPr>
            <a:r>
              <a:rPr lang="en-US" sz="2000"/>
              <a:t>Ankle: With the leg-foot angle at 90 degrees, the needle is inserted at a point just medial to the tibalis anterior tendon and just lateral to the medial malleolus. The needle is then directly posteriorly</a:t>
            </a:r>
            <a:endParaRPr/>
          </a:p>
        </p:txBody>
      </p:sp>
      <p:pic>
        <p:nvPicPr>
          <p:cNvPr id="146" name="Google Shape;146;p10"/>
          <p:cNvPicPr preferRelativeResize="0"/>
          <p:nvPr/>
        </p:nvPicPr>
        <p:blipFill rotWithShape="1">
          <a:blip r:embed="rId3">
            <a:alphaModFix/>
          </a:blip>
          <a:srcRect b="0" l="0" r="0" t="0"/>
          <a:stretch/>
        </p:blipFill>
        <p:spPr>
          <a:xfrm>
            <a:off x="1828800" y="1600200"/>
            <a:ext cx="5448300" cy="519101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1800"/>
              <a:buFont typeface="Calibri"/>
              <a:buNone/>
            </a:pPr>
            <a:r>
              <a:rPr lang="en-US" sz="1800"/>
              <a:t>Shoulder: With the shoulder externally rotated, the needle is inserted at a point just medial to the head of the humerus and slightly inferior and lateral to the coracoid process. The needle is then directed posteriorly and slightly superiorly and laterally</a:t>
            </a:r>
            <a:endParaRPr/>
          </a:p>
        </p:txBody>
      </p:sp>
      <p:pic>
        <p:nvPicPr>
          <p:cNvPr id="152" name="Google Shape;152;p11"/>
          <p:cNvPicPr preferRelativeResize="0"/>
          <p:nvPr/>
        </p:nvPicPr>
        <p:blipFill rotWithShape="1">
          <a:blip r:embed="rId3">
            <a:alphaModFix/>
          </a:blip>
          <a:srcRect b="0" l="0" r="0" t="0"/>
          <a:stretch/>
        </p:blipFill>
        <p:spPr>
          <a:xfrm>
            <a:off x="1676400" y="1447800"/>
            <a:ext cx="5810250" cy="532126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000"/>
              <a:buFont typeface="Calibri"/>
              <a:buNone/>
            </a:pPr>
            <a:r>
              <a:rPr lang="en-US" sz="2000"/>
              <a:t>Wrist: The needle is inserted at a point just distal to the radius and just ulnar to the anatomic snuff box. It is then directed perpendicularly. If bone is hit, the needle should be pulled back and slightly redirected toward the thumb</a:t>
            </a:r>
            <a:endParaRPr/>
          </a:p>
        </p:txBody>
      </p:sp>
      <p:pic>
        <p:nvPicPr>
          <p:cNvPr id="158" name="Google Shape;158;p12"/>
          <p:cNvPicPr preferRelativeResize="0"/>
          <p:nvPr/>
        </p:nvPicPr>
        <p:blipFill rotWithShape="1">
          <a:blip r:embed="rId3">
            <a:alphaModFix/>
          </a:blip>
          <a:srcRect b="0" l="0" r="0" t="0"/>
          <a:stretch/>
        </p:blipFill>
        <p:spPr>
          <a:xfrm>
            <a:off x="1447800" y="1600200"/>
            <a:ext cx="6248401" cy="510432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000"/>
              <a:buFont typeface="Calibri"/>
              <a:buNone/>
            </a:pPr>
            <a:r>
              <a:rPr lang="en-US" sz="2000"/>
              <a:t>1</a:t>
            </a:r>
            <a:r>
              <a:rPr baseline="30000" lang="en-US" sz="2000"/>
              <a:t>st</a:t>
            </a:r>
            <a:r>
              <a:rPr lang="en-US" sz="2000"/>
              <a:t> CMC: The thumb is flexed across the palm toward the tip of the fifth finger. The needle is inserted at the base of the metacarpal bone away from the border of the snuff box. It is then directed toward the proximal end of the fourth metacarpal.</a:t>
            </a:r>
            <a:endParaRPr/>
          </a:p>
        </p:txBody>
      </p:sp>
      <p:pic>
        <p:nvPicPr>
          <p:cNvPr id="164" name="Google Shape;164;p13"/>
          <p:cNvPicPr preferRelativeResize="0"/>
          <p:nvPr/>
        </p:nvPicPr>
        <p:blipFill rotWithShape="1">
          <a:blip r:embed="rId3">
            <a:alphaModFix/>
          </a:blip>
          <a:srcRect b="0" l="0" r="0" t="0"/>
          <a:stretch/>
        </p:blipFill>
        <p:spPr>
          <a:xfrm>
            <a:off x="381000" y="1851211"/>
            <a:ext cx="8305800" cy="366683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1800"/>
              <a:buFont typeface="Calibri"/>
              <a:buNone/>
            </a:pPr>
            <a:r>
              <a:rPr lang="en-US" sz="1800"/>
              <a:t>MCP and finger: With the digit straight or slightly flexed, a small and short needle is inserted on either side just under the extensor tendon mechanism. It is not necessary for the needle to be interposed between the articular surfaces</a:t>
            </a:r>
            <a:endParaRPr/>
          </a:p>
        </p:txBody>
      </p:sp>
      <p:pic>
        <p:nvPicPr>
          <p:cNvPr id="170" name="Google Shape;170;p14"/>
          <p:cNvPicPr preferRelativeResize="0"/>
          <p:nvPr/>
        </p:nvPicPr>
        <p:blipFill rotWithShape="1">
          <a:blip r:embed="rId3">
            <a:alphaModFix/>
          </a:blip>
          <a:srcRect b="0" l="0" r="0" t="0"/>
          <a:stretch/>
        </p:blipFill>
        <p:spPr>
          <a:xfrm>
            <a:off x="762000" y="1591235"/>
            <a:ext cx="7620000" cy="441739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5"/>
          <p:cNvSpPr txBox="1"/>
          <p:nvPr>
            <p:ph type="title"/>
          </p:nvPr>
        </p:nvSpPr>
        <p:spPr>
          <a:xfrm>
            <a:off x="457200" y="4572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800"/>
              <a:buFont typeface="Calibri"/>
              <a:buNone/>
            </a:pPr>
            <a:r>
              <a:rPr lang="en-US" sz="1800"/>
              <a:t>Elbow: The landmarks for injection or aspiration of the elbow joint are the radial head, lateral epicondyle, and tip of the olecranon. A needle inserted into the center of the triangle penetrates only the anconeus muscle and capsule before entering the joint. The patient is supine with the elbow flexed to 90 degrees and the hand tucked under the buttock. A triangle is made with points at the lateral epicondyle, radial head, and olecranon process. The needle is inserted in the center of the triangle, perpendicular to the skin and parallel to the radial head, 0.75 to 1 inch (about 2 to 2.5 cm) deep.</a:t>
            </a:r>
            <a:endParaRPr/>
          </a:p>
        </p:txBody>
      </p:sp>
      <p:pic>
        <p:nvPicPr>
          <p:cNvPr id="176" name="Google Shape;176;p15"/>
          <p:cNvPicPr preferRelativeResize="0"/>
          <p:nvPr/>
        </p:nvPicPr>
        <p:blipFill rotWithShape="1">
          <a:blip r:embed="rId3">
            <a:alphaModFix/>
          </a:blip>
          <a:srcRect b="0" l="0" r="0" t="0"/>
          <a:stretch/>
        </p:blipFill>
        <p:spPr>
          <a:xfrm>
            <a:off x="990600" y="2080517"/>
            <a:ext cx="7086600" cy="477748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Hip: US guided</a:t>
            </a:r>
            <a:endParaRPr/>
          </a:p>
        </p:txBody>
      </p:sp>
      <p:pic>
        <p:nvPicPr>
          <p:cNvPr id="182" name="Google Shape;182;p16"/>
          <p:cNvPicPr preferRelativeResize="0"/>
          <p:nvPr/>
        </p:nvPicPr>
        <p:blipFill rotWithShape="1">
          <a:blip r:embed="rId3">
            <a:alphaModFix/>
          </a:blip>
          <a:srcRect b="0" l="0" r="0" t="0"/>
          <a:stretch/>
        </p:blipFill>
        <p:spPr>
          <a:xfrm>
            <a:off x="2362200" y="1523999"/>
            <a:ext cx="4376737" cy="535380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4000"/>
              <a:buFont typeface="Calibri"/>
              <a:buNone/>
            </a:pPr>
            <a:r>
              <a:rPr lang="en-US"/>
              <a:t>SYNOVIAL FLUID ANALYSIS</a:t>
            </a:r>
            <a:endParaRPr/>
          </a:p>
        </p:txBody>
      </p:sp>
      <p:sp>
        <p:nvSpPr>
          <p:cNvPr id="188" name="Google Shape;188;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888888"/>
              </a:buClr>
              <a:buSzPts val="20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Specimen handling</a:t>
            </a:r>
            <a:endParaRPr/>
          </a:p>
        </p:txBody>
      </p:sp>
      <p:sp>
        <p:nvSpPr>
          <p:cNvPr id="194" name="Google Shape;194;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Aspiration performed under aseptic conditions</a:t>
            </a:r>
            <a:endParaRPr/>
          </a:p>
          <a:p>
            <a:pPr indent="-342900" lvl="0" marL="342900" rtl="0" algn="l">
              <a:spcBef>
                <a:spcPts val="640"/>
              </a:spcBef>
              <a:spcAft>
                <a:spcPts val="0"/>
              </a:spcAft>
              <a:buClr>
                <a:schemeClr val="dk1"/>
              </a:buClr>
              <a:buSzPts val="3200"/>
              <a:buChar char="•"/>
            </a:pPr>
            <a:r>
              <a:rPr lang="en-US"/>
              <a:t>Transfer fluid into sterile test tube and an aliquot into an aerobic blood culture bottle (and an anaerobic blood culture bottle if anaerobic organism is suspected) </a:t>
            </a:r>
            <a:endParaRPr/>
          </a:p>
        </p:txBody>
      </p:sp>
      <p:pic>
        <p:nvPicPr>
          <p:cNvPr id="195" name="Google Shape;195;p18"/>
          <p:cNvPicPr preferRelativeResize="0"/>
          <p:nvPr/>
        </p:nvPicPr>
        <p:blipFill rotWithShape="1">
          <a:blip r:embed="rId3">
            <a:alphaModFix/>
          </a:blip>
          <a:srcRect b="6467" l="29257" r="29412" t="5578"/>
          <a:stretch/>
        </p:blipFill>
        <p:spPr>
          <a:xfrm>
            <a:off x="6629400" y="3832412"/>
            <a:ext cx="1295400" cy="2756647"/>
          </a:xfrm>
          <a:prstGeom prst="rect">
            <a:avLst/>
          </a:prstGeom>
          <a:noFill/>
          <a:ln>
            <a:noFill/>
          </a:ln>
        </p:spPr>
      </p:pic>
      <p:pic>
        <p:nvPicPr>
          <p:cNvPr descr="C:\Users\MC702770\Downloads\IMG_2744.JPG" id="196" name="Google Shape;196;p18"/>
          <p:cNvPicPr preferRelativeResize="0"/>
          <p:nvPr/>
        </p:nvPicPr>
        <p:blipFill rotWithShape="1">
          <a:blip r:embed="rId4">
            <a:alphaModFix/>
          </a:blip>
          <a:srcRect b="49178" l="35391" r="12355" t="33350"/>
          <a:stretch/>
        </p:blipFill>
        <p:spPr>
          <a:xfrm>
            <a:off x="1371600" y="4711346"/>
            <a:ext cx="4197021" cy="105256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Characteristics of synovial fluid</a:t>
            </a:r>
            <a:endParaRPr/>
          </a:p>
        </p:txBody>
      </p:sp>
      <p:sp>
        <p:nvSpPr>
          <p:cNvPr id="202" name="Google Shape;202;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Normal</a:t>
            </a:r>
            <a:endParaRPr/>
          </a:p>
          <a:p>
            <a:pPr indent="-285750" lvl="1" marL="742950" rtl="0" algn="l">
              <a:spcBef>
                <a:spcPts val="560"/>
              </a:spcBef>
              <a:spcAft>
                <a:spcPts val="0"/>
              </a:spcAft>
              <a:buClr>
                <a:schemeClr val="dk1"/>
              </a:buClr>
              <a:buSzPts val="2800"/>
              <a:buChar char="–"/>
            </a:pPr>
            <a:r>
              <a:rPr lang="en-US"/>
              <a:t>Highly viscous</a:t>
            </a:r>
            <a:endParaRPr/>
          </a:p>
          <a:p>
            <a:pPr indent="-285750" lvl="1" marL="742950" rtl="0" algn="l">
              <a:spcBef>
                <a:spcPts val="560"/>
              </a:spcBef>
              <a:spcAft>
                <a:spcPts val="0"/>
              </a:spcAft>
              <a:buClr>
                <a:schemeClr val="dk1"/>
              </a:buClr>
              <a:buSzPts val="2800"/>
              <a:buChar char="–"/>
            </a:pPr>
            <a:r>
              <a:rPr lang="en-US"/>
              <a:t>Clear</a:t>
            </a:r>
            <a:endParaRPr/>
          </a:p>
          <a:p>
            <a:pPr indent="-285750" lvl="1" marL="742950" rtl="0" algn="l">
              <a:spcBef>
                <a:spcPts val="560"/>
              </a:spcBef>
              <a:spcAft>
                <a:spcPts val="0"/>
              </a:spcAft>
              <a:buClr>
                <a:schemeClr val="dk1"/>
              </a:buClr>
              <a:buSzPts val="2800"/>
              <a:buChar char="–"/>
            </a:pPr>
            <a:r>
              <a:rPr lang="en-US"/>
              <a:t>Essentially acellular</a:t>
            </a:r>
            <a:endParaRPr/>
          </a:p>
          <a:p>
            <a:pPr indent="-285750" lvl="1" marL="742950" rtl="0" algn="l">
              <a:spcBef>
                <a:spcPts val="560"/>
              </a:spcBef>
              <a:spcAft>
                <a:spcPts val="0"/>
              </a:spcAft>
              <a:buClr>
                <a:schemeClr val="dk1"/>
              </a:buClr>
              <a:buSzPts val="2800"/>
              <a:buChar char="–"/>
            </a:pPr>
            <a:r>
              <a:rPr lang="en-US"/>
              <a:t>Protein concentration 1/3 of plasma</a:t>
            </a:r>
            <a:endParaRPr/>
          </a:p>
          <a:p>
            <a:pPr indent="-285750" lvl="1" marL="742950" rtl="0" algn="l">
              <a:spcBef>
                <a:spcPts val="560"/>
              </a:spcBef>
              <a:spcAft>
                <a:spcPts val="0"/>
              </a:spcAft>
              <a:buClr>
                <a:schemeClr val="dk1"/>
              </a:buClr>
              <a:buSzPts val="2800"/>
              <a:buChar char="–"/>
            </a:pPr>
            <a:r>
              <a:rPr lang="en-US"/>
              <a:t>Glucose concentration similar to plasma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Indications</a:t>
            </a:r>
            <a:endParaRPr/>
          </a:p>
        </p:txBody>
      </p:sp>
      <p:sp>
        <p:nvSpPr>
          <p:cNvPr id="96" name="Google Shape;96;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Suspected septic arthritis</a:t>
            </a:r>
            <a:endParaRPr/>
          </a:p>
          <a:p>
            <a:pPr indent="-285750" lvl="1" marL="742950" rtl="0" algn="l">
              <a:spcBef>
                <a:spcPts val="560"/>
              </a:spcBef>
              <a:spcAft>
                <a:spcPts val="0"/>
              </a:spcAft>
              <a:buClr>
                <a:schemeClr val="dk1"/>
              </a:buClr>
              <a:buSzPts val="2800"/>
              <a:buChar char="–"/>
            </a:pPr>
            <a:r>
              <a:rPr lang="en-US"/>
              <a:t>Febrile patient with an acute flare of established arthritis</a:t>
            </a:r>
            <a:endParaRPr/>
          </a:p>
          <a:p>
            <a:pPr indent="-342900" lvl="0" marL="342900" rtl="0" algn="l">
              <a:spcBef>
                <a:spcPts val="640"/>
              </a:spcBef>
              <a:spcAft>
                <a:spcPts val="0"/>
              </a:spcAft>
              <a:buClr>
                <a:schemeClr val="dk1"/>
              </a:buClr>
              <a:buSzPts val="3200"/>
              <a:buChar char="•"/>
            </a:pPr>
            <a:r>
              <a:rPr lang="en-US"/>
              <a:t>Unexplained joint, bursa or tendon sheath swelling</a:t>
            </a:r>
            <a:endParaRPr/>
          </a:p>
          <a:p>
            <a:pPr indent="-342900" lvl="0" marL="342900" rtl="0" algn="l">
              <a:spcBef>
                <a:spcPts val="640"/>
              </a:spcBef>
              <a:spcAft>
                <a:spcPts val="0"/>
              </a:spcAft>
              <a:buClr>
                <a:schemeClr val="dk1"/>
              </a:buClr>
              <a:buSzPts val="3200"/>
              <a:buChar char="•"/>
            </a:pPr>
            <a:r>
              <a:rPr lang="en-US"/>
              <a:t>Suspected crystal-induced arthritis</a:t>
            </a:r>
            <a:endParaRPr/>
          </a:p>
          <a:p>
            <a:pPr indent="-342900" lvl="0" marL="342900" rtl="0" algn="l">
              <a:spcBef>
                <a:spcPts val="640"/>
              </a:spcBef>
              <a:spcAft>
                <a:spcPts val="0"/>
              </a:spcAft>
              <a:buClr>
                <a:schemeClr val="dk1"/>
              </a:buClr>
              <a:buSzPts val="3200"/>
              <a:buChar char="•"/>
            </a:pPr>
            <a:r>
              <a:rPr lang="en-US"/>
              <a:t>Therapeutic injection or aspiration</a:t>
            </a:r>
            <a:endParaRPr/>
          </a:p>
          <a:p>
            <a:pPr indent="-342900" lvl="0" marL="342900" rtl="0" algn="l">
              <a:spcBef>
                <a:spcPts val="640"/>
              </a:spcBef>
              <a:spcAft>
                <a:spcPts val="0"/>
              </a:spcAft>
              <a:buClr>
                <a:schemeClr val="dk1"/>
              </a:buClr>
              <a:buSzPts val="3200"/>
              <a:buChar char="•"/>
            </a:pPr>
            <a:r>
              <a:rPr lang="en-US"/>
              <a:t>Methylene blue injection or saline load test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Categories of joint effusions</a:t>
            </a:r>
            <a:endParaRPr/>
          </a:p>
        </p:txBody>
      </p:sp>
      <p:sp>
        <p:nvSpPr>
          <p:cNvPr id="208" name="Google Shape;208;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Noninflammatory – OA, trauma, OCD</a:t>
            </a:r>
            <a:endParaRPr/>
          </a:p>
          <a:p>
            <a:pPr indent="-342900" lvl="0" marL="342900" rtl="0" algn="l">
              <a:spcBef>
                <a:spcPts val="640"/>
              </a:spcBef>
              <a:spcAft>
                <a:spcPts val="0"/>
              </a:spcAft>
              <a:buClr>
                <a:schemeClr val="dk1"/>
              </a:buClr>
              <a:buSzPts val="3200"/>
              <a:buChar char="•"/>
            </a:pPr>
            <a:r>
              <a:rPr lang="en-US"/>
              <a:t> Inflammatory – RA, gout, pseudogout</a:t>
            </a:r>
            <a:endParaRPr/>
          </a:p>
          <a:p>
            <a:pPr indent="-342900" lvl="0" marL="342900" rtl="0" algn="l">
              <a:spcBef>
                <a:spcPts val="640"/>
              </a:spcBef>
              <a:spcAft>
                <a:spcPts val="0"/>
              </a:spcAft>
              <a:buClr>
                <a:schemeClr val="dk1"/>
              </a:buClr>
              <a:buSzPts val="3200"/>
              <a:buChar char="•"/>
            </a:pPr>
            <a:r>
              <a:rPr lang="en-US"/>
              <a:t> Septic – bacteria, mycobacteria, fungus</a:t>
            </a:r>
            <a:endParaRPr/>
          </a:p>
          <a:p>
            <a:pPr indent="-342900" lvl="0" marL="342900" rtl="0" algn="l">
              <a:spcBef>
                <a:spcPts val="640"/>
              </a:spcBef>
              <a:spcAft>
                <a:spcPts val="0"/>
              </a:spcAft>
              <a:buClr>
                <a:schemeClr val="dk1"/>
              </a:buClr>
              <a:buSzPts val="3200"/>
              <a:buChar char="•"/>
            </a:pPr>
            <a:r>
              <a:rPr lang="en-US"/>
              <a:t> Hemorrhagic – hemophilia, anticoagulation, trauma, tumor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Components of synovial fluid analysis</a:t>
            </a:r>
            <a:endParaRPr/>
          </a:p>
        </p:txBody>
      </p:sp>
      <p:sp>
        <p:nvSpPr>
          <p:cNvPr id="214" name="Google Shape;214;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Gross appearance</a:t>
            </a:r>
            <a:endParaRPr/>
          </a:p>
          <a:p>
            <a:pPr indent="-285750" lvl="1" marL="742950" rtl="0" algn="l">
              <a:spcBef>
                <a:spcPts val="560"/>
              </a:spcBef>
              <a:spcAft>
                <a:spcPts val="0"/>
              </a:spcAft>
              <a:buClr>
                <a:schemeClr val="dk1"/>
              </a:buClr>
              <a:buSzPts val="2800"/>
              <a:buChar char="–"/>
            </a:pPr>
            <a:r>
              <a:rPr lang="en-US"/>
              <a:t>Clarity</a:t>
            </a:r>
            <a:endParaRPr/>
          </a:p>
          <a:p>
            <a:pPr indent="-285750" lvl="1" marL="742950" rtl="0" algn="l">
              <a:spcBef>
                <a:spcPts val="560"/>
              </a:spcBef>
              <a:spcAft>
                <a:spcPts val="0"/>
              </a:spcAft>
              <a:buClr>
                <a:schemeClr val="dk1"/>
              </a:buClr>
              <a:buSzPts val="2800"/>
              <a:buChar char="–"/>
            </a:pPr>
            <a:r>
              <a:rPr lang="en-US"/>
              <a:t>Color</a:t>
            </a:r>
            <a:endParaRPr/>
          </a:p>
          <a:p>
            <a:pPr indent="-285750" lvl="1" marL="742950" rtl="0" algn="l">
              <a:spcBef>
                <a:spcPts val="560"/>
              </a:spcBef>
              <a:spcAft>
                <a:spcPts val="0"/>
              </a:spcAft>
              <a:buClr>
                <a:schemeClr val="dk1"/>
              </a:buClr>
              <a:buSzPts val="2800"/>
              <a:buChar char="–"/>
            </a:pPr>
            <a:r>
              <a:rPr lang="en-US"/>
              <a:t>Viscosity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Lab studies</a:t>
            </a:r>
            <a:endParaRPr/>
          </a:p>
        </p:txBody>
      </p:sp>
      <p:sp>
        <p:nvSpPr>
          <p:cNvPr id="221" name="Google Shape;221;p22"/>
          <p:cNvSpPr/>
          <p:nvPr/>
        </p:nvSpPr>
        <p:spPr>
          <a:xfrm>
            <a:off x="6477000" y="3886421"/>
            <a:ext cx="2044455" cy="1066800"/>
          </a:xfrm>
          <a:prstGeom prst="ellipse">
            <a:avLst/>
          </a:prstGeom>
          <a:noFill/>
          <a:ln cap="flat" cmpd="sng" w="25400">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22" name="Google Shape;222;p22"/>
          <p:cNvPicPr preferRelativeResize="0"/>
          <p:nvPr/>
        </p:nvPicPr>
        <p:blipFill rotWithShape="1">
          <a:blip r:embed="rId3">
            <a:alphaModFix/>
          </a:blip>
          <a:srcRect b="0" l="0" r="0" t="0"/>
          <a:stretch/>
        </p:blipFill>
        <p:spPr>
          <a:xfrm>
            <a:off x="0" y="1354394"/>
            <a:ext cx="9144000" cy="5064054"/>
          </a:xfrm>
          <a:prstGeom prst="rect">
            <a:avLst/>
          </a:prstGeom>
          <a:noFill/>
          <a:ln>
            <a:noFill/>
          </a:ln>
        </p:spPr>
      </p:pic>
      <p:sp>
        <p:nvSpPr>
          <p:cNvPr id="223" name="Google Shape;223;p22"/>
          <p:cNvSpPr/>
          <p:nvPr/>
        </p:nvSpPr>
        <p:spPr>
          <a:xfrm>
            <a:off x="6477000" y="3200400"/>
            <a:ext cx="2438400" cy="1524856"/>
          </a:xfrm>
          <a:prstGeom prst="ellipse">
            <a:avLst/>
          </a:prstGeom>
          <a:noFill/>
          <a:ln cap="flat" cmpd="sng" w="25400">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Cell count with differential</a:t>
            </a:r>
            <a:endParaRPr/>
          </a:p>
        </p:txBody>
      </p:sp>
      <p:sp>
        <p:nvSpPr>
          <p:cNvPr id="229" name="Google Shape;229;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20000"/>
          </a:bodyPr>
          <a:lstStyle/>
          <a:p>
            <a:pPr indent="-327660" lvl="0" marL="342900" rtl="0" algn="l">
              <a:spcBef>
                <a:spcPts val="0"/>
              </a:spcBef>
              <a:spcAft>
                <a:spcPts val="0"/>
              </a:spcAft>
              <a:buClr>
                <a:schemeClr val="dk1"/>
              </a:buClr>
              <a:buSzPct val="100000"/>
              <a:buChar char="•"/>
            </a:pPr>
            <a:r>
              <a:rPr lang="en-US"/>
              <a:t>Cell count – normally nearly acellular. Bacterial infections typically with leukocyte count of 50,000-150,000 cells/mm</a:t>
            </a:r>
            <a:r>
              <a:rPr baseline="30000" lang="en-US"/>
              <a:t>3</a:t>
            </a:r>
            <a:endParaRPr/>
          </a:p>
          <a:p>
            <a:pPr indent="-327660" lvl="0" marL="342900" rtl="0" algn="l">
              <a:spcBef>
                <a:spcPts val="640"/>
              </a:spcBef>
              <a:spcAft>
                <a:spcPts val="0"/>
              </a:spcAft>
              <a:buClr>
                <a:schemeClr val="dk1"/>
              </a:buClr>
              <a:buSzPct val="100000"/>
              <a:buChar char="•"/>
            </a:pPr>
            <a:r>
              <a:rPr lang="en-US"/>
              <a:t>Likelihood ratios for septic arthritis:</a:t>
            </a:r>
            <a:endParaRPr/>
          </a:p>
          <a:p>
            <a:pPr indent="-359410" lvl="1" marL="742950" rtl="0" algn="l">
              <a:spcBef>
                <a:spcPts val="640"/>
              </a:spcBef>
              <a:spcAft>
                <a:spcPts val="0"/>
              </a:spcAft>
              <a:buClr>
                <a:schemeClr val="dk1"/>
              </a:buClr>
              <a:buSzPct val="114285"/>
              <a:buChar char="–"/>
            </a:pPr>
            <a:r>
              <a:rPr lang="en-US"/>
              <a:t>&lt; 25,000: LR = 0.32</a:t>
            </a:r>
            <a:endParaRPr/>
          </a:p>
          <a:p>
            <a:pPr indent="-359410" lvl="1" marL="742950" rtl="0" algn="l">
              <a:spcBef>
                <a:spcPts val="640"/>
              </a:spcBef>
              <a:spcAft>
                <a:spcPts val="0"/>
              </a:spcAft>
              <a:buClr>
                <a:schemeClr val="dk1"/>
              </a:buClr>
              <a:buSzPct val="114285"/>
              <a:buChar char="–"/>
            </a:pPr>
            <a:r>
              <a:rPr lang="en-US"/>
              <a:t>25,000-50,000: LR = 2.9</a:t>
            </a:r>
            <a:endParaRPr/>
          </a:p>
          <a:p>
            <a:pPr indent="-359410" lvl="1" marL="742950" rtl="0" algn="l">
              <a:spcBef>
                <a:spcPts val="640"/>
              </a:spcBef>
              <a:spcAft>
                <a:spcPts val="0"/>
              </a:spcAft>
              <a:buClr>
                <a:schemeClr val="dk1"/>
              </a:buClr>
              <a:buSzPct val="114285"/>
              <a:buChar char="–"/>
            </a:pPr>
            <a:r>
              <a:rPr lang="en-US"/>
              <a:t>50,000-100,000: LR =7.7</a:t>
            </a:r>
            <a:endParaRPr/>
          </a:p>
          <a:p>
            <a:pPr indent="-359410" lvl="1" marL="742950" rtl="0" algn="l">
              <a:spcBef>
                <a:spcPts val="640"/>
              </a:spcBef>
              <a:spcAft>
                <a:spcPts val="0"/>
              </a:spcAft>
              <a:buClr>
                <a:schemeClr val="dk1"/>
              </a:buClr>
              <a:buSzPct val="114285"/>
              <a:buChar char="–"/>
            </a:pPr>
            <a:r>
              <a:rPr lang="en-US"/>
              <a:t>&gt; 100,000: LR = 28</a:t>
            </a:r>
            <a:endParaRPr/>
          </a:p>
          <a:p>
            <a:pPr indent="-327660" lvl="0" marL="342900" rtl="0" algn="l">
              <a:spcBef>
                <a:spcPts val="640"/>
              </a:spcBef>
              <a:spcAft>
                <a:spcPts val="0"/>
              </a:spcAft>
              <a:buClr>
                <a:schemeClr val="dk1"/>
              </a:buClr>
              <a:buSzPct val="100000"/>
              <a:buChar char="•"/>
            </a:pPr>
            <a:r>
              <a:rPr lang="en-US"/>
              <a:t>Differential – bacterial &gt; 75% PMNs, eosinophilia suggestive of parasitic, neoplastic or Lyme disease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Crystal search</a:t>
            </a:r>
            <a:endParaRPr/>
          </a:p>
        </p:txBody>
      </p:sp>
      <p:sp>
        <p:nvSpPr>
          <p:cNvPr id="235" name="Google Shape;235;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Monosodium urate (MSU) - gout</a:t>
            </a:r>
            <a:endParaRPr/>
          </a:p>
          <a:p>
            <a:pPr indent="-342900" lvl="0" marL="342900" rtl="0" algn="l">
              <a:spcBef>
                <a:spcPts val="640"/>
              </a:spcBef>
              <a:spcAft>
                <a:spcPts val="0"/>
              </a:spcAft>
              <a:buClr>
                <a:schemeClr val="dk1"/>
              </a:buClr>
              <a:buSzPts val="3200"/>
              <a:buChar char="•"/>
            </a:pPr>
            <a:r>
              <a:rPr lang="en-US"/>
              <a:t>Calcium pyrophosphate dihydrate (CPPD) – pseudogout</a:t>
            </a:r>
            <a:endParaRPr/>
          </a:p>
          <a:p>
            <a:pPr indent="0" lvl="0" marL="0" rtl="0" algn="l">
              <a:spcBef>
                <a:spcPts val="640"/>
              </a:spcBef>
              <a:spcAft>
                <a:spcPts val="0"/>
              </a:spcAft>
              <a:buClr>
                <a:schemeClr val="dk1"/>
              </a:buClr>
              <a:buSzPts val="32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Glucose</a:t>
            </a:r>
            <a:endParaRPr/>
          </a:p>
        </p:txBody>
      </p:sp>
      <p:sp>
        <p:nvSpPr>
          <p:cNvPr id="241" name="Google Shape;241;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Decreased in septic arthritis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Gram stain and culture</a:t>
            </a:r>
            <a:endParaRPr/>
          </a:p>
        </p:txBody>
      </p:sp>
      <p:sp>
        <p:nvSpPr>
          <p:cNvPr id="247" name="Google Shape;247;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ID of organism</a:t>
            </a:r>
            <a:endParaRPr/>
          </a:p>
          <a:p>
            <a:pPr indent="-342900" lvl="0" marL="342900" rtl="0" algn="l">
              <a:spcBef>
                <a:spcPts val="640"/>
              </a:spcBef>
              <a:spcAft>
                <a:spcPts val="0"/>
              </a:spcAft>
              <a:buClr>
                <a:schemeClr val="dk1"/>
              </a:buClr>
              <a:buSzPts val="3200"/>
              <a:buChar char="•"/>
            </a:pPr>
            <a:r>
              <a:rPr lang="en-US"/>
              <a:t>Aerobic culture +/- anaerobic culture</a:t>
            </a:r>
            <a:endParaRPr/>
          </a:p>
          <a:p>
            <a:pPr indent="-342900" lvl="0" marL="342900" rtl="0" algn="l">
              <a:spcBef>
                <a:spcPts val="640"/>
              </a:spcBef>
              <a:spcAft>
                <a:spcPts val="0"/>
              </a:spcAft>
              <a:buClr>
                <a:schemeClr val="dk1"/>
              </a:buClr>
              <a:buSzPts val="3200"/>
              <a:buChar char="•"/>
            </a:pPr>
            <a:r>
              <a:rPr lang="en-US"/>
              <a:t>Suspected gonococcal, lyme or TB – must request specific testing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Arthrocentesis Cases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CASE 1</a:t>
            </a:r>
            <a:endParaRPr/>
          </a:p>
        </p:txBody>
      </p:sp>
      <p:sp>
        <p:nvSpPr>
          <p:cNvPr id="259" name="Google Shape;259;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l">
              <a:spcBef>
                <a:spcPts val="0"/>
              </a:spcBef>
              <a:spcAft>
                <a:spcPts val="0"/>
              </a:spcAft>
              <a:buClr>
                <a:schemeClr val="dk1"/>
              </a:buClr>
              <a:buSzPct val="100000"/>
              <a:buChar char="•"/>
            </a:pPr>
            <a:r>
              <a:rPr b="1" lang="en-US"/>
              <a:t>History:</a:t>
            </a:r>
            <a:endParaRPr/>
          </a:p>
          <a:p>
            <a:pPr indent="-342900" lvl="0" marL="342900" rtl="0" algn="l">
              <a:spcBef>
                <a:spcPts val="544"/>
              </a:spcBef>
              <a:spcAft>
                <a:spcPts val="0"/>
              </a:spcAft>
              <a:buClr>
                <a:schemeClr val="dk1"/>
              </a:buClr>
              <a:buSzPct val="100000"/>
              <a:buChar char="•"/>
            </a:pPr>
            <a:r>
              <a:rPr lang="en-US"/>
              <a:t>A 45 y/o male history of left ankle laceration from fence 3 weeks prior presents with severe pain in the ankle unrelieved by aspirin and cold pack. Patient denies new trauma patient has history of diabetes but hasn’t followed with his doctor for a few years. Patient denies further medication. Patient has pain with active and passive dorsiflexion and plantar flexion with only 5 degrees. Laceration is well healed no erythema or signs for cellulitis. Significantly swollen ankle without deformity or bruising.</a:t>
            </a:r>
            <a:endParaRPr/>
          </a:p>
          <a:p>
            <a:pPr indent="-170180" lvl="0" marL="342900" rtl="0" algn="l">
              <a:spcBef>
                <a:spcPts val="544"/>
              </a:spcBef>
              <a:spcAft>
                <a:spcPts val="0"/>
              </a:spcAft>
              <a:buClr>
                <a:schemeClr val="dk1"/>
              </a:buClr>
              <a:buSzPct val="1000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CASE 1</a:t>
            </a:r>
            <a:endParaRPr/>
          </a:p>
        </p:txBody>
      </p:sp>
      <p:sp>
        <p:nvSpPr>
          <p:cNvPr id="265" name="Google Shape;265;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Vitals BP 123/78 HR100 RR22 Temp 37.9C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Contraindications</a:t>
            </a:r>
            <a:endParaRPr/>
          </a:p>
        </p:txBody>
      </p:sp>
      <p:sp>
        <p:nvSpPr>
          <p:cNvPr id="103" name="Google Shape;103;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No absolute contraindications for diagnostic arthrocentesis</a:t>
            </a:r>
            <a:endParaRPr/>
          </a:p>
          <a:p>
            <a:pPr indent="-342900" lvl="0" marL="342900" rtl="0" algn="l">
              <a:spcBef>
                <a:spcPts val="640"/>
              </a:spcBef>
              <a:spcAft>
                <a:spcPts val="0"/>
              </a:spcAft>
              <a:buClr>
                <a:schemeClr val="dk1"/>
              </a:buClr>
              <a:buSzPts val="3200"/>
              <a:buChar char="•"/>
            </a:pPr>
            <a:r>
              <a:rPr lang="en-US"/>
              <a:t>Do not inject steroids into a joint that you suspect is already infected</a:t>
            </a:r>
            <a:endParaRPr/>
          </a:p>
          <a:p>
            <a:pPr indent="-342900" lvl="0" marL="342900" rtl="0" algn="l">
              <a:spcBef>
                <a:spcPts val="640"/>
              </a:spcBef>
              <a:spcAft>
                <a:spcPts val="0"/>
              </a:spcAft>
              <a:buClr>
                <a:schemeClr val="dk1"/>
              </a:buClr>
              <a:buSzPts val="3200"/>
              <a:buChar char="•"/>
            </a:pPr>
            <a:r>
              <a:rPr lang="en-US"/>
              <a:t>Relative Contraindications:</a:t>
            </a:r>
            <a:endParaRPr/>
          </a:p>
          <a:p>
            <a:pPr indent="-285750" lvl="1" marL="742950" rtl="0" algn="l">
              <a:spcBef>
                <a:spcPts val="560"/>
              </a:spcBef>
              <a:spcAft>
                <a:spcPts val="0"/>
              </a:spcAft>
              <a:buClr>
                <a:schemeClr val="dk1"/>
              </a:buClr>
              <a:buSzPts val="2800"/>
              <a:buChar char="–"/>
            </a:pPr>
            <a:r>
              <a:rPr lang="en-US"/>
              <a:t>Overlying cellulitis</a:t>
            </a:r>
            <a:endParaRPr/>
          </a:p>
          <a:p>
            <a:pPr indent="-285750" lvl="1" marL="742950" rtl="0" algn="l">
              <a:spcBef>
                <a:spcPts val="560"/>
              </a:spcBef>
              <a:spcAft>
                <a:spcPts val="0"/>
              </a:spcAft>
              <a:buClr>
                <a:schemeClr val="dk1"/>
              </a:buClr>
              <a:buSzPts val="2800"/>
              <a:buChar char="–"/>
            </a:pPr>
            <a:r>
              <a:rPr lang="en-US"/>
              <a:t>Coagulopathy</a:t>
            </a:r>
            <a:endParaRPr/>
          </a:p>
          <a:p>
            <a:pPr indent="-285750" lvl="1" marL="742950" rtl="0" algn="l">
              <a:spcBef>
                <a:spcPts val="560"/>
              </a:spcBef>
              <a:spcAft>
                <a:spcPts val="0"/>
              </a:spcAft>
              <a:buClr>
                <a:schemeClr val="dk1"/>
              </a:buClr>
              <a:buSzPts val="2800"/>
              <a:buChar char="–"/>
            </a:pPr>
            <a:r>
              <a:rPr lang="en-US"/>
              <a:t>Joint prosthesis (refer to ortho)</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Case 1</a:t>
            </a:r>
            <a:endParaRPr/>
          </a:p>
        </p:txBody>
      </p:sp>
      <p:sp>
        <p:nvSpPr>
          <p:cNvPr id="271" name="Google Shape;271;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b="1" lang="en-US"/>
              <a:t>Xray: </a:t>
            </a:r>
            <a:r>
              <a:rPr lang="en-US"/>
              <a:t> No signs for Fracture or dislocation</a:t>
            </a:r>
            <a:endParaRPr/>
          </a:p>
          <a:p>
            <a:pPr indent="-342900" lvl="0" marL="342900" rtl="0" algn="l">
              <a:spcBef>
                <a:spcPts val="640"/>
              </a:spcBef>
              <a:spcAft>
                <a:spcPts val="0"/>
              </a:spcAft>
              <a:buClr>
                <a:schemeClr val="dk1"/>
              </a:buClr>
              <a:buSzPts val="3200"/>
              <a:buChar char="•"/>
            </a:pPr>
            <a:r>
              <a:rPr b="1" lang="en-US"/>
              <a:t>Labs:</a:t>
            </a:r>
            <a:r>
              <a:rPr lang="en-US"/>
              <a:t>  Na136 K+ 4.0 Cl 106 HCO3 24 BUN 8 Cr1.1 Gluc 348</a:t>
            </a:r>
            <a:endParaRPr/>
          </a:p>
          <a:p>
            <a:pPr indent="-342900" lvl="0" marL="342900" rtl="0" algn="l">
              <a:spcBef>
                <a:spcPts val="640"/>
              </a:spcBef>
              <a:spcAft>
                <a:spcPts val="0"/>
              </a:spcAft>
              <a:buClr>
                <a:schemeClr val="dk1"/>
              </a:buClr>
              <a:buSzPts val="3200"/>
              <a:buChar char="•"/>
            </a:pPr>
            <a:r>
              <a:rPr lang="en-US"/>
              <a:t>WBC 9.8 Hgb12.5 Hct 35 Plt 150,000              ESR 30mm/hr  CRP 4mg/dL</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Case 1</a:t>
            </a:r>
            <a:endParaRPr/>
          </a:p>
        </p:txBody>
      </p:sp>
      <p:sp>
        <p:nvSpPr>
          <p:cNvPr id="278" name="Google Shape;278;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What to do next?</a:t>
            </a:r>
            <a:endParaRPr/>
          </a:p>
          <a:p>
            <a:pPr indent="-139700" lvl="0" marL="342900" rtl="0" algn="l">
              <a:spcBef>
                <a:spcPts val="640"/>
              </a:spcBef>
              <a:spcAft>
                <a:spcPts val="0"/>
              </a:spcAft>
              <a:buClr>
                <a:schemeClr val="dk1"/>
              </a:buClr>
              <a:buSzPts val="3200"/>
              <a:buNone/>
            </a:pPr>
            <a:r>
              <a:t/>
            </a:r>
            <a:endParaRPr/>
          </a:p>
        </p:txBody>
      </p:sp>
      <p:pic>
        <p:nvPicPr>
          <p:cNvPr id="279" name="Google Shape;279;p31"/>
          <p:cNvPicPr preferRelativeResize="0"/>
          <p:nvPr/>
        </p:nvPicPr>
        <p:blipFill rotWithShape="1">
          <a:blip r:embed="rId3">
            <a:alphaModFix/>
          </a:blip>
          <a:srcRect b="0" l="0" r="0" t="0"/>
          <a:stretch/>
        </p:blipFill>
        <p:spPr>
          <a:xfrm>
            <a:off x="4542034" y="3595134"/>
            <a:ext cx="3464846" cy="2782790"/>
          </a:xfrm>
          <a:prstGeom prst="rect">
            <a:avLst/>
          </a:prstGeom>
          <a:noFill/>
          <a:ln>
            <a:noFill/>
          </a:ln>
        </p:spPr>
      </p:pic>
      <p:pic>
        <p:nvPicPr>
          <p:cNvPr id="280" name="Google Shape;280;p31"/>
          <p:cNvPicPr preferRelativeResize="0"/>
          <p:nvPr/>
        </p:nvPicPr>
        <p:blipFill rotWithShape="1">
          <a:blip r:embed="rId4">
            <a:alphaModFix/>
          </a:blip>
          <a:srcRect b="0" l="0" r="0" t="0"/>
          <a:stretch/>
        </p:blipFill>
        <p:spPr>
          <a:xfrm>
            <a:off x="762000" y="2667000"/>
            <a:ext cx="3027046" cy="3027046"/>
          </a:xfrm>
          <a:prstGeom prst="rect">
            <a:avLst/>
          </a:prstGeom>
          <a:noFill/>
          <a:ln>
            <a:noFill/>
          </a:ln>
        </p:spPr>
      </p:pic>
      <p:pic>
        <p:nvPicPr>
          <p:cNvPr id="281" name="Google Shape;281;p31"/>
          <p:cNvPicPr preferRelativeResize="0"/>
          <p:nvPr/>
        </p:nvPicPr>
        <p:blipFill rotWithShape="1">
          <a:blip r:embed="rId5">
            <a:alphaModFix/>
          </a:blip>
          <a:srcRect b="0" l="0" r="0" t="0"/>
          <a:stretch/>
        </p:blipFill>
        <p:spPr>
          <a:xfrm>
            <a:off x="5689600" y="531536"/>
            <a:ext cx="2997200" cy="2806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Case 1</a:t>
            </a:r>
            <a:endParaRPr/>
          </a:p>
        </p:txBody>
      </p:sp>
      <p:sp>
        <p:nvSpPr>
          <p:cNvPr id="288" name="Google Shape;288;p3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b="1" lang="en-US"/>
              <a:t>Arthrocentesis:</a:t>
            </a:r>
            <a:endParaRPr/>
          </a:p>
          <a:p>
            <a:pPr indent="-342900" lvl="0" marL="342900" rtl="0" algn="l">
              <a:spcBef>
                <a:spcPts val="640"/>
              </a:spcBef>
              <a:spcAft>
                <a:spcPts val="0"/>
              </a:spcAft>
              <a:buClr>
                <a:schemeClr val="dk1"/>
              </a:buClr>
              <a:buSzPts val="3200"/>
              <a:buChar char="•"/>
            </a:pPr>
            <a:r>
              <a:rPr lang="en-US"/>
              <a:t>Cloudy, thin</a:t>
            </a:r>
            <a:endParaRPr/>
          </a:p>
          <a:p>
            <a:pPr indent="-342900" lvl="0" marL="342900" rtl="0" algn="l">
              <a:spcBef>
                <a:spcPts val="640"/>
              </a:spcBef>
              <a:spcAft>
                <a:spcPts val="0"/>
              </a:spcAft>
              <a:buClr>
                <a:schemeClr val="dk1"/>
              </a:buClr>
              <a:buSzPts val="3200"/>
              <a:buChar char="•"/>
            </a:pPr>
            <a:r>
              <a:rPr lang="en-US"/>
              <a:t>Crystals: none</a:t>
            </a:r>
            <a:endParaRPr/>
          </a:p>
          <a:p>
            <a:pPr indent="-342900" lvl="0" marL="342900" rtl="0" algn="l">
              <a:spcBef>
                <a:spcPts val="640"/>
              </a:spcBef>
              <a:spcAft>
                <a:spcPts val="0"/>
              </a:spcAft>
              <a:buClr>
                <a:schemeClr val="dk1"/>
              </a:buClr>
              <a:buSzPts val="3200"/>
              <a:buChar char="•"/>
            </a:pPr>
            <a:r>
              <a:rPr lang="en-US"/>
              <a:t>Synovial fluid WBC: 101,000/mm3</a:t>
            </a:r>
            <a:endParaRPr/>
          </a:p>
          <a:p>
            <a:pPr indent="-342900" lvl="0" marL="342900" rtl="0" algn="l">
              <a:spcBef>
                <a:spcPts val="640"/>
              </a:spcBef>
              <a:spcAft>
                <a:spcPts val="0"/>
              </a:spcAft>
              <a:buClr>
                <a:schemeClr val="dk1"/>
              </a:buClr>
              <a:buSzPts val="3200"/>
              <a:buChar char="•"/>
            </a:pPr>
            <a:r>
              <a:rPr lang="en-US"/>
              <a:t>Neutrophils: 92%</a:t>
            </a:r>
            <a:endParaRPr/>
          </a:p>
          <a:p>
            <a:pPr indent="0" lvl="0" marL="0" rtl="0" algn="l">
              <a:spcBef>
                <a:spcPts val="640"/>
              </a:spcBef>
              <a:spcAft>
                <a:spcPts val="0"/>
              </a:spcAft>
              <a:buClr>
                <a:schemeClr val="dk1"/>
              </a:buClr>
              <a:buSzPts val="3200"/>
              <a:buNone/>
            </a:pPr>
            <a:r>
              <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Case 2</a:t>
            </a:r>
            <a:endParaRPr/>
          </a:p>
        </p:txBody>
      </p:sp>
      <p:sp>
        <p:nvSpPr>
          <p:cNvPr id="295" name="Google Shape;295;p3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Clr>
                <a:schemeClr val="dk1"/>
              </a:buClr>
              <a:buSzPct val="100000"/>
              <a:buNone/>
            </a:pPr>
            <a:r>
              <a:t/>
            </a:r>
            <a:endParaRPr/>
          </a:p>
          <a:p>
            <a:pPr indent="-342900" lvl="0" marL="342900" rtl="0" algn="l">
              <a:spcBef>
                <a:spcPts val="592"/>
              </a:spcBef>
              <a:spcAft>
                <a:spcPts val="0"/>
              </a:spcAft>
              <a:buClr>
                <a:schemeClr val="dk1"/>
              </a:buClr>
              <a:buSzPct val="100000"/>
              <a:buChar char="•"/>
            </a:pPr>
            <a:r>
              <a:rPr b="1" lang="en-US"/>
              <a:t>History</a:t>
            </a:r>
            <a:endParaRPr/>
          </a:p>
          <a:p>
            <a:pPr indent="-342900" lvl="0" marL="342900" rtl="0" algn="l">
              <a:spcBef>
                <a:spcPts val="592"/>
              </a:spcBef>
              <a:spcAft>
                <a:spcPts val="0"/>
              </a:spcAft>
              <a:buClr>
                <a:schemeClr val="dk1"/>
              </a:buClr>
              <a:buSzPct val="100000"/>
              <a:buChar char="•"/>
            </a:pPr>
            <a:r>
              <a:rPr lang="en-US"/>
              <a:t>A 22 y/o woman presented to the Emergency Department because of progressively severe unilateral wrist pain of 24 hours duration. No preceding injury or unusual physical activity was identified. Plain radiographs of the wrist were unremarkable. A splint was applied. Ibuprofen was prescribed at 600 mg TID and she was discharged with a diagnosis of wrist sprain.</a:t>
            </a:r>
            <a:endParaRPr/>
          </a:p>
          <a:p>
            <a:pPr indent="-154940" lvl="0" marL="342900" rtl="0" algn="l">
              <a:spcBef>
                <a:spcPts val="592"/>
              </a:spcBef>
              <a:spcAft>
                <a:spcPts val="0"/>
              </a:spcAft>
              <a:buClr>
                <a:schemeClr val="dk1"/>
              </a:buClr>
              <a:buSzPct val="1000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Case 2</a:t>
            </a:r>
            <a:endParaRPr/>
          </a:p>
        </p:txBody>
      </p:sp>
      <p:sp>
        <p:nvSpPr>
          <p:cNvPr id="301" name="Google Shape;301;p3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Pain Persisted overnight and patient returned with worsening symptoms</a:t>
            </a:r>
            <a:endParaRPr/>
          </a:p>
          <a:p>
            <a:pPr indent="-342900" lvl="0" marL="342900" rtl="0" algn="l">
              <a:spcBef>
                <a:spcPts val="640"/>
              </a:spcBef>
              <a:spcAft>
                <a:spcPts val="0"/>
              </a:spcAft>
              <a:buClr>
                <a:schemeClr val="dk1"/>
              </a:buClr>
              <a:buSzPts val="3200"/>
              <a:buChar char="•"/>
            </a:pPr>
            <a:r>
              <a:rPr lang="en-US"/>
              <a:t>Further history revealed the absence of nausea, vomiting, diarrhea, bloody stool, swollen glands, photophobia or ocular irritation. Past medical and family histories were noncontributory.</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Case 2</a:t>
            </a:r>
            <a:endParaRPr/>
          </a:p>
        </p:txBody>
      </p:sp>
      <p:sp>
        <p:nvSpPr>
          <p:cNvPr id="307" name="Google Shape;307;p3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l">
              <a:spcBef>
                <a:spcPts val="0"/>
              </a:spcBef>
              <a:spcAft>
                <a:spcPts val="0"/>
              </a:spcAft>
              <a:buClr>
                <a:schemeClr val="dk1"/>
              </a:buClr>
              <a:buSzPct val="100000"/>
              <a:buChar char="•"/>
            </a:pPr>
            <a:r>
              <a:rPr b="1" lang="en-US"/>
              <a:t>Physical Examination</a:t>
            </a:r>
            <a:endParaRPr/>
          </a:p>
          <a:p>
            <a:pPr indent="-342900" lvl="0" marL="342900" rtl="0" algn="l">
              <a:spcBef>
                <a:spcPts val="544"/>
              </a:spcBef>
              <a:spcAft>
                <a:spcPts val="0"/>
              </a:spcAft>
              <a:buClr>
                <a:schemeClr val="dk1"/>
              </a:buClr>
              <a:buSzPct val="100000"/>
              <a:buChar char="•"/>
            </a:pPr>
            <a:r>
              <a:rPr lang="en-US"/>
              <a:t>The patient was a well-developed, well-nourished 22 y/o woman. She was febrile, temperature 101</a:t>
            </a:r>
            <a:r>
              <a:rPr baseline="30000" lang="en-US"/>
              <a:t>o</a:t>
            </a:r>
            <a:r>
              <a:rPr lang="en-US"/>
              <a:t>F, though hemodynamically stable. Articular examination was notable for swelling and warmth at the left wrist. The wrist joint was exquisitely tender to palpation and to manipulation. Swelling extended over the dorsal surface of the hand. The fingers were spared. Skin findings were notable for several tender bilateral palmar violaceous pustular eruptions. What tests would you perform?</a:t>
            </a:r>
            <a:endParaRPr/>
          </a:p>
          <a:p>
            <a:pPr indent="-170180" lvl="0" marL="342900" rtl="0" algn="l">
              <a:spcBef>
                <a:spcPts val="544"/>
              </a:spcBef>
              <a:spcAft>
                <a:spcPts val="0"/>
              </a:spcAft>
              <a:buClr>
                <a:schemeClr val="dk1"/>
              </a:buClr>
              <a:buSzPct val="1000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Case 2</a:t>
            </a:r>
            <a:endParaRPr/>
          </a:p>
        </p:txBody>
      </p:sp>
      <p:pic>
        <p:nvPicPr>
          <p:cNvPr id="313" name="Google Shape;313;p36"/>
          <p:cNvPicPr preferRelativeResize="0"/>
          <p:nvPr>
            <p:ph idx="1" type="body"/>
          </p:nvPr>
        </p:nvPicPr>
        <p:blipFill rotWithShape="1">
          <a:blip r:embed="rId3">
            <a:alphaModFix/>
          </a:blip>
          <a:srcRect b="11964" l="0" r="0" t="11965"/>
          <a:stretch/>
        </p:blipFill>
        <p:spPr>
          <a:xfrm>
            <a:off x="4032589" y="3968431"/>
            <a:ext cx="4860177" cy="2672910"/>
          </a:xfrm>
          <a:prstGeom prst="rect">
            <a:avLst/>
          </a:prstGeom>
          <a:noFill/>
          <a:ln>
            <a:noFill/>
          </a:ln>
        </p:spPr>
      </p:pic>
      <p:pic>
        <p:nvPicPr>
          <p:cNvPr id="314" name="Google Shape;314;p36"/>
          <p:cNvPicPr preferRelativeResize="0"/>
          <p:nvPr/>
        </p:nvPicPr>
        <p:blipFill rotWithShape="1">
          <a:blip r:embed="rId4">
            <a:alphaModFix/>
          </a:blip>
          <a:srcRect b="0" l="0" r="0" t="0"/>
          <a:stretch/>
        </p:blipFill>
        <p:spPr>
          <a:xfrm>
            <a:off x="457200" y="1417638"/>
            <a:ext cx="2802081" cy="3204905"/>
          </a:xfrm>
          <a:prstGeom prst="rect">
            <a:avLst/>
          </a:prstGeom>
          <a:noFill/>
          <a:ln>
            <a:noFill/>
          </a:ln>
        </p:spPr>
      </p:pic>
      <p:pic>
        <p:nvPicPr>
          <p:cNvPr id="315" name="Google Shape;315;p36"/>
          <p:cNvPicPr preferRelativeResize="0"/>
          <p:nvPr/>
        </p:nvPicPr>
        <p:blipFill rotWithShape="1">
          <a:blip r:embed="rId5">
            <a:alphaModFix/>
          </a:blip>
          <a:srcRect b="0" l="0" r="0" t="0"/>
          <a:stretch/>
        </p:blipFill>
        <p:spPr>
          <a:xfrm>
            <a:off x="5089795" y="1081912"/>
            <a:ext cx="3802971" cy="2749231"/>
          </a:xfrm>
          <a:prstGeom prst="rect">
            <a:avLst/>
          </a:prstGeom>
          <a:noFill/>
          <a:ln>
            <a:noFill/>
          </a:ln>
        </p:spPr>
      </p:pic>
      <p:sp>
        <p:nvSpPr>
          <p:cNvPr id="316" name="Google Shape;316;p36"/>
          <p:cNvSpPr txBox="1"/>
          <p:nvPr/>
        </p:nvSpPr>
        <p:spPr>
          <a:xfrm>
            <a:off x="944008" y="5016802"/>
            <a:ext cx="109848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Pain central necrosis</a:t>
            </a:r>
            <a:endParaRPr/>
          </a:p>
        </p:txBody>
      </p:sp>
      <p:sp>
        <p:nvSpPr>
          <p:cNvPr id="317" name="Google Shape;317;p36"/>
          <p:cNvSpPr txBox="1"/>
          <p:nvPr/>
        </p:nvSpPr>
        <p:spPr>
          <a:xfrm>
            <a:off x="4153633" y="2419713"/>
            <a:ext cx="75520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No pain</a:t>
            </a:r>
            <a:endParaRPr/>
          </a:p>
        </p:txBody>
      </p:sp>
      <p:sp>
        <p:nvSpPr>
          <p:cNvPr id="318" name="Google Shape;318;p36"/>
          <p:cNvSpPr txBox="1"/>
          <p:nvPr/>
        </p:nvSpPr>
        <p:spPr>
          <a:xfrm>
            <a:off x="3055152" y="6040703"/>
            <a:ext cx="97743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No Pain scaley</a:t>
            </a:r>
            <a:endParaRPr sz="18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Case 3</a:t>
            </a:r>
            <a:endParaRPr/>
          </a:p>
        </p:txBody>
      </p:sp>
      <p:sp>
        <p:nvSpPr>
          <p:cNvPr id="325" name="Google Shape;325;p3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Char char="•"/>
            </a:pPr>
            <a:r>
              <a:rPr b="1" lang="en-US"/>
              <a:t>History:  </a:t>
            </a:r>
            <a:r>
              <a:rPr lang="en-US"/>
              <a:t>42 YO male h/o HTN presents c/o pain over entire foot progressively worsening over the past 3 days patient notes “hot swelling “over 1</a:t>
            </a:r>
            <a:r>
              <a:rPr baseline="30000" lang="en-US"/>
              <a:t>st</a:t>
            </a:r>
            <a:r>
              <a:rPr lang="en-US"/>
              <a:t> MTP and minor relief with NSAIDS but patient advised not to use with other BP meds.  </a:t>
            </a:r>
            <a:endParaRPr/>
          </a:p>
          <a:p>
            <a:pPr indent="-342900" lvl="0" marL="342900" rtl="0" algn="l">
              <a:spcBef>
                <a:spcPts val="640"/>
              </a:spcBef>
              <a:spcAft>
                <a:spcPts val="0"/>
              </a:spcAft>
              <a:buClr>
                <a:schemeClr val="dk1"/>
              </a:buClr>
              <a:buSzPts val="3200"/>
              <a:buChar char="•"/>
            </a:pPr>
            <a:r>
              <a:rPr lang="en-US"/>
              <a:t>BP meds unknown.  </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Case 3</a:t>
            </a:r>
            <a:endParaRPr/>
          </a:p>
        </p:txBody>
      </p:sp>
      <p:sp>
        <p:nvSpPr>
          <p:cNvPr id="331" name="Google Shape;331;p3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SHx: Occasional ETOH 1-2 beer 5 times per week, Caffeine intake 3 cup coffee per day.  Employed at local Deli.  Denies smoking or drug use.</a:t>
            </a:r>
            <a:endParaRPr/>
          </a:p>
          <a:p>
            <a:pPr indent="0" lvl="0" marL="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Char char="•"/>
            </a:pPr>
            <a:r>
              <a:rPr lang="en-US"/>
              <a:t>Physical: Obese male swollen foot with erythema at angle of hallux at 1</a:t>
            </a:r>
            <a:r>
              <a:rPr baseline="30000" lang="en-US"/>
              <a:t>st</a:t>
            </a:r>
            <a:r>
              <a:rPr lang="en-US"/>
              <a:t> MTP.  Mild valgus deformity.</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Case 3</a:t>
            </a:r>
            <a:endParaRPr/>
          </a:p>
        </p:txBody>
      </p:sp>
      <p:sp>
        <p:nvSpPr>
          <p:cNvPr id="337" name="Google Shape;337;p3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b="1" lang="en-US"/>
              <a:t>Arthrocentesis:</a:t>
            </a:r>
            <a:endParaRPr/>
          </a:p>
          <a:p>
            <a:pPr indent="-342900" lvl="0" marL="342900" rtl="0" algn="l">
              <a:spcBef>
                <a:spcPts val="640"/>
              </a:spcBef>
              <a:spcAft>
                <a:spcPts val="0"/>
              </a:spcAft>
              <a:buClr>
                <a:schemeClr val="dk1"/>
              </a:buClr>
              <a:buSzPts val="3200"/>
              <a:buChar char="•"/>
            </a:pPr>
            <a:r>
              <a:rPr lang="en-US"/>
              <a:t>Opaque </a:t>
            </a:r>
            <a:endParaRPr/>
          </a:p>
          <a:p>
            <a:pPr indent="-342900" lvl="0" marL="342900" rtl="0" algn="l">
              <a:spcBef>
                <a:spcPts val="640"/>
              </a:spcBef>
              <a:spcAft>
                <a:spcPts val="0"/>
              </a:spcAft>
              <a:buClr>
                <a:schemeClr val="dk1"/>
              </a:buClr>
              <a:buSzPts val="3200"/>
              <a:buChar char="•"/>
            </a:pPr>
            <a:r>
              <a:rPr lang="en-US"/>
              <a:t>Crystals: present</a:t>
            </a:r>
            <a:endParaRPr/>
          </a:p>
          <a:p>
            <a:pPr indent="-342900" lvl="0" marL="342900" rtl="0" algn="l">
              <a:spcBef>
                <a:spcPts val="640"/>
              </a:spcBef>
              <a:spcAft>
                <a:spcPts val="0"/>
              </a:spcAft>
              <a:buClr>
                <a:schemeClr val="dk1"/>
              </a:buClr>
              <a:buSzPts val="3200"/>
              <a:buChar char="•"/>
            </a:pPr>
            <a:r>
              <a:rPr lang="en-US"/>
              <a:t>Synovial fluid WBC: 10,000/mm3</a:t>
            </a:r>
            <a:endParaRPr/>
          </a:p>
          <a:p>
            <a:pPr indent="-342900" lvl="0" marL="342900" rtl="0" algn="l">
              <a:spcBef>
                <a:spcPts val="640"/>
              </a:spcBef>
              <a:spcAft>
                <a:spcPts val="0"/>
              </a:spcAft>
              <a:buClr>
                <a:schemeClr val="dk1"/>
              </a:buClr>
              <a:buSzPts val="3200"/>
              <a:buChar char="•"/>
            </a:pPr>
            <a:r>
              <a:rPr lang="en-US"/>
              <a:t>Neutrophils: 81%</a:t>
            </a:r>
            <a:endParaRPr/>
          </a:p>
          <a:p>
            <a:pPr indent="0" lvl="0" marL="0" rtl="0" algn="l">
              <a:spcBef>
                <a:spcPts val="640"/>
              </a:spcBef>
              <a:spcAft>
                <a:spcPts val="0"/>
              </a:spcAft>
              <a:buClr>
                <a:schemeClr val="dk1"/>
              </a:buClr>
              <a:buSzPts val="32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Patient education</a:t>
            </a:r>
            <a:endParaRPr/>
          </a:p>
        </p:txBody>
      </p:sp>
      <p:sp>
        <p:nvSpPr>
          <p:cNvPr id="110" name="Google Shape;110;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Risks: Iatrogenic septic joint (1/3,500), damage to neurovascular structures, flushing and post-injection flare with kenalog injection</a:t>
            </a:r>
            <a:endParaRPr/>
          </a:p>
          <a:p>
            <a:pPr indent="-342900" lvl="0" marL="342900" rtl="0" algn="l">
              <a:spcBef>
                <a:spcPts val="640"/>
              </a:spcBef>
              <a:spcAft>
                <a:spcPts val="0"/>
              </a:spcAft>
              <a:buClr>
                <a:schemeClr val="dk1"/>
              </a:buClr>
              <a:buSzPts val="3200"/>
              <a:buChar char="•"/>
            </a:pPr>
            <a:r>
              <a:rPr lang="en-US"/>
              <a:t>Post-procedure: activity limitations, bathing, dressing, compression, cold therapy, pain control, observation for iatrogenic infection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Gout</a:t>
            </a:r>
            <a:endParaRPr/>
          </a:p>
        </p:txBody>
      </p:sp>
      <p:pic>
        <p:nvPicPr>
          <p:cNvPr id="343" name="Google Shape;343;p40"/>
          <p:cNvPicPr preferRelativeResize="0"/>
          <p:nvPr>
            <p:ph idx="1" type="body"/>
          </p:nvPr>
        </p:nvPicPr>
        <p:blipFill rotWithShape="1">
          <a:blip r:embed="rId3">
            <a:alphaModFix/>
          </a:blip>
          <a:srcRect b="12767" l="0" r="0" t="12768"/>
          <a:stretch/>
        </p:blipFill>
        <p:spPr>
          <a:xfrm>
            <a:off x="457200" y="1600201"/>
            <a:ext cx="4267299" cy="2346850"/>
          </a:xfrm>
          <a:prstGeom prst="rect">
            <a:avLst/>
          </a:prstGeom>
          <a:noFill/>
          <a:ln>
            <a:noFill/>
          </a:ln>
        </p:spPr>
      </p:pic>
      <p:pic>
        <p:nvPicPr>
          <p:cNvPr id="344" name="Google Shape;344;p40"/>
          <p:cNvPicPr preferRelativeResize="0"/>
          <p:nvPr/>
        </p:nvPicPr>
        <p:blipFill rotWithShape="1">
          <a:blip r:embed="rId4">
            <a:alphaModFix/>
          </a:blip>
          <a:srcRect b="0" l="0" r="0" t="0"/>
          <a:stretch/>
        </p:blipFill>
        <p:spPr>
          <a:xfrm>
            <a:off x="4329931" y="2106393"/>
            <a:ext cx="4356869" cy="2960550"/>
          </a:xfrm>
          <a:prstGeom prst="rect">
            <a:avLst/>
          </a:prstGeom>
          <a:noFill/>
          <a:ln>
            <a:noFill/>
          </a:ln>
        </p:spPr>
      </p:pic>
      <p:pic>
        <p:nvPicPr>
          <p:cNvPr id="345" name="Google Shape;345;p40"/>
          <p:cNvPicPr preferRelativeResize="0"/>
          <p:nvPr/>
        </p:nvPicPr>
        <p:blipFill rotWithShape="1">
          <a:blip r:embed="rId5">
            <a:alphaModFix/>
          </a:blip>
          <a:srcRect b="0" l="0" r="0" t="0"/>
          <a:stretch/>
        </p:blipFill>
        <p:spPr>
          <a:xfrm>
            <a:off x="457200" y="4358714"/>
            <a:ext cx="3454400" cy="23495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Case 4</a:t>
            </a:r>
            <a:endParaRPr/>
          </a:p>
        </p:txBody>
      </p:sp>
      <p:sp>
        <p:nvSpPr>
          <p:cNvPr id="352" name="Google Shape;352;p4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3200"/>
              <a:buChar char="•"/>
            </a:pPr>
            <a:r>
              <a:rPr b="1" lang="en-US"/>
              <a:t>History:</a:t>
            </a:r>
            <a:endParaRPr/>
          </a:p>
          <a:p>
            <a:pPr indent="-342900" lvl="0" marL="342900" rtl="0" algn="l">
              <a:spcBef>
                <a:spcPts val="640"/>
              </a:spcBef>
              <a:spcAft>
                <a:spcPts val="0"/>
              </a:spcAft>
              <a:buClr>
                <a:schemeClr val="dk1"/>
              </a:buClr>
              <a:buSzPts val="3200"/>
              <a:buChar char="•"/>
            </a:pPr>
            <a:r>
              <a:rPr lang="en-US"/>
              <a:t>65 y/o female h/o RA with hot left swollen knee similar to flare ups of RA.  Patient has limited ROM of knee with swelling and intact skin. Thick anterior scar. RA medication has been working  to halt  flares since started and patient has not missed any doses. No history of gout.  Patient getting over recent “cold” but not treated with antibiotics.</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Case 4</a:t>
            </a:r>
            <a:endParaRPr/>
          </a:p>
        </p:txBody>
      </p:sp>
      <p:sp>
        <p:nvSpPr>
          <p:cNvPr id="359" name="Google Shape;359;p4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Clr>
                <a:schemeClr val="dk1"/>
              </a:buClr>
              <a:buSzPct val="100000"/>
              <a:buNone/>
            </a:pPr>
            <a:r>
              <a:rPr lang="en-US"/>
              <a:t> </a:t>
            </a:r>
            <a:endParaRPr/>
          </a:p>
          <a:p>
            <a:pPr indent="-154940" lvl="0" marL="342900" rtl="0" algn="l">
              <a:spcBef>
                <a:spcPts val="592"/>
              </a:spcBef>
              <a:spcAft>
                <a:spcPts val="0"/>
              </a:spcAft>
              <a:buClr>
                <a:schemeClr val="dk1"/>
              </a:buClr>
              <a:buSzPct val="100000"/>
              <a:buNone/>
            </a:pPr>
            <a:r>
              <a:t/>
            </a:r>
            <a:endParaRPr/>
          </a:p>
          <a:p>
            <a:pPr indent="-342900" lvl="0" marL="342900" rtl="0" algn="l">
              <a:spcBef>
                <a:spcPts val="592"/>
              </a:spcBef>
              <a:spcAft>
                <a:spcPts val="0"/>
              </a:spcAft>
              <a:buClr>
                <a:schemeClr val="dk1"/>
              </a:buClr>
              <a:buSzPct val="100000"/>
              <a:buChar char="•"/>
            </a:pPr>
            <a:r>
              <a:rPr b="1" lang="en-US"/>
              <a:t>Physical: </a:t>
            </a:r>
            <a:r>
              <a:rPr lang="en-US"/>
              <a:t>Large effusion on knee linear scar well healed no skin breakdown no bleeding </a:t>
            </a:r>
            <a:endParaRPr/>
          </a:p>
          <a:p>
            <a:pPr indent="0" lvl="0" marL="0" rtl="0" algn="l">
              <a:spcBef>
                <a:spcPts val="592"/>
              </a:spcBef>
              <a:spcAft>
                <a:spcPts val="0"/>
              </a:spcAft>
              <a:buClr>
                <a:schemeClr val="dk1"/>
              </a:buClr>
              <a:buSzPct val="100000"/>
              <a:buNone/>
            </a:pPr>
            <a:r>
              <a:rPr lang="en-US"/>
              <a:t> </a:t>
            </a:r>
            <a:endParaRPr/>
          </a:p>
          <a:p>
            <a:pPr indent="-342900" lvl="0" marL="342900" rtl="0" algn="l">
              <a:spcBef>
                <a:spcPts val="592"/>
              </a:spcBef>
              <a:spcAft>
                <a:spcPts val="0"/>
              </a:spcAft>
              <a:buClr>
                <a:schemeClr val="dk1"/>
              </a:buClr>
              <a:buSzPct val="100000"/>
              <a:buChar char="•"/>
            </a:pPr>
            <a:r>
              <a:rPr b="1" lang="en-US"/>
              <a:t>Meds:</a:t>
            </a:r>
            <a:r>
              <a:rPr lang="en-US"/>
              <a:t> Etanercept</a:t>
            </a:r>
            <a:endParaRPr/>
          </a:p>
          <a:p>
            <a:pPr indent="-342900" lvl="0" marL="342900" rtl="0" algn="l">
              <a:spcBef>
                <a:spcPts val="592"/>
              </a:spcBef>
              <a:spcAft>
                <a:spcPts val="0"/>
              </a:spcAft>
              <a:buClr>
                <a:schemeClr val="dk1"/>
              </a:buClr>
              <a:buSzPct val="100000"/>
              <a:buChar char="•"/>
            </a:pPr>
            <a:r>
              <a:rPr lang="en-US"/>
              <a:t> Social Hx: Denies ETOH, Drugs, or Smoking Works as staff nurse in a jail for retirement job as it is mostly sit down work.</a:t>
            </a:r>
            <a:endParaRPr/>
          </a:p>
          <a:p>
            <a:pPr indent="-154940" lvl="0" marL="342900" rtl="0" algn="l">
              <a:spcBef>
                <a:spcPts val="592"/>
              </a:spcBef>
              <a:spcAft>
                <a:spcPts val="0"/>
              </a:spcAft>
              <a:buClr>
                <a:schemeClr val="dk1"/>
              </a:buClr>
              <a:buSzPct val="100000"/>
              <a:buNone/>
            </a:pPr>
            <a:r>
              <a:t/>
            </a:r>
            <a:endParaRPr/>
          </a:p>
          <a:p>
            <a:pPr indent="-154940" lvl="0" marL="342900" rtl="0" algn="l">
              <a:spcBef>
                <a:spcPts val="592"/>
              </a:spcBef>
              <a:spcAft>
                <a:spcPts val="0"/>
              </a:spcAft>
              <a:buClr>
                <a:schemeClr val="dk1"/>
              </a:buClr>
              <a:buSzPct val="100000"/>
              <a:buNone/>
            </a:pPr>
            <a:r>
              <a:t/>
            </a:r>
            <a:endParaRPr/>
          </a:p>
        </p:txBody>
      </p:sp>
      <p:pic>
        <p:nvPicPr>
          <p:cNvPr id="360" name="Google Shape;360;p42"/>
          <p:cNvPicPr preferRelativeResize="0"/>
          <p:nvPr/>
        </p:nvPicPr>
        <p:blipFill rotWithShape="1">
          <a:blip r:embed="rId3">
            <a:alphaModFix/>
          </a:blip>
          <a:srcRect b="0" l="0" r="0" t="0"/>
          <a:stretch/>
        </p:blipFill>
        <p:spPr>
          <a:xfrm>
            <a:off x="5981599" y="240449"/>
            <a:ext cx="2705201" cy="221150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Case 4</a:t>
            </a:r>
            <a:endParaRPr/>
          </a:p>
        </p:txBody>
      </p:sp>
      <p:sp>
        <p:nvSpPr>
          <p:cNvPr id="366" name="Google Shape;366;p4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b="1" lang="en-US"/>
              <a:t>Arthrocentesis:</a:t>
            </a:r>
            <a:endParaRPr/>
          </a:p>
          <a:p>
            <a:pPr indent="-342900" lvl="0" marL="342900" rtl="0" algn="l">
              <a:spcBef>
                <a:spcPts val="640"/>
              </a:spcBef>
              <a:spcAft>
                <a:spcPts val="0"/>
              </a:spcAft>
              <a:buClr>
                <a:schemeClr val="dk1"/>
              </a:buClr>
              <a:buSzPts val="3200"/>
              <a:buChar char="•"/>
            </a:pPr>
            <a:r>
              <a:rPr lang="en-US"/>
              <a:t>Clear/dark yellow</a:t>
            </a:r>
            <a:endParaRPr/>
          </a:p>
          <a:p>
            <a:pPr indent="-342900" lvl="0" marL="342900" rtl="0" algn="l">
              <a:spcBef>
                <a:spcPts val="640"/>
              </a:spcBef>
              <a:spcAft>
                <a:spcPts val="0"/>
              </a:spcAft>
              <a:buClr>
                <a:schemeClr val="dk1"/>
              </a:buClr>
              <a:buSzPts val="3200"/>
              <a:buChar char="•"/>
            </a:pPr>
            <a:r>
              <a:rPr lang="en-US"/>
              <a:t>Crystals: none</a:t>
            </a:r>
            <a:endParaRPr/>
          </a:p>
          <a:p>
            <a:pPr indent="-342900" lvl="0" marL="342900" rtl="0" algn="l">
              <a:spcBef>
                <a:spcPts val="640"/>
              </a:spcBef>
              <a:spcAft>
                <a:spcPts val="0"/>
              </a:spcAft>
              <a:buClr>
                <a:schemeClr val="dk1"/>
              </a:buClr>
              <a:buSzPts val="3200"/>
              <a:buChar char="•"/>
            </a:pPr>
            <a:r>
              <a:rPr lang="en-US"/>
              <a:t>Synovial fluid WBC: 1500/mm3</a:t>
            </a:r>
            <a:endParaRPr/>
          </a:p>
          <a:p>
            <a:pPr indent="-342900" lvl="0" marL="342900" rtl="0" algn="l">
              <a:spcBef>
                <a:spcPts val="640"/>
              </a:spcBef>
              <a:spcAft>
                <a:spcPts val="0"/>
              </a:spcAft>
              <a:buClr>
                <a:schemeClr val="dk1"/>
              </a:buClr>
              <a:buSzPts val="3200"/>
              <a:buChar char="•"/>
            </a:pPr>
            <a:r>
              <a:rPr lang="en-US"/>
              <a:t>Neutrophils: 65%</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Case 4</a:t>
            </a:r>
            <a:endParaRPr/>
          </a:p>
        </p:txBody>
      </p:sp>
      <p:sp>
        <p:nvSpPr>
          <p:cNvPr id="372" name="Google Shape;372;p4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Clr>
                <a:schemeClr val="dk1"/>
              </a:buClr>
              <a:buSzPts val="3200"/>
              <a:buNone/>
            </a:pPr>
            <a:r>
              <a:rPr lang="en-US"/>
              <a:t> </a:t>
            </a:r>
            <a:endParaRPr/>
          </a:p>
          <a:p>
            <a:pPr indent="-342900" lvl="0" marL="342900" rtl="0" algn="l">
              <a:spcBef>
                <a:spcPts val="640"/>
              </a:spcBef>
              <a:spcAft>
                <a:spcPts val="0"/>
              </a:spcAft>
              <a:buClr>
                <a:schemeClr val="dk1"/>
              </a:buClr>
              <a:buSzPts val="3200"/>
              <a:buChar char="•"/>
            </a:pPr>
            <a:r>
              <a:rPr lang="en-US"/>
              <a:t>Ortho resident consulted over phone and feels this is RA flare based on history in EMR, resident agrees to follow cultures recommends discharge </a:t>
            </a:r>
            <a:endParaRPr/>
          </a:p>
          <a:p>
            <a:pPr indent="-342900" lvl="0" marL="342900" rtl="0" algn="l">
              <a:spcBef>
                <a:spcPts val="640"/>
              </a:spcBef>
              <a:spcAft>
                <a:spcPts val="0"/>
              </a:spcAft>
              <a:buClr>
                <a:schemeClr val="dk1"/>
              </a:buClr>
              <a:buSzPts val="3200"/>
              <a:buChar char="•"/>
            </a:pPr>
            <a:r>
              <a:rPr lang="en-US"/>
              <a:t>Patient started on empirically on Keflex and sent home from ED to follow up in 2 weeks.</a:t>
            </a:r>
            <a:endParaRPr/>
          </a:p>
          <a:p>
            <a:pPr indent="-342900" lvl="0" marL="342900" rtl="0" algn="l">
              <a:spcBef>
                <a:spcPts val="640"/>
              </a:spcBef>
              <a:spcAft>
                <a:spcPts val="0"/>
              </a:spcAft>
              <a:buClr>
                <a:schemeClr val="dk1"/>
              </a:buClr>
              <a:buSzPts val="3200"/>
              <a:buChar char="•"/>
            </a:pPr>
            <a:r>
              <a:rPr lang="en-US"/>
              <a:t>Gram stain and Culture after 5 days return negative.</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Case 4</a:t>
            </a:r>
            <a:endParaRPr/>
          </a:p>
        </p:txBody>
      </p:sp>
      <p:sp>
        <p:nvSpPr>
          <p:cNvPr id="378" name="Google Shape;378;p4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Char char="•"/>
            </a:pPr>
            <a:r>
              <a:rPr lang="en-US"/>
              <a:t>Patient returns to ED before weekend 5 days later and continues to have pain and swelling returned the area worsening, febrile with BP 82/48 toxic appearing and x rays obtained…</a:t>
            </a:r>
            <a:endParaRPr/>
          </a:p>
          <a:p>
            <a:pPr indent="-139700" lvl="0" marL="342900" rtl="0" algn="l">
              <a:spcBef>
                <a:spcPts val="640"/>
              </a:spcBef>
              <a:spcAft>
                <a:spcPts val="0"/>
              </a:spcAft>
              <a:buClr>
                <a:schemeClr val="dk1"/>
              </a:buClr>
              <a:buSzPts val="3200"/>
              <a:buNone/>
            </a:pPr>
            <a:r>
              <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Case 4</a:t>
            </a:r>
            <a:endParaRPr/>
          </a:p>
        </p:txBody>
      </p:sp>
      <p:pic>
        <p:nvPicPr>
          <p:cNvPr id="384" name="Google Shape;384;p46"/>
          <p:cNvPicPr preferRelativeResize="0"/>
          <p:nvPr>
            <p:ph idx="1" type="body"/>
          </p:nvPr>
        </p:nvPicPr>
        <p:blipFill rotWithShape="1">
          <a:blip r:embed="rId3">
            <a:alphaModFix/>
          </a:blip>
          <a:srcRect b="25802" l="0" r="0" t="25802"/>
          <a:stretch/>
        </p:blipFill>
        <p:spPr>
          <a:xfrm>
            <a:off x="1950448" y="1600201"/>
            <a:ext cx="6139550" cy="421740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Case 4</a:t>
            </a:r>
            <a:endParaRPr/>
          </a:p>
        </p:txBody>
      </p:sp>
      <p:pic>
        <p:nvPicPr>
          <p:cNvPr id="390" name="Google Shape;390;p47"/>
          <p:cNvPicPr preferRelativeResize="0"/>
          <p:nvPr>
            <p:ph idx="1" type="body"/>
          </p:nvPr>
        </p:nvPicPr>
        <p:blipFill rotWithShape="1">
          <a:blip r:embed="rId3">
            <a:alphaModFix/>
          </a:blip>
          <a:srcRect b="22501" l="0" r="0" t="22502"/>
          <a:stretch/>
        </p:blipFill>
        <p:spPr>
          <a:xfrm>
            <a:off x="1521354" y="1417638"/>
            <a:ext cx="6326774" cy="459917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Immunosuppression</a:t>
            </a:r>
            <a:endParaRPr/>
          </a:p>
        </p:txBody>
      </p:sp>
      <p:sp>
        <p:nvSpPr>
          <p:cNvPr id="396" name="Google Shape;396;p4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Need to request special cultures for CD4&lt;200, immunocompromised, sickle cell, iatrogenic risk</a:t>
            </a:r>
            <a:endParaRPr/>
          </a:p>
          <a:p>
            <a:pPr indent="-139700" lvl="0" marL="34290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Char char="•"/>
            </a:pPr>
            <a:r>
              <a:rPr lang="en-US"/>
              <a:t>GC, P. acnes, fungal, TB</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Equipment</a:t>
            </a:r>
            <a:endParaRPr/>
          </a:p>
        </p:txBody>
      </p:sp>
      <p:sp>
        <p:nvSpPr>
          <p:cNvPr id="116" name="Google Shape;116;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spcBef>
                <a:spcPts val="0"/>
              </a:spcBef>
              <a:spcAft>
                <a:spcPts val="0"/>
              </a:spcAft>
              <a:buClr>
                <a:schemeClr val="dk1"/>
              </a:buClr>
              <a:buSzPct val="100000"/>
              <a:buChar char="•"/>
            </a:pPr>
            <a:r>
              <a:rPr lang="en-US"/>
              <a:t>Syringe</a:t>
            </a:r>
            <a:endParaRPr/>
          </a:p>
          <a:p>
            <a:pPr indent="-342900" lvl="0" marL="342900" rtl="0" algn="l">
              <a:spcBef>
                <a:spcPts val="496"/>
              </a:spcBef>
              <a:spcAft>
                <a:spcPts val="0"/>
              </a:spcAft>
              <a:buClr>
                <a:schemeClr val="dk1"/>
              </a:buClr>
              <a:buSzPct val="100000"/>
              <a:buChar char="•"/>
            </a:pPr>
            <a:r>
              <a:rPr lang="en-US"/>
              <a:t>Needles</a:t>
            </a:r>
            <a:endParaRPr/>
          </a:p>
          <a:p>
            <a:pPr indent="-342900" lvl="0" marL="342900" rtl="0" algn="l">
              <a:spcBef>
                <a:spcPts val="496"/>
              </a:spcBef>
              <a:spcAft>
                <a:spcPts val="0"/>
              </a:spcAft>
              <a:buClr>
                <a:schemeClr val="dk1"/>
              </a:buClr>
              <a:buSzPct val="100000"/>
              <a:buChar char="•"/>
            </a:pPr>
            <a:r>
              <a:rPr lang="en-US"/>
              <a:t>Topical / local anesthetic</a:t>
            </a:r>
            <a:endParaRPr/>
          </a:p>
          <a:p>
            <a:pPr indent="-342900" lvl="0" marL="342900" rtl="0" algn="l">
              <a:spcBef>
                <a:spcPts val="496"/>
              </a:spcBef>
              <a:spcAft>
                <a:spcPts val="0"/>
              </a:spcAft>
              <a:buClr>
                <a:schemeClr val="dk1"/>
              </a:buClr>
              <a:buSzPct val="100000"/>
              <a:buChar char="•"/>
            </a:pPr>
            <a:r>
              <a:rPr lang="en-US"/>
              <a:t>Test tube and culture tubes</a:t>
            </a:r>
            <a:endParaRPr/>
          </a:p>
          <a:p>
            <a:pPr indent="-342900" lvl="0" marL="342900" rtl="0" algn="l">
              <a:spcBef>
                <a:spcPts val="496"/>
              </a:spcBef>
              <a:spcAft>
                <a:spcPts val="0"/>
              </a:spcAft>
              <a:buClr>
                <a:schemeClr val="dk1"/>
              </a:buClr>
              <a:buSzPct val="100000"/>
              <a:buChar char="•"/>
            </a:pPr>
            <a:r>
              <a:rPr lang="en-US"/>
              <a:t>Sterile gloves</a:t>
            </a:r>
            <a:endParaRPr/>
          </a:p>
          <a:p>
            <a:pPr indent="-342900" lvl="0" marL="342900" rtl="0" algn="l">
              <a:spcBef>
                <a:spcPts val="496"/>
              </a:spcBef>
              <a:spcAft>
                <a:spcPts val="0"/>
              </a:spcAft>
              <a:buClr>
                <a:schemeClr val="dk1"/>
              </a:buClr>
              <a:buSzPct val="100000"/>
              <a:buChar char="•"/>
            </a:pPr>
            <a:r>
              <a:rPr lang="en-US"/>
              <a:t>Mask</a:t>
            </a:r>
            <a:endParaRPr/>
          </a:p>
          <a:p>
            <a:pPr indent="-342900" lvl="0" marL="342900" rtl="0" algn="l">
              <a:spcBef>
                <a:spcPts val="496"/>
              </a:spcBef>
              <a:spcAft>
                <a:spcPts val="0"/>
              </a:spcAft>
              <a:buClr>
                <a:schemeClr val="dk1"/>
              </a:buClr>
              <a:buSzPct val="100000"/>
              <a:buChar char="•"/>
            </a:pPr>
            <a:r>
              <a:rPr lang="en-US"/>
              <a:t>Chlorhexadine prep</a:t>
            </a:r>
            <a:endParaRPr/>
          </a:p>
          <a:p>
            <a:pPr indent="-342900" lvl="0" marL="342900" rtl="0" algn="l">
              <a:spcBef>
                <a:spcPts val="496"/>
              </a:spcBef>
              <a:spcAft>
                <a:spcPts val="0"/>
              </a:spcAft>
              <a:buClr>
                <a:schemeClr val="dk1"/>
              </a:buClr>
              <a:buSzPct val="100000"/>
              <a:buChar char="•"/>
            </a:pPr>
            <a:r>
              <a:rPr lang="en-US"/>
              <a:t>Drape</a:t>
            </a:r>
            <a:endParaRPr/>
          </a:p>
          <a:p>
            <a:pPr indent="-342900" lvl="0" marL="342900" rtl="0" algn="l">
              <a:spcBef>
                <a:spcPts val="496"/>
              </a:spcBef>
              <a:spcAft>
                <a:spcPts val="0"/>
              </a:spcAft>
              <a:buClr>
                <a:schemeClr val="dk1"/>
              </a:buClr>
              <a:buSzPct val="100000"/>
              <a:buChar char="•"/>
            </a:pPr>
            <a:r>
              <a:rPr lang="en-US"/>
              <a:t>Bandage</a:t>
            </a:r>
            <a:endParaRPr/>
          </a:p>
          <a:p>
            <a:pPr indent="-342900" lvl="0" marL="342900" rtl="0" algn="l">
              <a:spcBef>
                <a:spcPts val="496"/>
              </a:spcBef>
              <a:spcAft>
                <a:spcPts val="0"/>
              </a:spcAft>
              <a:buClr>
                <a:schemeClr val="dk1"/>
              </a:buClr>
              <a:buSzPct val="100000"/>
              <a:buChar char="•"/>
            </a:pPr>
            <a:r>
              <a:rPr lang="en-US"/>
              <a:t>Gauze</a:t>
            </a:r>
            <a:endParaRPr/>
          </a:p>
          <a:p>
            <a:pPr indent="-342900" lvl="0" marL="342900" rtl="0" algn="l">
              <a:spcBef>
                <a:spcPts val="496"/>
              </a:spcBef>
              <a:spcAft>
                <a:spcPts val="0"/>
              </a:spcAft>
              <a:buClr>
                <a:schemeClr val="dk1"/>
              </a:buClr>
              <a:buSzPct val="100000"/>
              <a:buChar char="•"/>
            </a:pPr>
            <a:r>
              <a:rPr lang="en-US"/>
              <a:t>Elastic bandage</a:t>
            </a:r>
            <a:endParaRPr/>
          </a:p>
          <a:p>
            <a:pPr indent="-185420" lvl="0" marL="342900" rtl="0" algn="l">
              <a:spcBef>
                <a:spcPts val="496"/>
              </a:spcBef>
              <a:spcAft>
                <a:spcPts val="0"/>
              </a:spcAft>
              <a:buClr>
                <a:schemeClr val="dk1"/>
              </a:buClr>
              <a:buSzPct val="100000"/>
              <a:buNone/>
            </a:pPr>
            <a:r>
              <a:t/>
            </a:r>
            <a:endParaRPr/>
          </a:p>
          <a:p>
            <a:pPr indent="-185420" lvl="0" marL="342900" rtl="0" algn="l">
              <a:spcBef>
                <a:spcPts val="496"/>
              </a:spcBef>
              <a:spcAft>
                <a:spcPts val="0"/>
              </a:spcAft>
              <a:buClr>
                <a:schemeClr val="dk1"/>
              </a:buClr>
              <a:buSzPct val="100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Technique</a:t>
            </a:r>
            <a:endParaRPr/>
          </a:p>
        </p:txBody>
      </p:sp>
      <p:sp>
        <p:nvSpPr>
          <p:cNvPr id="122" name="Google Shape;122;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Needle size – Knee: 18-22g</a:t>
            </a:r>
            <a:endParaRPr/>
          </a:p>
          <a:p>
            <a:pPr indent="-342900" lvl="0" marL="342900" rtl="0" algn="l">
              <a:spcBef>
                <a:spcPts val="640"/>
              </a:spcBef>
              <a:spcAft>
                <a:spcPts val="0"/>
              </a:spcAft>
              <a:buClr>
                <a:schemeClr val="dk1"/>
              </a:buClr>
              <a:buSzPts val="3200"/>
              <a:buChar char="•"/>
            </a:pPr>
            <a:r>
              <a:rPr lang="en-US"/>
              <a:t>Syringe – 5-50 mL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Site preparation</a:t>
            </a:r>
            <a:endParaRPr/>
          </a:p>
        </p:txBody>
      </p:sp>
      <p:sp>
        <p:nvSpPr>
          <p:cNvPr id="128" name="Google Shape;128;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Chlorhexadine prep – 30s scrub, 30s dry. </a:t>
            </a:r>
            <a:endParaRPr/>
          </a:p>
          <a:p>
            <a:pPr indent="-285750" lvl="1" marL="742950" rtl="0" algn="l">
              <a:spcBef>
                <a:spcPts val="560"/>
              </a:spcBef>
              <a:spcAft>
                <a:spcPts val="0"/>
              </a:spcAft>
              <a:buClr>
                <a:schemeClr val="dk1"/>
              </a:buClr>
              <a:buSzPts val="2800"/>
              <a:buChar char="–"/>
            </a:pPr>
            <a:r>
              <a:rPr lang="en-US"/>
              <a:t>4x5in area with 3mL applicator</a:t>
            </a:r>
            <a:endParaRPr/>
          </a:p>
          <a:p>
            <a:pPr indent="-342900" lvl="0" marL="342900" rtl="0" algn="l">
              <a:spcBef>
                <a:spcPts val="640"/>
              </a:spcBef>
              <a:spcAft>
                <a:spcPts val="0"/>
              </a:spcAft>
              <a:buClr>
                <a:schemeClr val="dk1"/>
              </a:buClr>
              <a:buSzPts val="3200"/>
              <a:buChar char="•"/>
            </a:pPr>
            <a:r>
              <a:rPr lang="en-US"/>
              <a:t>Don’t shave area, avoid needle contact with hair</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Anatomic approach</a:t>
            </a:r>
            <a:endParaRPr/>
          </a:p>
        </p:txBody>
      </p:sp>
      <p:sp>
        <p:nvSpPr>
          <p:cNvPr id="134" name="Google Shape;134;p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Easy access</a:t>
            </a:r>
            <a:endParaRPr/>
          </a:p>
          <a:p>
            <a:pPr indent="-342900" lvl="0" marL="342900" rtl="0" algn="l">
              <a:spcBef>
                <a:spcPts val="640"/>
              </a:spcBef>
              <a:spcAft>
                <a:spcPts val="0"/>
              </a:spcAft>
              <a:buClr>
                <a:schemeClr val="dk1"/>
              </a:buClr>
              <a:buSzPts val="3200"/>
              <a:buChar char="•"/>
            </a:pPr>
            <a:r>
              <a:rPr lang="en-US"/>
              <a:t>Least obstruction by bone</a:t>
            </a:r>
            <a:endParaRPr/>
          </a:p>
          <a:p>
            <a:pPr indent="-342900" lvl="0" marL="342900" rtl="0" algn="l">
              <a:spcBef>
                <a:spcPts val="640"/>
              </a:spcBef>
              <a:spcAft>
                <a:spcPts val="0"/>
              </a:spcAft>
              <a:buClr>
                <a:schemeClr val="dk1"/>
              </a:buClr>
              <a:buSzPts val="3200"/>
              <a:buChar char="•"/>
            </a:pPr>
            <a:r>
              <a:rPr lang="en-US"/>
              <a:t>Avoidance of neurovascular bundles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200"/>
              <a:buFont typeface="Calibri"/>
              <a:buNone/>
            </a:pPr>
            <a:r>
              <a:rPr lang="en-US" sz="2200"/>
              <a:t>Knee: The needle is inserted just posterior to the medial portion of the patella and is directed slightly posteriorly and slightly inferiorly</a:t>
            </a:r>
            <a:endParaRPr/>
          </a:p>
        </p:txBody>
      </p:sp>
      <p:pic>
        <p:nvPicPr>
          <p:cNvPr id="140" name="Google Shape;140;p9"/>
          <p:cNvPicPr preferRelativeResize="0"/>
          <p:nvPr/>
        </p:nvPicPr>
        <p:blipFill rotWithShape="1">
          <a:blip r:embed="rId3">
            <a:alphaModFix/>
          </a:blip>
          <a:srcRect b="0" l="0" r="0" t="0"/>
          <a:stretch/>
        </p:blipFill>
        <p:spPr>
          <a:xfrm>
            <a:off x="2438400" y="1424299"/>
            <a:ext cx="4267200" cy="514456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2015-05-30T14:06:49Z</dcterms:created>
  <dc:creator>MC702770, Auto</dc:creator>
</cp:coreProperties>
</file>