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53"/>
  </p:notesMasterIdLst>
  <p:sldIdLst>
    <p:sldId id="256" r:id="rId2"/>
    <p:sldId id="257" r:id="rId3"/>
    <p:sldId id="259" r:id="rId4"/>
    <p:sldId id="261" r:id="rId5"/>
    <p:sldId id="266" r:id="rId6"/>
    <p:sldId id="314" r:id="rId7"/>
    <p:sldId id="294" r:id="rId8"/>
    <p:sldId id="295" r:id="rId9"/>
    <p:sldId id="264" r:id="rId10"/>
    <p:sldId id="325" r:id="rId11"/>
    <p:sldId id="321" r:id="rId12"/>
    <p:sldId id="303" r:id="rId13"/>
    <p:sldId id="268" r:id="rId14"/>
    <p:sldId id="269" r:id="rId15"/>
    <p:sldId id="297" r:id="rId16"/>
    <p:sldId id="298" r:id="rId17"/>
    <p:sldId id="279" r:id="rId18"/>
    <p:sldId id="300" r:id="rId19"/>
    <p:sldId id="301" r:id="rId20"/>
    <p:sldId id="302" r:id="rId21"/>
    <p:sldId id="322" r:id="rId22"/>
    <p:sldId id="296" r:id="rId23"/>
    <p:sldId id="304" r:id="rId24"/>
    <p:sldId id="305" r:id="rId25"/>
    <p:sldId id="318" r:id="rId26"/>
    <p:sldId id="278" r:id="rId27"/>
    <p:sldId id="281" r:id="rId28"/>
    <p:sldId id="280" r:id="rId29"/>
    <p:sldId id="282" r:id="rId30"/>
    <p:sldId id="283" r:id="rId31"/>
    <p:sldId id="320" r:id="rId32"/>
    <p:sldId id="285" r:id="rId33"/>
    <p:sldId id="286" r:id="rId34"/>
    <p:sldId id="287" r:id="rId35"/>
    <p:sldId id="315" r:id="rId36"/>
    <p:sldId id="316" r:id="rId37"/>
    <p:sldId id="288" r:id="rId38"/>
    <p:sldId id="289" r:id="rId39"/>
    <p:sldId id="309" r:id="rId40"/>
    <p:sldId id="290" r:id="rId41"/>
    <p:sldId id="310" r:id="rId42"/>
    <p:sldId id="311" r:id="rId43"/>
    <p:sldId id="312" r:id="rId44"/>
    <p:sldId id="291" r:id="rId45"/>
    <p:sldId id="313" r:id="rId46"/>
    <p:sldId id="319" r:id="rId47"/>
    <p:sldId id="317" r:id="rId48"/>
    <p:sldId id="324" r:id="rId49"/>
    <p:sldId id="284" r:id="rId50"/>
    <p:sldId id="273" r:id="rId51"/>
    <p:sldId id="2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0F04"/>
    <a:srgbClr val="080805"/>
    <a:srgbClr val="171717"/>
    <a:srgbClr val="54372A"/>
    <a:srgbClr val="F1E4DD"/>
    <a:srgbClr val="E4E4D8"/>
    <a:srgbClr val="FEFFFA"/>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5"/>
    <p:restoredTop sz="81357"/>
  </p:normalViewPr>
  <p:slideViewPr>
    <p:cSldViewPr snapToGrid="0" snapToObjects="1">
      <p:cViewPr varScale="1">
        <p:scale>
          <a:sx n="93" d="100"/>
          <a:sy n="93" d="100"/>
        </p:scale>
        <p:origin x="996" y="72"/>
      </p:cViewPr>
      <p:guideLst/>
    </p:cSldViewPr>
  </p:slideViewPr>
  <p:outlineViewPr>
    <p:cViewPr>
      <p:scale>
        <a:sx n="33" d="100"/>
        <a:sy n="33" d="100"/>
      </p:scale>
      <p:origin x="0" y="-154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127" d="100"/>
          <a:sy n="127" d="100"/>
        </p:scale>
        <p:origin x="182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54155-979C-6D48-AA5A-98CECB5C8071}" type="datetimeFigureOut">
              <a:rPr lang="en-US" smtClean="0"/>
              <a:t>12/22/2021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72123-D146-4E43-8293-1FA8F478A166}" type="slidenum">
              <a:rPr lang="en-US" smtClean="0"/>
              <a:t>‹#›</a:t>
            </a:fld>
            <a:endParaRPr lang="en-US"/>
          </a:p>
        </p:txBody>
      </p:sp>
    </p:spTree>
    <p:extLst>
      <p:ext uri="{BB962C8B-B14F-4D97-AF65-F5344CB8AC3E}">
        <p14:creationId xmlns:p14="http://schemas.microsoft.com/office/powerpoint/2010/main" val="111840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ailymail.co.uk/video/news/video-1656926/NBA-G-League-player-Zeke-Upshaw-collapses-court.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1</a:t>
            </a:fld>
            <a:endParaRPr lang="en-US"/>
          </a:p>
        </p:txBody>
      </p:sp>
    </p:spTree>
    <p:extLst>
      <p:ext uri="{BB962C8B-B14F-4D97-AF65-F5344CB8AC3E}">
        <p14:creationId xmlns:p14="http://schemas.microsoft.com/office/powerpoint/2010/main" val="570168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September, 2019: </a:t>
            </a:r>
            <a:r>
              <a:rPr lang="en-US" sz="1200" b="0" i="0" kern="1200" dirty="0">
                <a:solidFill>
                  <a:schemeClr val="tx1"/>
                </a:solidFill>
                <a:effectLst/>
                <a:latin typeface="+mn-lt"/>
                <a:ea typeface="+mn-ea"/>
                <a:cs typeface="+mn-cs"/>
              </a:rPr>
              <a:t>A Missouri high school football player died when he went into cardiac arrest after a practice this week, according to the school district. A16-year-old sophomore and his teammates were doing conditioning exercises in the gym Wednesday, because it was too hot outside, where temps reached a high of 90 degrees. Once conditioning was over, the student-athlete suffered a medical emergency around 5:30 p.m.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Differential:</a:t>
            </a:r>
          </a:p>
          <a:p>
            <a:r>
              <a:rPr lang="en-US" sz="1200" b="0" i="0" kern="1200" dirty="0">
                <a:solidFill>
                  <a:schemeClr val="tx1"/>
                </a:solidFill>
                <a:effectLst/>
                <a:latin typeface="+mn-lt"/>
                <a:ea typeface="+mn-ea"/>
                <a:cs typeface="+mn-cs"/>
              </a:rPr>
              <a:t>-heat stroke</a:t>
            </a:r>
          </a:p>
          <a:p>
            <a:r>
              <a:rPr lang="en-US" sz="1200" b="0" i="0" kern="1200" dirty="0">
                <a:solidFill>
                  <a:schemeClr val="tx1"/>
                </a:solidFill>
                <a:effectLst/>
                <a:latin typeface="+mn-lt"/>
                <a:ea typeface="+mn-ea"/>
                <a:cs typeface="+mn-cs"/>
              </a:rPr>
              <a:t>-hyponatremia</a:t>
            </a:r>
          </a:p>
          <a:p>
            <a:r>
              <a:rPr lang="en-US" sz="1200" b="0" i="0" kern="1200" dirty="0">
                <a:solidFill>
                  <a:schemeClr val="tx1"/>
                </a:solidFill>
                <a:effectLst/>
                <a:latin typeface="+mn-lt"/>
                <a:ea typeface="+mn-ea"/>
                <a:cs typeface="+mn-cs"/>
              </a:rPr>
              <a:t>-dehydration</a:t>
            </a:r>
          </a:p>
          <a:p>
            <a:r>
              <a:rPr lang="en-US" sz="1200" b="0" i="0" kern="1200" dirty="0">
                <a:solidFill>
                  <a:schemeClr val="tx1"/>
                </a:solidFill>
                <a:effectLst/>
                <a:latin typeface="+mn-lt"/>
                <a:ea typeface="+mn-ea"/>
                <a:cs typeface="+mn-cs"/>
              </a:rPr>
              <a:t>-cardiac dysrhythmia</a:t>
            </a:r>
          </a:p>
          <a:p>
            <a:r>
              <a:rPr lang="en-US" sz="1200" b="0" i="0" kern="1200" dirty="0">
                <a:solidFill>
                  <a:schemeClr val="tx1"/>
                </a:solidFill>
                <a:effectLst/>
                <a:latin typeface="+mn-lt"/>
                <a:ea typeface="+mn-ea"/>
                <a:cs typeface="+mn-cs"/>
              </a:rPr>
              <a:t>-structural heart disease (HCM)</a:t>
            </a:r>
          </a:p>
          <a:p>
            <a:r>
              <a:rPr lang="en-US" sz="1200" b="0" i="0" kern="1200" dirty="0">
                <a:solidFill>
                  <a:schemeClr val="tx1"/>
                </a:solidFill>
                <a:effectLst/>
                <a:latin typeface="+mn-lt"/>
                <a:ea typeface="+mn-ea"/>
                <a:cs typeface="+mn-cs"/>
              </a:rPr>
              <a:t>-rhabdomyolysis</a:t>
            </a:r>
          </a:p>
          <a:p>
            <a:r>
              <a:rPr lang="en-US" sz="1200" b="0" i="0" kern="1200" dirty="0">
                <a:solidFill>
                  <a:schemeClr val="tx1"/>
                </a:solidFill>
                <a:effectLst/>
                <a:latin typeface="+mn-lt"/>
                <a:ea typeface="+mn-ea"/>
                <a:cs typeface="+mn-cs"/>
              </a:rPr>
              <a:t>-SICKLE CELL TRAIT </a:t>
            </a:r>
          </a:p>
          <a:p>
            <a:r>
              <a:rPr lang="en-US" sz="1200" b="0" i="0" kern="1200" dirty="0">
                <a:solidFill>
                  <a:schemeClr val="tx1"/>
                </a:solidFill>
                <a:effectLst/>
                <a:latin typeface="+mn-lt"/>
                <a:ea typeface="+mn-ea"/>
                <a:cs typeface="+mn-cs"/>
              </a:rPr>
              <a:t>	-predisposes athletes to rhabdomyolysis and hyperkalemia resulting in collapse or death</a:t>
            </a:r>
          </a:p>
          <a:p>
            <a:r>
              <a:rPr lang="en-US" sz="1200" b="0" i="0" kern="1200" dirty="0">
                <a:solidFill>
                  <a:schemeClr val="tx1"/>
                </a:solidFill>
                <a:effectLst/>
                <a:latin typeface="+mn-lt"/>
                <a:ea typeface="+mn-ea"/>
                <a:cs typeface="+mn-cs"/>
              </a:rPr>
              <a:t>	-hypoxia, dehydration, lactic acidosis, hyperthermia can all precipitate sickling</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10</a:t>
            </a:fld>
            <a:endParaRPr lang="en-US"/>
          </a:p>
        </p:txBody>
      </p:sp>
    </p:spTree>
    <p:extLst>
      <p:ext uri="{BB962C8B-B14F-4D97-AF65-F5344CB8AC3E}">
        <p14:creationId xmlns:p14="http://schemas.microsoft.com/office/powerpoint/2010/main" val="2669528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the situations in which athletes collapse?</a:t>
            </a:r>
          </a:p>
        </p:txBody>
      </p:sp>
      <p:sp>
        <p:nvSpPr>
          <p:cNvPr id="4" name="Slide Number Placeholder 3"/>
          <p:cNvSpPr>
            <a:spLocks noGrp="1"/>
          </p:cNvSpPr>
          <p:nvPr>
            <p:ph type="sldNum" sz="quarter" idx="5"/>
          </p:nvPr>
        </p:nvSpPr>
        <p:spPr/>
        <p:txBody>
          <a:bodyPr/>
          <a:lstStyle/>
          <a:p>
            <a:fld id="{09F72123-D146-4E43-8293-1FA8F478A166}" type="slidenum">
              <a:rPr lang="en-US" smtClean="0"/>
              <a:t>11</a:t>
            </a:fld>
            <a:endParaRPr lang="en-US"/>
          </a:p>
        </p:txBody>
      </p:sp>
    </p:spTree>
    <p:extLst>
      <p:ext uri="{BB962C8B-B14F-4D97-AF65-F5344CB8AC3E}">
        <p14:creationId xmlns:p14="http://schemas.microsoft.com/office/powerpoint/2010/main" val="48445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EKG findings that are normal in trained athletes’ hearts</a:t>
            </a:r>
          </a:p>
        </p:txBody>
      </p:sp>
      <p:sp>
        <p:nvSpPr>
          <p:cNvPr id="4" name="Slide Number Placeholder 3"/>
          <p:cNvSpPr>
            <a:spLocks noGrp="1"/>
          </p:cNvSpPr>
          <p:nvPr>
            <p:ph type="sldNum" sz="quarter" idx="5"/>
          </p:nvPr>
        </p:nvSpPr>
        <p:spPr/>
        <p:txBody>
          <a:bodyPr/>
          <a:lstStyle/>
          <a:p>
            <a:fld id="{09F72123-D146-4E43-8293-1FA8F478A166}" type="slidenum">
              <a:rPr lang="en-US" smtClean="0"/>
              <a:t>12</a:t>
            </a:fld>
            <a:endParaRPr lang="en-US"/>
          </a:p>
        </p:txBody>
      </p:sp>
    </p:spTree>
    <p:extLst>
      <p:ext uri="{BB962C8B-B14F-4D97-AF65-F5344CB8AC3E}">
        <p14:creationId xmlns:p14="http://schemas.microsoft.com/office/powerpoint/2010/main" val="3437997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Sinus bradycardia</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13</a:t>
            </a:fld>
            <a:endParaRPr lang="en-US"/>
          </a:p>
        </p:txBody>
      </p:sp>
    </p:spTree>
    <p:extLst>
      <p:ext uri="{BB962C8B-B14F-4D97-AF65-F5344CB8AC3E}">
        <p14:creationId xmlns:p14="http://schemas.microsoft.com/office/powerpoint/2010/main" val="291355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Isolated LVH</a:t>
            </a:r>
          </a:p>
        </p:txBody>
      </p:sp>
      <p:sp>
        <p:nvSpPr>
          <p:cNvPr id="4" name="Slide Number Placeholder 3"/>
          <p:cNvSpPr>
            <a:spLocks noGrp="1"/>
          </p:cNvSpPr>
          <p:nvPr>
            <p:ph type="sldNum" sz="quarter" idx="5"/>
          </p:nvPr>
        </p:nvSpPr>
        <p:spPr/>
        <p:txBody>
          <a:bodyPr/>
          <a:lstStyle/>
          <a:p>
            <a:fld id="{09F72123-D146-4E43-8293-1FA8F478A166}" type="slidenum">
              <a:rPr lang="en-US" smtClean="0"/>
              <a:t>14</a:t>
            </a:fld>
            <a:endParaRPr lang="en-US"/>
          </a:p>
        </p:txBody>
      </p:sp>
    </p:spTree>
    <p:extLst>
      <p:ext uri="{BB962C8B-B14F-4D97-AF65-F5344CB8AC3E}">
        <p14:creationId xmlns:p14="http://schemas.microsoft.com/office/powerpoint/2010/main" val="459211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Incomplete right bundle branch block</a:t>
            </a:r>
          </a:p>
        </p:txBody>
      </p:sp>
      <p:sp>
        <p:nvSpPr>
          <p:cNvPr id="4" name="Slide Number Placeholder 3"/>
          <p:cNvSpPr>
            <a:spLocks noGrp="1"/>
          </p:cNvSpPr>
          <p:nvPr>
            <p:ph type="sldNum" sz="quarter" idx="5"/>
          </p:nvPr>
        </p:nvSpPr>
        <p:spPr/>
        <p:txBody>
          <a:bodyPr/>
          <a:lstStyle/>
          <a:p>
            <a:fld id="{09F72123-D146-4E43-8293-1FA8F478A166}" type="slidenum">
              <a:rPr lang="en-US" smtClean="0"/>
              <a:t>15</a:t>
            </a:fld>
            <a:endParaRPr lang="en-US"/>
          </a:p>
        </p:txBody>
      </p:sp>
    </p:spTree>
    <p:extLst>
      <p:ext uri="{BB962C8B-B14F-4D97-AF65-F5344CB8AC3E}">
        <p14:creationId xmlns:p14="http://schemas.microsoft.com/office/powerpoint/2010/main" val="397935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degree AV block or Mobitz 1 (Wenckebach)</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16</a:t>
            </a:fld>
            <a:endParaRPr lang="en-US"/>
          </a:p>
        </p:txBody>
      </p:sp>
    </p:spTree>
    <p:extLst>
      <p:ext uri="{BB962C8B-B14F-4D97-AF65-F5344CB8AC3E}">
        <p14:creationId xmlns:p14="http://schemas.microsoft.com/office/powerpoint/2010/main" val="582633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 elevation V1-V3 in afro-</a:t>
            </a:r>
            <a:r>
              <a:rPr lang="en-US" dirty="0" err="1"/>
              <a:t>caribbean</a:t>
            </a:r>
            <a:r>
              <a:rPr lang="en-US" dirty="0"/>
              <a:t> athletes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Distinguish it from </a:t>
            </a:r>
            <a:r>
              <a:rPr lang="en-US" dirty="0" err="1"/>
              <a:t>Brugada</a:t>
            </a:r>
            <a:r>
              <a:rPr lang="en-US" dirty="0"/>
              <a:t> syndrome: </a:t>
            </a:r>
            <a:r>
              <a:rPr lang="en-US" sz="1200" b="0" i="0" kern="1200" dirty="0" err="1">
                <a:solidFill>
                  <a:schemeClr val="tx1"/>
                </a:solidFill>
                <a:effectLst/>
                <a:latin typeface="+mn-lt"/>
                <a:ea typeface="+mn-ea"/>
                <a:cs typeface="+mn-cs"/>
              </a:rPr>
              <a:t>Zorzi</a:t>
            </a:r>
            <a:r>
              <a:rPr lang="en-US" sz="1200" b="0" i="0" kern="1200" dirty="0">
                <a:solidFill>
                  <a:schemeClr val="tx1"/>
                </a:solidFill>
                <a:effectLst/>
                <a:latin typeface="+mn-lt"/>
                <a:ea typeface="+mn-ea"/>
                <a:cs typeface="+mn-cs"/>
              </a:rPr>
              <a:t> A, et al. Differential diagnosis between early repolarization of athlete's heart and coved-type </a:t>
            </a:r>
            <a:r>
              <a:rPr lang="en-US" sz="1200" b="0" i="0" kern="1200" dirty="0" err="1">
                <a:solidFill>
                  <a:schemeClr val="tx1"/>
                </a:solidFill>
                <a:effectLst/>
                <a:latin typeface="+mn-lt"/>
                <a:ea typeface="+mn-ea"/>
                <a:cs typeface="+mn-cs"/>
              </a:rPr>
              <a:t>Brugada</a:t>
            </a:r>
            <a:r>
              <a:rPr lang="en-US" sz="1200" b="0" i="0" kern="1200" dirty="0">
                <a:solidFill>
                  <a:schemeClr val="tx1"/>
                </a:solidFill>
                <a:effectLst/>
                <a:latin typeface="+mn-lt"/>
                <a:ea typeface="+mn-ea"/>
                <a:cs typeface="+mn-cs"/>
              </a:rPr>
              <a:t> electrocardiogram. </a:t>
            </a:r>
            <a:r>
              <a:rPr lang="en-US" sz="1200" b="0" i="1" kern="1200" dirty="0">
                <a:solidFill>
                  <a:schemeClr val="tx1"/>
                </a:solidFill>
                <a:effectLst/>
                <a:latin typeface="+mn-lt"/>
                <a:ea typeface="+mn-ea"/>
                <a:cs typeface="+mn-cs"/>
              </a:rPr>
              <a:t>Am J </a:t>
            </a:r>
            <a:r>
              <a:rPr lang="en-US" sz="1200" b="0" i="1" kern="1200" dirty="0" err="1">
                <a:solidFill>
                  <a:schemeClr val="tx1"/>
                </a:solidFill>
                <a:effectLst/>
                <a:latin typeface="+mn-lt"/>
                <a:ea typeface="+mn-ea"/>
                <a:cs typeface="+mn-cs"/>
              </a:rPr>
              <a:t>Cardiol</a:t>
            </a:r>
            <a:r>
              <a:rPr lang="en-US" sz="1200" b="0" i="0" kern="1200" dirty="0">
                <a:solidFill>
                  <a:schemeClr val="tx1"/>
                </a:solidFill>
                <a:effectLst/>
                <a:latin typeface="+mn-lt"/>
                <a:ea typeface="+mn-ea"/>
                <a:cs typeface="+mn-cs"/>
              </a:rPr>
              <a:t> 2015;115:529-532.</a:t>
            </a:r>
            <a:endParaRPr lang="en-US" dirty="0"/>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17</a:t>
            </a:fld>
            <a:endParaRPr lang="en-US"/>
          </a:p>
        </p:txBody>
      </p:sp>
    </p:spTree>
    <p:extLst>
      <p:ext uri="{BB962C8B-B14F-4D97-AF65-F5344CB8AC3E}">
        <p14:creationId xmlns:p14="http://schemas.microsoft.com/office/powerpoint/2010/main" val="112180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Sinus arrhythmia</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18</a:t>
            </a:fld>
            <a:endParaRPr lang="en-US"/>
          </a:p>
        </p:txBody>
      </p:sp>
    </p:spTree>
    <p:extLst>
      <p:ext uri="{BB962C8B-B14F-4D97-AF65-F5344CB8AC3E}">
        <p14:creationId xmlns:p14="http://schemas.microsoft.com/office/powerpoint/2010/main" val="399553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Junctional rhythms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-sinus rate is slower than junctional escape rate</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19</a:t>
            </a:fld>
            <a:endParaRPr lang="en-US"/>
          </a:p>
        </p:txBody>
      </p:sp>
    </p:spTree>
    <p:extLst>
      <p:ext uri="{BB962C8B-B14F-4D97-AF65-F5344CB8AC3E}">
        <p14:creationId xmlns:p14="http://schemas.microsoft.com/office/powerpoint/2010/main" val="374550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2</a:t>
            </a:fld>
            <a:endParaRPr lang="en-US"/>
          </a:p>
        </p:txBody>
      </p:sp>
    </p:spTree>
    <p:extLst>
      <p:ext uri="{BB962C8B-B14F-4D97-AF65-F5344CB8AC3E}">
        <p14:creationId xmlns:p14="http://schemas.microsoft.com/office/powerpoint/2010/main" val="3940983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repolarization</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20</a:t>
            </a:fld>
            <a:endParaRPr lang="en-US"/>
          </a:p>
        </p:txBody>
      </p:sp>
    </p:spTree>
    <p:extLst>
      <p:ext uri="{BB962C8B-B14F-4D97-AF65-F5344CB8AC3E}">
        <p14:creationId xmlns:p14="http://schemas.microsoft.com/office/powerpoint/2010/main" val="3325236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normal variants in EKGs of trained athletes?</a:t>
            </a:r>
          </a:p>
        </p:txBody>
      </p:sp>
      <p:sp>
        <p:nvSpPr>
          <p:cNvPr id="4" name="Slide Number Placeholder 3"/>
          <p:cNvSpPr>
            <a:spLocks noGrp="1"/>
          </p:cNvSpPr>
          <p:nvPr>
            <p:ph type="sldNum" sz="quarter" idx="5"/>
          </p:nvPr>
        </p:nvSpPr>
        <p:spPr/>
        <p:txBody>
          <a:bodyPr/>
          <a:lstStyle/>
          <a:p>
            <a:fld id="{09F72123-D146-4E43-8293-1FA8F478A166}" type="slidenum">
              <a:rPr lang="en-US" smtClean="0"/>
              <a:t>21</a:t>
            </a:fld>
            <a:endParaRPr lang="en-US"/>
          </a:p>
        </p:txBody>
      </p:sp>
    </p:spTree>
    <p:extLst>
      <p:ext uri="{BB962C8B-B14F-4D97-AF65-F5344CB8AC3E}">
        <p14:creationId xmlns:p14="http://schemas.microsoft.com/office/powerpoint/2010/main" val="399041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https://www.dailymail.co.uk/video/news/video-1656926/NBA-G-League-player-Zeke-Upshaw-collapses-court.html</a:t>
            </a:r>
            <a:endParaRPr lang="en-US" dirty="0"/>
          </a:p>
          <a:p>
            <a:endParaRPr lang="en-US" dirty="0"/>
          </a:p>
          <a:p>
            <a:r>
              <a:rPr lang="en-US" dirty="0"/>
              <a:t>What do you notice here? </a:t>
            </a:r>
          </a:p>
          <a:p>
            <a:r>
              <a:rPr lang="en-US" dirty="0"/>
              <a:t>	-This is a case of sudden cardiac death – abrupt, patient not moving or breathing</a:t>
            </a:r>
          </a:p>
          <a:p>
            <a:r>
              <a:rPr lang="en-US" dirty="0"/>
              <a:t>	-No CPR or defibrillation!</a:t>
            </a:r>
          </a:p>
        </p:txBody>
      </p:sp>
      <p:sp>
        <p:nvSpPr>
          <p:cNvPr id="4" name="Slide Number Placeholder 3"/>
          <p:cNvSpPr>
            <a:spLocks noGrp="1"/>
          </p:cNvSpPr>
          <p:nvPr>
            <p:ph type="sldNum" sz="quarter" idx="5"/>
          </p:nvPr>
        </p:nvSpPr>
        <p:spPr/>
        <p:txBody>
          <a:bodyPr/>
          <a:lstStyle/>
          <a:p>
            <a:fld id="{09F72123-D146-4E43-8293-1FA8F478A166}" type="slidenum">
              <a:rPr lang="en-US" smtClean="0"/>
              <a:t>22</a:t>
            </a:fld>
            <a:endParaRPr lang="en-US"/>
          </a:p>
        </p:txBody>
      </p:sp>
    </p:spTree>
    <p:extLst>
      <p:ext uri="{BB962C8B-B14F-4D97-AF65-F5344CB8AC3E}">
        <p14:creationId xmlns:p14="http://schemas.microsoft.com/office/powerpoint/2010/main" val="38145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causes of sudden cardiac death in young athletes?</a:t>
            </a:r>
          </a:p>
          <a:p>
            <a:r>
              <a:rPr lang="en-US" dirty="0"/>
              <a:t>-cardiomyopathies</a:t>
            </a:r>
          </a:p>
          <a:p>
            <a:r>
              <a:rPr lang="en-US" dirty="0"/>
              <a:t>-dysrhythmias</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23</a:t>
            </a:fld>
            <a:endParaRPr lang="en-US"/>
          </a:p>
        </p:txBody>
      </p:sp>
    </p:spTree>
    <p:extLst>
      <p:ext uri="{BB962C8B-B14F-4D97-AF65-F5344CB8AC3E}">
        <p14:creationId xmlns:p14="http://schemas.microsoft.com/office/powerpoint/2010/main" val="1153098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24</a:t>
            </a:fld>
            <a:endParaRPr lang="en-US"/>
          </a:p>
        </p:txBody>
      </p:sp>
    </p:spTree>
    <p:extLst>
      <p:ext uri="{BB962C8B-B14F-4D97-AF65-F5344CB8AC3E}">
        <p14:creationId xmlns:p14="http://schemas.microsoft.com/office/powerpoint/2010/main" val="991254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25</a:t>
            </a:fld>
            <a:endParaRPr lang="en-US"/>
          </a:p>
        </p:txBody>
      </p:sp>
    </p:spTree>
    <p:extLst>
      <p:ext uri="{BB962C8B-B14F-4D97-AF65-F5344CB8AC3E}">
        <p14:creationId xmlns:p14="http://schemas.microsoft.com/office/powerpoint/2010/main" val="3815662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Hypertrophic cardiomyopathy: asymmetric ventricular or septal wall hypertrophy leading to obstruction of flow from the left ventricle, impaired cardiac filling in diastole, and increased risk for cardiac dysrhythmias including ventricular fibrillation. Frequently genetic. Accentuated by the hyperplastic effects of training.</a:t>
            </a:r>
          </a:p>
          <a:p>
            <a:pPr lvl="1"/>
            <a:endParaRPr lang="en-US" dirty="0"/>
          </a:p>
          <a:p>
            <a:pPr lvl="1"/>
            <a:r>
              <a:rPr lang="en-US" dirty="0"/>
              <a:t>T wave inversion, ST segment depression, pathologic Q waves, conduction delay, left axis deviation, and left atrial enlargement.</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26</a:t>
            </a:fld>
            <a:endParaRPr lang="en-US"/>
          </a:p>
        </p:txBody>
      </p:sp>
    </p:spTree>
    <p:extLst>
      <p:ext uri="{BB962C8B-B14F-4D97-AF65-F5344CB8AC3E}">
        <p14:creationId xmlns:p14="http://schemas.microsoft.com/office/powerpoint/2010/main" val="4024897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HCM – ST Depression and T wave inversions</a:t>
            </a:r>
          </a:p>
        </p:txBody>
      </p:sp>
      <p:sp>
        <p:nvSpPr>
          <p:cNvPr id="4" name="Slide Number Placeholder 3"/>
          <p:cNvSpPr>
            <a:spLocks noGrp="1"/>
          </p:cNvSpPr>
          <p:nvPr>
            <p:ph type="sldNum" sz="quarter" idx="5"/>
          </p:nvPr>
        </p:nvSpPr>
        <p:spPr/>
        <p:txBody>
          <a:bodyPr/>
          <a:lstStyle/>
          <a:p>
            <a:fld id="{09F72123-D146-4E43-8293-1FA8F478A166}" type="slidenum">
              <a:rPr lang="en-US" smtClean="0"/>
              <a:t>27</a:t>
            </a:fld>
            <a:endParaRPr lang="en-US"/>
          </a:p>
        </p:txBody>
      </p:sp>
    </p:spTree>
    <p:extLst>
      <p:ext uri="{BB962C8B-B14F-4D97-AF65-F5344CB8AC3E}">
        <p14:creationId xmlns:p14="http://schemas.microsoft.com/office/powerpoint/2010/main" val="3219143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HCM – Pathologic Q Waves - “dagger-like”</a:t>
            </a:r>
          </a:p>
        </p:txBody>
      </p:sp>
      <p:sp>
        <p:nvSpPr>
          <p:cNvPr id="4" name="Slide Number Placeholder 3"/>
          <p:cNvSpPr>
            <a:spLocks noGrp="1"/>
          </p:cNvSpPr>
          <p:nvPr>
            <p:ph type="sldNum" sz="quarter" idx="5"/>
          </p:nvPr>
        </p:nvSpPr>
        <p:spPr/>
        <p:txBody>
          <a:bodyPr/>
          <a:lstStyle/>
          <a:p>
            <a:fld id="{09F72123-D146-4E43-8293-1FA8F478A166}" type="slidenum">
              <a:rPr lang="en-US" smtClean="0"/>
              <a:t>28</a:t>
            </a:fld>
            <a:endParaRPr lang="en-US"/>
          </a:p>
        </p:txBody>
      </p:sp>
    </p:spTree>
    <p:extLst>
      <p:ext uri="{BB962C8B-B14F-4D97-AF65-F5344CB8AC3E}">
        <p14:creationId xmlns:p14="http://schemas.microsoft.com/office/powerpoint/2010/main" val="2433271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HCM – Left Axis Deviation</a:t>
            </a:r>
          </a:p>
        </p:txBody>
      </p:sp>
      <p:sp>
        <p:nvSpPr>
          <p:cNvPr id="4" name="Slide Number Placeholder 3"/>
          <p:cNvSpPr>
            <a:spLocks noGrp="1"/>
          </p:cNvSpPr>
          <p:nvPr>
            <p:ph type="sldNum" sz="quarter" idx="5"/>
          </p:nvPr>
        </p:nvSpPr>
        <p:spPr/>
        <p:txBody>
          <a:bodyPr/>
          <a:lstStyle/>
          <a:p>
            <a:fld id="{09F72123-D146-4E43-8293-1FA8F478A166}" type="slidenum">
              <a:rPr lang="en-US" smtClean="0"/>
              <a:t>29</a:t>
            </a:fld>
            <a:endParaRPr lang="en-US"/>
          </a:p>
        </p:txBody>
      </p:sp>
    </p:spTree>
    <p:extLst>
      <p:ext uri="{BB962C8B-B14F-4D97-AF65-F5344CB8AC3E}">
        <p14:creationId xmlns:p14="http://schemas.microsoft.com/office/powerpoint/2010/main" val="321682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3</a:t>
            </a:fld>
            <a:endParaRPr lang="en-US"/>
          </a:p>
        </p:txBody>
      </p:sp>
    </p:spTree>
    <p:extLst>
      <p:ext uri="{BB962C8B-B14F-4D97-AF65-F5344CB8AC3E}">
        <p14:creationId xmlns:p14="http://schemas.microsoft.com/office/powerpoint/2010/main" val="573755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HCM – Left Atrial Enlargement</a:t>
            </a:r>
          </a:p>
          <a:p>
            <a:r>
              <a:rPr lang="en-US" dirty="0"/>
              <a:t>P wave &gt;120 </a:t>
            </a:r>
            <a:r>
              <a:rPr lang="en-US" dirty="0" err="1"/>
              <a:t>ms</a:t>
            </a:r>
            <a:r>
              <a:rPr lang="en-US" dirty="0"/>
              <a:t> in Lead I or II</a:t>
            </a:r>
          </a:p>
          <a:p>
            <a:r>
              <a:rPr lang="en-US" dirty="0"/>
              <a:t>Negative deflection of P wave &gt;40ms and &gt;1mm depth in V1</a:t>
            </a:r>
          </a:p>
        </p:txBody>
      </p:sp>
      <p:sp>
        <p:nvSpPr>
          <p:cNvPr id="4" name="Slide Number Placeholder 3"/>
          <p:cNvSpPr>
            <a:spLocks noGrp="1"/>
          </p:cNvSpPr>
          <p:nvPr>
            <p:ph type="sldNum" sz="quarter" idx="5"/>
          </p:nvPr>
        </p:nvSpPr>
        <p:spPr/>
        <p:txBody>
          <a:bodyPr/>
          <a:lstStyle/>
          <a:p>
            <a:fld id="{09F72123-D146-4E43-8293-1FA8F478A166}" type="slidenum">
              <a:rPr lang="en-US" smtClean="0"/>
              <a:t>30</a:t>
            </a:fld>
            <a:endParaRPr lang="en-US"/>
          </a:p>
        </p:txBody>
      </p:sp>
    </p:spTree>
    <p:extLst>
      <p:ext uri="{BB962C8B-B14F-4D97-AF65-F5344CB8AC3E}">
        <p14:creationId xmlns:p14="http://schemas.microsoft.com/office/powerpoint/2010/main" val="229441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about HCM?</a:t>
            </a:r>
          </a:p>
        </p:txBody>
      </p:sp>
      <p:sp>
        <p:nvSpPr>
          <p:cNvPr id="4" name="Slide Number Placeholder 3"/>
          <p:cNvSpPr>
            <a:spLocks noGrp="1"/>
          </p:cNvSpPr>
          <p:nvPr>
            <p:ph type="sldNum" sz="quarter" idx="5"/>
          </p:nvPr>
        </p:nvSpPr>
        <p:spPr/>
        <p:txBody>
          <a:bodyPr/>
          <a:lstStyle/>
          <a:p>
            <a:fld id="{09F72123-D146-4E43-8293-1FA8F478A166}" type="slidenum">
              <a:rPr lang="en-US" smtClean="0"/>
              <a:t>31</a:t>
            </a:fld>
            <a:endParaRPr lang="en-US"/>
          </a:p>
        </p:txBody>
      </p:sp>
    </p:spTree>
    <p:extLst>
      <p:ext uri="{BB962C8B-B14F-4D97-AF65-F5344CB8AC3E}">
        <p14:creationId xmlns:p14="http://schemas.microsoft.com/office/powerpoint/2010/main" val="23408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Arrhythmogenic right ventricular cardiomyopathy (ARVC)</a:t>
            </a:r>
          </a:p>
          <a:p>
            <a:pPr lvl="1"/>
            <a:r>
              <a:rPr lang="en-US" dirty="0"/>
              <a:t>-fibro-fatty replacement of right ventricular myocardium, </a:t>
            </a:r>
            <a:r>
              <a:rPr lang="en-US" sz="1200" kern="1200" dirty="0">
                <a:solidFill>
                  <a:schemeClr val="tx1"/>
                </a:solidFill>
                <a:effectLst/>
                <a:latin typeface="+mn-lt"/>
                <a:ea typeface="+mn-ea"/>
                <a:cs typeface="+mn-cs"/>
              </a:rPr>
              <a:t>causing life-threatening ventricular arrhythmias or SCD</a:t>
            </a:r>
            <a:r>
              <a:rPr lang="en-US" dirty="0"/>
              <a:t>, mostly occurring in young people and athletes</a:t>
            </a:r>
          </a:p>
          <a:p>
            <a:pPr lvl="1"/>
            <a:r>
              <a:rPr lang="en-US" dirty="0"/>
              <a:t>-Progressive dilation and dysfunction predominantly involve the right ventricle with involvement of the left ventricle in late stage disease.</a:t>
            </a:r>
          </a:p>
          <a:p>
            <a:pPr lvl="1"/>
            <a:endParaRPr lang="en-US" dirty="0"/>
          </a:p>
          <a:p>
            <a:r>
              <a:rPr lang="en-US" dirty="0"/>
              <a:t>Inverted T Waves</a:t>
            </a:r>
          </a:p>
        </p:txBody>
      </p:sp>
      <p:sp>
        <p:nvSpPr>
          <p:cNvPr id="4" name="Slide Number Placeholder 3"/>
          <p:cNvSpPr>
            <a:spLocks noGrp="1"/>
          </p:cNvSpPr>
          <p:nvPr>
            <p:ph type="sldNum" sz="quarter" idx="5"/>
          </p:nvPr>
        </p:nvSpPr>
        <p:spPr/>
        <p:txBody>
          <a:bodyPr/>
          <a:lstStyle/>
          <a:p>
            <a:fld id="{09F72123-D146-4E43-8293-1FA8F478A166}" type="slidenum">
              <a:rPr lang="en-US" smtClean="0"/>
              <a:t>32</a:t>
            </a:fld>
            <a:endParaRPr lang="en-US"/>
          </a:p>
        </p:txBody>
      </p:sp>
    </p:spTree>
    <p:extLst>
      <p:ext uri="{BB962C8B-B14F-4D97-AF65-F5344CB8AC3E}">
        <p14:creationId xmlns:p14="http://schemas.microsoft.com/office/powerpoint/2010/main" val="1434793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ARVC – Epsilon Waves</a:t>
            </a:r>
          </a:p>
        </p:txBody>
      </p:sp>
      <p:sp>
        <p:nvSpPr>
          <p:cNvPr id="4" name="Slide Number Placeholder 3"/>
          <p:cNvSpPr>
            <a:spLocks noGrp="1"/>
          </p:cNvSpPr>
          <p:nvPr>
            <p:ph type="sldNum" sz="quarter" idx="5"/>
          </p:nvPr>
        </p:nvSpPr>
        <p:spPr/>
        <p:txBody>
          <a:bodyPr/>
          <a:lstStyle/>
          <a:p>
            <a:fld id="{09F72123-D146-4E43-8293-1FA8F478A166}" type="slidenum">
              <a:rPr lang="en-US" smtClean="0"/>
              <a:t>33</a:t>
            </a:fld>
            <a:endParaRPr lang="en-US"/>
          </a:p>
        </p:txBody>
      </p:sp>
    </p:spTree>
    <p:extLst>
      <p:ext uri="{BB962C8B-B14F-4D97-AF65-F5344CB8AC3E}">
        <p14:creationId xmlns:p14="http://schemas.microsoft.com/office/powerpoint/2010/main" val="2737729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ARVC: LBBB negative in limb leads – concerning for R ventricular wall origin </a:t>
            </a:r>
            <a:r>
              <a:rPr lang="en-US" dirty="0">
                <a:sym typeface="Wingdings" pitchFamily="2" charset="2"/>
              </a:rPr>
              <a:t> pathologic</a:t>
            </a:r>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34</a:t>
            </a:fld>
            <a:endParaRPr lang="en-US"/>
          </a:p>
        </p:txBody>
      </p:sp>
    </p:spTree>
    <p:extLst>
      <p:ext uri="{BB962C8B-B14F-4D97-AF65-F5344CB8AC3E}">
        <p14:creationId xmlns:p14="http://schemas.microsoft.com/office/powerpoint/2010/main" val="3299221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35</a:t>
            </a:fld>
            <a:endParaRPr lang="en-US"/>
          </a:p>
        </p:txBody>
      </p:sp>
    </p:spTree>
    <p:extLst>
      <p:ext uri="{BB962C8B-B14F-4D97-AF65-F5344CB8AC3E}">
        <p14:creationId xmlns:p14="http://schemas.microsoft.com/office/powerpoint/2010/main" val="2929531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36</a:t>
            </a:fld>
            <a:endParaRPr lang="en-US"/>
          </a:p>
        </p:txBody>
      </p:sp>
    </p:spTree>
    <p:extLst>
      <p:ext uri="{BB962C8B-B14F-4D97-AF65-F5344CB8AC3E}">
        <p14:creationId xmlns:p14="http://schemas.microsoft.com/office/powerpoint/2010/main" val="1381500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QT</a:t>
            </a:r>
          </a:p>
          <a:p>
            <a:pPr lvl="1"/>
            <a:r>
              <a:rPr lang="en-US" dirty="0"/>
              <a:t>&gt;470 </a:t>
            </a:r>
            <a:r>
              <a:rPr lang="en-US" dirty="0" err="1"/>
              <a:t>ms</a:t>
            </a:r>
            <a:r>
              <a:rPr lang="en-US" dirty="0"/>
              <a:t> in males, &gt;480 </a:t>
            </a:r>
            <a:r>
              <a:rPr lang="en-US" dirty="0" err="1"/>
              <a:t>ms</a:t>
            </a:r>
            <a:r>
              <a:rPr lang="en-US" dirty="0"/>
              <a:t> in females</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37</a:t>
            </a:fld>
            <a:endParaRPr lang="en-US"/>
          </a:p>
        </p:txBody>
      </p:sp>
    </p:spTree>
    <p:extLst>
      <p:ext uri="{BB962C8B-B14F-4D97-AF65-F5344CB8AC3E}">
        <p14:creationId xmlns:p14="http://schemas.microsoft.com/office/powerpoint/2010/main" val="2232720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rare</a:t>
            </a:r>
          </a:p>
          <a:p>
            <a:r>
              <a:rPr lang="en-US" dirty="0"/>
              <a:t>Short QT (Rare)</a:t>
            </a:r>
          </a:p>
          <a:p>
            <a:pPr lvl="1"/>
            <a:r>
              <a:rPr lang="en-US" dirty="0"/>
              <a:t>&lt;320 </a:t>
            </a:r>
            <a:r>
              <a:rPr lang="en-US" dirty="0" err="1"/>
              <a:t>ms</a:t>
            </a:r>
            <a:endParaRPr lang="en-US" dirty="0"/>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38</a:t>
            </a:fld>
            <a:endParaRPr lang="en-US"/>
          </a:p>
        </p:txBody>
      </p:sp>
    </p:spTree>
    <p:extLst>
      <p:ext uri="{BB962C8B-B14F-4D97-AF65-F5344CB8AC3E}">
        <p14:creationId xmlns:p14="http://schemas.microsoft.com/office/powerpoint/2010/main" val="216639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Brugada</a:t>
            </a:r>
            <a:r>
              <a:rPr lang="en-US" dirty="0"/>
              <a:t> Syndrome</a:t>
            </a:r>
          </a:p>
          <a:p>
            <a:pPr lvl="1"/>
            <a:r>
              <a:rPr lang="en-US" dirty="0"/>
              <a:t>“high take off“ ST segment elevation in the right precordial leads, and predisposes to ventricular fibrillation and sudden death in the absence of clinically demonstrable structural heart disease.</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39</a:t>
            </a:fld>
            <a:endParaRPr lang="en-US"/>
          </a:p>
        </p:txBody>
      </p:sp>
    </p:spTree>
    <p:extLst>
      <p:ext uri="{BB962C8B-B14F-4D97-AF65-F5344CB8AC3E}">
        <p14:creationId xmlns:p14="http://schemas.microsoft.com/office/powerpoint/2010/main" val="114079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the sideline of a Nordic ski race, and this is the scene at the finish line. https://</a:t>
            </a:r>
            <a:r>
              <a:rPr lang="en-US" dirty="0" err="1"/>
              <a:t>www.youtube.com</a:t>
            </a:r>
            <a:r>
              <a:rPr lang="en-US" dirty="0"/>
              <a:t>/</a:t>
            </a:r>
            <a:r>
              <a:rPr lang="en-US" dirty="0" err="1"/>
              <a:t>watch?v</a:t>
            </a:r>
            <a:r>
              <a:rPr lang="en-US" dirty="0"/>
              <a:t>=oj9xZBfdb8I&amp;feature=</a:t>
            </a:r>
            <a:r>
              <a:rPr lang="en-US" dirty="0" err="1"/>
              <a:t>emb_err_woyt</a:t>
            </a:r>
            <a:endParaRPr lang="en-US" dirty="0"/>
          </a:p>
          <a:p>
            <a:pPr marL="228600" indent="-228600">
              <a:buAutoNum type="arabicParenR"/>
            </a:pPr>
            <a:r>
              <a:rPr lang="en-US" dirty="0"/>
              <a:t>What is likely going on here? These are examples of exercise-associated collapse. In exercise-associated collapse, cardiac pre-load decreases immediately upon cessation of activity as the muscular action that was pumping blood from the vasodilated periphery back to the heart abruptly stops, resulting in postural hypotension. </a:t>
            </a:r>
          </a:p>
          <a:p>
            <a:pPr marL="228600" indent="-228600">
              <a:buAutoNum type="arabicParenR"/>
            </a:pPr>
            <a:r>
              <a:rPr lang="en-US" dirty="0"/>
              <a:t>What is on your differential? Cardiac arrest, dehydration, sodium disturbance, heat stroke</a:t>
            </a:r>
          </a:p>
          <a:p>
            <a:pPr marL="228600" indent="-228600">
              <a:buAutoNum type="arabicParenR"/>
            </a:pPr>
            <a:r>
              <a:rPr lang="en-US" dirty="0"/>
              <a:t>How do you approach workup and management of these athletes? Check for responsiveness and presence of breathing. Monitor closely for a few minutes to ensure that they are able to progressively move and stand. </a:t>
            </a:r>
          </a:p>
        </p:txBody>
      </p:sp>
      <p:sp>
        <p:nvSpPr>
          <p:cNvPr id="4" name="Slide Number Placeholder 3"/>
          <p:cNvSpPr>
            <a:spLocks noGrp="1"/>
          </p:cNvSpPr>
          <p:nvPr>
            <p:ph type="sldNum" sz="quarter" idx="5"/>
          </p:nvPr>
        </p:nvSpPr>
        <p:spPr/>
        <p:txBody>
          <a:bodyPr/>
          <a:lstStyle/>
          <a:p>
            <a:fld id="{09F72123-D146-4E43-8293-1FA8F478A166}" type="slidenum">
              <a:rPr lang="en-US" smtClean="0"/>
              <a:t>4</a:t>
            </a:fld>
            <a:endParaRPr lang="en-US"/>
          </a:p>
        </p:txBody>
      </p:sp>
    </p:spTree>
    <p:extLst>
      <p:ext uri="{BB962C8B-B14F-4D97-AF65-F5344CB8AC3E}">
        <p14:creationId xmlns:p14="http://schemas.microsoft.com/office/powerpoint/2010/main" val="1407705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40</a:t>
            </a:fld>
            <a:endParaRPr lang="en-US"/>
          </a:p>
        </p:txBody>
      </p:sp>
    </p:spTree>
    <p:extLst>
      <p:ext uri="{BB962C8B-B14F-4D97-AF65-F5344CB8AC3E}">
        <p14:creationId xmlns:p14="http://schemas.microsoft.com/office/powerpoint/2010/main" val="244896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this EKG? Normal sinus rhythm at rest. With exercise… (see next slide)</a:t>
            </a:r>
          </a:p>
        </p:txBody>
      </p:sp>
      <p:sp>
        <p:nvSpPr>
          <p:cNvPr id="4" name="Slide Number Placeholder 3"/>
          <p:cNvSpPr>
            <a:spLocks noGrp="1"/>
          </p:cNvSpPr>
          <p:nvPr>
            <p:ph type="sldNum" sz="quarter" idx="5"/>
          </p:nvPr>
        </p:nvSpPr>
        <p:spPr/>
        <p:txBody>
          <a:bodyPr/>
          <a:lstStyle/>
          <a:p>
            <a:fld id="{09F72123-D146-4E43-8293-1FA8F478A166}" type="slidenum">
              <a:rPr lang="en-US" smtClean="0"/>
              <a:t>41</a:t>
            </a:fld>
            <a:endParaRPr lang="en-US"/>
          </a:p>
        </p:txBody>
      </p:sp>
    </p:spTree>
    <p:extLst>
      <p:ext uri="{BB962C8B-B14F-4D97-AF65-F5344CB8AC3E}">
        <p14:creationId xmlns:p14="http://schemas.microsoft.com/office/powerpoint/2010/main" val="1957281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Catecholinergic</a:t>
            </a:r>
            <a:r>
              <a:rPr lang="en-US" dirty="0"/>
              <a:t> Polymorphic Ventricular Tachycardia</a:t>
            </a:r>
          </a:p>
          <a:p>
            <a:pPr lvl="1"/>
            <a:r>
              <a:rPr lang="en-US" dirty="0"/>
              <a:t>inherited arrhythmogenic disorder characterized by ventricular ectopy induced by exercise or emotional stress.</a:t>
            </a:r>
          </a:p>
          <a:p>
            <a:pPr lvl="1"/>
            <a:r>
              <a:rPr lang="en-US" dirty="0"/>
              <a:t>Resting EKG is normal</a:t>
            </a:r>
          </a:p>
          <a:p>
            <a:pPr lvl="1"/>
            <a:r>
              <a:rPr lang="en-US" dirty="0"/>
              <a:t>Exercise stress test is diagnostic</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42</a:t>
            </a:fld>
            <a:endParaRPr lang="en-US"/>
          </a:p>
        </p:txBody>
      </p:sp>
    </p:spTree>
    <p:extLst>
      <p:ext uri="{BB962C8B-B14F-4D97-AF65-F5344CB8AC3E}">
        <p14:creationId xmlns:p14="http://schemas.microsoft.com/office/powerpoint/2010/main" val="539447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Wolff-Parkinson-White (WPW)</a:t>
            </a:r>
          </a:p>
        </p:txBody>
      </p:sp>
      <p:sp>
        <p:nvSpPr>
          <p:cNvPr id="4" name="Slide Number Placeholder 3"/>
          <p:cNvSpPr>
            <a:spLocks noGrp="1"/>
          </p:cNvSpPr>
          <p:nvPr>
            <p:ph type="sldNum" sz="quarter" idx="5"/>
          </p:nvPr>
        </p:nvSpPr>
        <p:spPr/>
        <p:txBody>
          <a:bodyPr/>
          <a:lstStyle/>
          <a:p>
            <a:fld id="{09F72123-D146-4E43-8293-1FA8F478A166}" type="slidenum">
              <a:rPr lang="en-US" smtClean="0"/>
              <a:t>43</a:t>
            </a:fld>
            <a:endParaRPr lang="en-US"/>
          </a:p>
        </p:txBody>
      </p:sp>
    </p:spTree>
    <p:extLst>
      <p:ext uri="{BB962C8B-B14F-4D97-AF65-F5344CB8AC3E}">
        <p14:creationId xmlns:p14="http://schemas.microsoft.com/office/powerpoint/2010/main" val="3172037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Wolff-Parkinson-White Syndrome</a:t>
            </a:r>
          </a:p>
          <a:p>
            <a:pPr lvl="1"/>
            <a:r>
              <a:rPr lang="en-US" dirty="0"/>
              <a:t>short PR interval (&lt;120 </a:t>
            </a:r>
            <a:r>
              <a:rPr lang="en-US" dirty="0" err="1"/>
              <a:t>ms</a:t>
            </a:r>
            <a:r>
              <a:rPr lang="en-US" dirty="0"/>
              <a:t>), the presence of a delta wave (slurring of the initial QRS), and a wide QRS (&gt; 120 </a:t>
            </a:r>
            <a:r>
              <a:rPr lang="en-US" dirty="0" err="1"/>
              <a:t>ms</a:t>
            </a:r>
            <a:r>
              <a:rPr lang="en-US" dirty="0"/>
              <a:t>)</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44</a:t>
            </a:fld>
            <a:endParaRPr lang="en-US"/>
          </a:p>
        </p:txBody>
      </p:sp>
    </p:spTree>
    <p:extLst>
      <p:ext uri="{BB962C8B-B14F-4D97-AF65-F5344CB8AC3E}">
        <p14:creationId xmlns:p14="http://schemas.microsoft.com/office/powerpoint/2010/main" val="8473220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SVT</a:t>
            </a:r>
          </a:p>
          <a:p>
            <a:pPr lvl="1"/>
            <a:r>
              <a:rPr lang="en-US" dirty="0"/>
              <a:t>AVRT involves an accessory atrioventricular bypass pathway where the circuit typically conducts down the AV node and up the bypass pathway, producing a narrow complex tachycardia.</a:t>
            </a:r>
          </a:p>
          <a:p>
            <a:pPr lvl="1"/>
            <a:r>
              <a:rPr lang="en-US" dirty="0"/>
              <a:t>AVNRT is a circuit involving a slow and fast pathway entering and exiting the AV node. The electrical circuit usually travels down the slow pathway and up the fast pathway, but can be reversed or even involve multiple slow pathways.</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45</a:t>
            </a:fld>
            <a:endParaRPr lang="en-US"/>
          </a:p>
        </p:txBody>
      </p:sp>
    </p:spTree>
    <p:extLst>
      <p:ext uri="{BB962C8B-B14F-4D97-AF65-F5344CB8AC3E}">
        <p14:creationId xmlns:p14="http://schemas.microsoft.com/office/powerpoint/2010/main" val="592735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46</a:t>
            </a:fld>
            <a:endParaRPr lang="en-US"/>
          </a:p>
        </p:txBody>
      </p:sp>
    </p:spTree>
    <p:extLst>
      <p:ext uri="{BB962C8B-B14F-4D97-AF65-F5344CB8AC3E}">
        <p14:creationId xmlns:p14="http://schemas.microsoft.com/office/powerpoint/2010/main" val="2403799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47</a:t>
            </a:fld>
            <a:endParaRPr lang="en-US"/>
          </a:p>
        </p:txBody>
      </p:sp>
    </p:spTree>
    <p:extLst>
      <p:ext uri="{BB962C8B-B14F-4D97-AF65-F5344CB8AC3E}">
        <p14:creationId xmlns:p14="http://schemas.microsoft.com/office/powerpoint/2010/main" val="1889511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884AC9-1A79-FF41-8D12-1152F4391CAD}"/>
              </a:ext>
            </a:extLst>
          </p:cNvPr>
          <p:cNvSpPr>
            <a:spLocks noGrp="1" noChangeArrowheads="1"/>
          </p:cNvSpPr>
          <p:nvPr>
            <p:ph type="sldNum"/>
          </p:nvPr>
        </p:nvSpPr>
        <p:spPr>
          <a:ln/>
        </p:spPr>
        <p:txBody>
          <a:bodyPr/>
          <a:lstStyle/>
          <a:p>
            <a:fld id="{35436DAB-4AD2-0A4C-86FB-A5799B11A8F6}" type="slidenum">
              <a:rPr lang="en-US" altLang="en-US"/>
              <a:pPr/>
              <a:t>48</a:t>
            </a:fld>
            <a:endParaRPr lang="en-US" altLang="en-US"/>
          </a:p>
        </p:txBody>
      </p:sp>
      <p:sp>
        <p:nvSpPr>
          <p:cNvPr id="4097" name="Text Box 1">
            <a:extLst>
              <a:ext uri="{FF2B5EF4-FFF2-40B4-BE49-F238E27FC236}">
                <a16:creationId xmlns:a16="http://schemas.microsoft.com/office/drawing/2014/main" id="{6E61A668-45A4-814D-83D5-6B0BDF8A682A}"/>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C0B13571-D203-3447-B372-E1A2BD82E3B9}"/>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0" i="0" kern="1200" dirty="0">
                <a:solidFill>
                  <a:schemeClr val="tx1"/>
                </a:solidFill>
                <a:effectLst/>
                <a:latin typeface="+mn-lt"/>
                <a:ea typeface="+mn-ea"/>
                <a:cs typeface="+mn-cs"/>
              </a:rPr>
              <a:t>Distribution of cardiovascular causes of sudden death in 1435 young competitive athletes. From the Minneapolis Heart Institute Foundation Registry, 1980 to 2005. ARVC indicates arrhythmogenic right ventricular cardiomyopathy; AS, aortic stenosis; CAD, coronary artery disease; C-M, cardiomyopathy; HD, heart disease; LAD, left anterior descending; LVH, left ventricular hypertrophy; and MVP, mitral valve prolapse.</a:t>
            </a:r>
            <a:endParaRPr lang="en-US" altLang="en-US" dirty="0"/>
          </a:p>
        </p:txBody>
      </p:sp>
    </p:spTree>
    <p:extLst>
      <p:ext uri="{BB962C8B-B14F-4D97-AF65-F5344CB8AC3E}">
        <p14:creationId xmlns:p14="http://schemas.microsoft.com/office/powerpoint/2010/main" val="667028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 for interpreting EKGs </a:t>
            </a:r>
            <a:r>
              <a:rPr lang="en-US"/>
              <a:t>in athletes</a:t>
            </a:r>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49</a:t>
            </a:fld>
            <a:endParaRPr lang="en-US"/>
          </a:p>
        </p:txBody>
      </p:sp>
    </p:spTree>
    <p:extLst>
      <p:ext uri="{BB962C8B-B14F-4D97-AF65-F5344CB8AC3E}">
        <p14:creationId xmlns:p14="http://schemas.microsoft.com/office/powerpoint/2010/main" val="354725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5</a:t>
            </a:fld>
            <a:endParaRPr lang="en-US"/>
          </a:p>
        </p:txBody>
      </p:sp>
    </p:spTree>
    <p:extLst>
      <p:ext uri="{BB962C8B-B14F-4D97-AF65-F5344CB8AC3E}">
        <p14:creationId xmlns:p14="http://schemas.microsoft.com/office/powerpoint/2010/main" val="2981441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50</a:t>
            </a:fld>
            <a:endParaRPr lang="en-US"/>
          </a:p>
        </p:txBody>
      </p:sp>
    </p:spTree>
    <p:extLst>
      <p:ext uri="{BB962C8B-B14F-4D97-AF65-F5344CB8AC3E}">
        <p14:creationId xmlns:p14="http://schemas.microsoft.com/office/powerpoint/2010/main" val="3651872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F72123-D146-4E43-8293-1FA8F478A166}" type="slidenum">
              <a:rPr lang="en-US" smtClean="0"/>
              <a:t>51</a:t>
            </a:fld>
            <a:endParaRPr lang="en-US"/>
          </a:p>
        </p:txBody>
      </p:sp>
    </p:spTree>
    <p:extLst>
      <p:ext uri="{BB962C8B-B14F-4D97-AF65-F5344CB8AC3E}">
        <p14:creationId xmlns:p14="http://schemas.microsoft.com/office/powerpoint/2010/main" val="52098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example of exercise-associated collapse in endurance running, where it is very common.</a:t>
            </a:r>
          </a:p>
          <a:p>
            <a:r>
              <a:rPr lang="en-US" dirty="0"/>
              <a:t>	-the patient is awake</a:t>
            </a:r>
          </a:p>
          <a:p>
            <a:r>
              <a:rPr lang="en-US" dirty="0"/>
              <a:t>	-the patient is at the finish line (where exercise associated collapse [EAC] typically occurs)</a:t>
            </a:r>
          </a:p>
        </p:txBody>
      </p:sp>
      <p:sp>
        <p:nvSpPr>
          <p:cNvPr id="4" name="Slide Number Placeholder 3"/>
          <p:cNvSpPr>
            <a:spLocks noGrp="1"/>
          </p:cNvSpPr>
          <p:nvPr>
            <p:ph type="sldNum" sz="quarter" idx="5"/>
          </p:nvPr>
        </p:nvSpPr>
        <p:spPr/>
        <p:txBody>
          <a:bodyPr/>
          <a:lstStyle/>
          <a:p>
            <a:fld id="{09F72123-D146-4E43-8293-1FA8F478A166}" type="slidenum">
              <a:rPr lang="en-US" smtClean="0"/>
              <a:t>6</a:t>
            </a:fld>
            <a:endParaRPr lang="en-US"/>
          </a:p>
        </p:txBody>
      </p:sp>
    </p:spTree>
    <p:extLst>
      <p:ext uri="{BB962C8B-B14F-4D97-AF65-F5344CB8AC3E}">
        <p14:creationId xmlns:p14="http://schemas.microsoft.com/office/powerpoint/2010/main" val="1875841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Marathon event coverage – 23-year-old man collapses </a:t>
            </a:r>
            <a:r>
              <a:rPr lang="en-US" b="1" u="sng" dirty="0"/>
              <a:t>during</a:t>
            </a:r>
            <a:r>
              <a:rPr lang="en-US" dirty="0"/>
              <a:t> event.  usually due to something other than EAC. Differential?</a:t>
            </a:r>
          </a:p>
          <a:p>
            <a:r>
              <a:rPr lang="en-US" dirty="0"/>
              <a:t>-cardiac arrest</a:t>
            </a:r>
          </a:p>
          <a:p>
            <a:r>
              <a:rPr lang="en-US" dirty="0"/>
              <a:t>-hypoglycemia</a:t>
            </a:r>
          </a:p>
          <a:p>
            <a:r>
              <a:rPr lang="en-US" dirty="0"/>
              <a:t>-exercise-associated postural hypotension/collapse</a:t>
            </a:r>
          </a:p>
          <a:p>
            <a:r>
              <a:rPr lang="en-US" dirty="0"/>
              <a:t>-exercise-induced anaphylaxis</a:t>
            </a:r>
          </a:p>
          <a:p>
            <a:r>
              <a:rPr lang="en-US" dirty="0"/>
              <a:t>-exercise associated hyponatremia</a:t>
            </a:r>
          </a:p>
          <a:p>
            <a:r>
              <a:rPr lang="en-US" dirty="0"/>
              <a:t>-hypernatremia</a:t>
            </a:r>
          </a:p>
          <a:p>
            <a:r>
              <a:rPr lang="en-US" dirty="0"/>
              <a:t>-exertional heat stroke</a:t>
            </a:r>
          </a:p>
          <a:p>
            <a:r>
              <a:rPr lang="en-US" dirty="0"/>
              <a:t>-heat exhaustion</a:t>
            </a:r>
          </a:p>
          <a:p>
            <a:r>
              <a:rPr lang="en-US" dirty="0"/>
              <a:t>-if at altitude:</a:t>
            </a:r>
          </a:p>
          <a:p>
            <a:r>
              <a:rPr lang="en-US" dirty="0"/>
              <a:t>	-acute mountain sickness</a:t>
            </a:r>
          </a:p>
          <a:p>
            <a:r>
              <a:rPr lang="en-US" dirty="0"/>
              <a:t>	-high altitude cerebral edema</a:t>
            </a:r>
          </a:p>
          <a:p>
            <a:r>
              <a:rPr lang="en-US" dirty="0"/>
              <a:t>	-high altitude pulmonary edema</a:t>
            </a:r>
          </a:p>
        </p:txBody>
      </p:sp>
      <p:sp>
        <p:nvSpPr>
          <p:cNvPr id="4" name="Slide Number Placeholder 3"/>
          <p:cNvSpPr>
            <a:spLocks noGrp="1"/>
          </p:cNvSpPr>
          <p:nvPr>
            <p:ph type="sldNum" sz="quarter" idx="5"/>
          </p:nvPr>
        </p:nvSpPr>
        <p:spPr/>
        <p:txBody>
          <a:bodyPr/>
          <a:lstStyle/>
          <a:p>
            <a:fld id="{09F72123-D146-4E43-8293-1FA8F478A166}" type="slidenum">
              <a:rPr lang="en-US" smtClean="0"/>
              <a:t>7</a:t>
            </a:fld>
            <a:endParaRPr lang="en-US"/>
          </a:p>
        </p:txBody>
      </p:sp>
    </p:spTree>
    <p:extLst>
      <p:ext uri="{BB962C8B-B14F-4D97-AF65-F5344CB8AC3E}">
        <p14:creationId xmlns:p14="http://schemas.microsoft.com/office/powerpoint/2010/main" val="74040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this athlete collapses?</a:t>
            </a:r>
          </a:p>
          <a:p>
            <a:r>
              <a:rPr lang="en-US" dirty="0"/>
              <a:t>&gt;35 years</a:t>
            </a:r>
          </a:p>
          <a:p>
            <a:r>
              <a:rPr lang="en-US" dirty="0"/>
              <a:t>Most commonly atherosclerotic coronary artery disease (CAD)</a:t>
            </a:r>
          </a:p>
          <a:p>
            <a:r>
              <a:rPr lang="en-US" dirty="0"/>
              <a:t>More than 80% of SCD in older athletes due to CAD</a:t>
            </a:r>
          </a:p>
          <a:p>
            <a:r>
              <a:rPr lang="en-US" dirty="0"/>
              <a:t>Regular exercise increases the risk of sudden cardiac death (SCD) from CAD acutely, but decreases the overall risk in the long term</a:t>
            </a:r>
          </a:p>
          <a:p>
            <a:endParaRPr lang="en-US" dirty="0"/>
          </a:p>
        </p:txBody>
      </p:sp>
      <p:sp>
        <p:nvSpPr>
          <p:cNvPr id="4" name="Slide Number Placeholder 3"/>
          <p:cNvSpPr>
            <a:spLocks noGrp="1"/>
          </p:cNvSpPr>
          <p:nvPr>
            <p:ph type="sldNum" sz="quarter" idx="5"/>
          </p:nvPr>
        </p:nvSpPr>
        <p:spPr/>
        <p:txBody>
          <a:bodyPr/>
          <a:lstStyle/>
          <a:p>
            <a:fld id="{09F72123-D146-4E43-8293-1FA8F478A166}" type="slidenum">
              <a:rPr lang="en-US" smtClean="0"/>
              <a:t>8</a:t>
            </a:fld>
            <a:endParaRPr lang="en-US"/>
          </a:p>
        </p:txBody>
      </p:sp>
    </p:spTree>
    <p:extLst>
      <p:ext uri="{BB962C8B-B14F-4D97-AF65-F5344CB8AC3E}">
        <p14:creationId xmlns:p14="http://schemas.microsoft.com/office/powerpoint/2010/main" val="266108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Masters world record holding man – 42 years old. Collapses. From what?</a:t>
            </a:r>
          </a:p>
          <a:p>
            <a:r>
              <a:rPr lang="en-US" dirty="0"/>
              <a:t>-Still most likely to be ischemic heart disease</a:t>
            </a:r>
          </a:p>
        </p:txBody>
      </p:sp>
      <p:sp>
        <p:nvSpPr>
          <p:cNvPr id="4" name="Slide Number Placeholder 3"/>
          <p:cNvSpPr>
            <a:spLocks noGrp="1"/>
          </p:cNvSpPr>
          <p:nvPr>
            <p:ph type="sldNum" sz="quarter" idx="5"/>
          </p:nvPr>
        </p:nvSpPr>
        <p:spPr/>
        <p:txBody>
          <a:bodyPr/>
          <a:lstStyle/>
          <a:p>
            <a:fld id="{09F72123-D146-4E43-8293-1FA8F478A166}" type="slidenum">
              <a:rPr lang="en-US" smtClean="0"/>
              <a:t>9</a:t>
            </a:fld>
            <a:endParaRPr lang="en-US"/>
          </a:p>
        </p:txBody>
      </p:sp>
    </p:spTree>
    <p:extLst>
      <p:ext uri="{BB962C8B-B14F-4D97-AF65-F5344CB8AC3E}">
        <p14:creationId xmlns:p14="http://schemas.microsoft.com/office/powerpoint/2010/main" val="25208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E627-8E7B-1F4B-9885-C9EA1BE049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66CE5-F856-2F4A-9E01-ADFBB2157A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F2F836-F793-1F49-968F-CBFE8AA91B80}"/>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5" name="Footer Placeholder 4">
            <a:extLst>
              <a:ext uri="{FF2B5EF4-FFF2-40B4-BE49-F238E27FC236}">
                <a16:creationId xmlns:a16="http://schemas.microsoft.com/office/drawing/2014/main" id="{8E9A9E61-4CAB-6A45-B128-962001970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3761B-05EA-6A4B-A225-A4187AF88A50}"/>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278616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1EB5-37DF-F145-A574-DD0999B32E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4797E1-4E14-5445-ADA3-7249C1B4FF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F79A3-377A-9945-A007-8715814368A7}"/>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5" name="Footer Placeholder 4">
            <a:extLst>
              <a:ext uri="{FF2B5EF4-FFF2-40B4-BE49-F238E27FC236}">
                <a16:creationId xmlns:a16="http://schemas.microsoft.com/office/drawing/2014/main" id="{B9E981E2-684F-3A42-99F5-60CFCB5D1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9127D-50A4-0A4F-8D45-5DF25516165B}"/>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2888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99C3D6-C56A-0B4B-A22D-7BBE83B9E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A123F-EABE-AE49-A557-90CABA4E7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4943F-98A9-2B44-A171-80C0F39A413F}"/>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5" name="Footer Placeholder 4">
            <a:extLst>
              <a:ext uri="{FF2B5EF4-FFF2-40B4-BE49-F238E27FC236}">
                <a16:creationId xmlns:a16="http://schemas.microsoft.com/office/drawing/2014/main" id="{D875AF66-CA76-DE41-B002-0047E9BC0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57BB7-4287-9B4C-B202-12C71DE4DD70}"/>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102957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A0B3-A46A-AC4C-B949-1AFAF0EEFC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1677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2FD6-0FDE-174E-A666-14180D3B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4B59E-0EA1-9B43-A642-35E80F9FFA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43ACC-527B-FF41-B303-2D7B142FA869}"/>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5" name="Footer Placeholder 4">
            <a:extLst>
              <a:ext uri="{FF2B5EF4-FFF2-40B4-BE49-F238E27FC236}">
                <a16:creationId xmlns:a16="http://schemas.microsoft.com/office/drawing/2014/main" id="{E6C43516-7D2B-EB41-A4C5-F5725CB6F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290B9-1CBD-B542-9EF5-1C1933FA2F65}"/>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931082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E643-20A1-C345-A90C-700E2092C0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020DCD-E511-4D49-A01A-D9262D470F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22A4A-831C-8246-B601-6930E24CE7D5}"/>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5" name="Footer Placeholder 4">
            <a:extLst>
              <a:ext uri="{FF2B5EF4-FFF2-40B4-BE49-F238E27FC236}">
                <a16:creationId xmlns:a16="http://schemas.microsoft.com/office/drawing/2014/main" id="{7614D04A-B499-1743-8FE4-E60186CAA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DCB06-94F1-1048-A01C-54281D3B2CED}"/>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387873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8AD3-45AA-DA4F-8845-4433793C4D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DF0321-4720-CC4B-B4B0-7F1F007350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B9E5FD-8773-B44B-9536-FA8F833F89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EFD765-426B-6044-A4D2-4418972924A4}"/>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6" name="Footer Placeholder 5">
            <a:extLst>
              <a:ext uri="{FF2B5EF4-FFF2-40B4-BE49-F238E27FC236}">
                <a16:creationId xmlns:a16="http://schemas.microsoft.com/office/drawing/2014/main" id="{D76ABFF6-68AB-7649-80E6-47F3CC5507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F2168-1F42-A343-B478-B207733E795B}"/>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939856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BE85-9763-2344-BBCF-A861B6709A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95B9F1-B733-134C-9E52-7CD698A16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39592-9B5B-AB4F-8C01-E04ED78BDA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24E2F7-A5A5-E246-A7EE-09B91A83C5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A9359A-2774-5845-B757-3623B7A5AB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9DF95-4F50-A446-9D4C-AFC245CBABE7}"/>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8" name="Footer Placeholder 7">
            <a:extLst>
              <a:ext uri="{FF2B5EF4-FFF2-40B4-BE49-F238E27FC236}">
                <a16:creationId xmlns:a16="http://schemas.microsoft.com/office/drawing/2014/main" id="{C7D40DC7-C0A6-5A46-8989-87452029A3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AF1223-4421-3446-9F3C-8F4846DD1664}"/>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408524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E1F9-23E4-ED47-95B3-5E925AB58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CAB791-BF65-9C48-BD82-128FA3E95952}"/>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4" name="Footer Placeholder 3">
            <a:extLst>
              <a:ext uri="{FF2B5EF4-FFF2-40B4-BE49-F238E27FC236}">
                <a16:creationId xmlns:a16="http://schemas.microsoft.com/office/drawing/2014/main" id="{FA36B9CA-D5A1-184A-83D5-3773C89B96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281217-1392-4D42-94CB-AE2D68D52FA9}"/>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219558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5CBA-F3EF-CC48-B54C-2186DF07B14B}"/>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3" name="Footer Placeholder 2">
            <a:extLst>
              <a:ext uri="{FF2B5EF4-FFF2-40B4-BE49-F238E27FC236}">
                <a16:creationId xmlns:a16="http://schemas.microsoft.com/office/drawing/2014/main" id="{C0D805CB-E385-2240-BBB3-106A82BC9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8D5406-55D8-6A44-A34D-439F1ACF3C56}"/>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310036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2072-5348-B14A-B922-848962723F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87A8F-FF52-CC4B-882A-CC55DF2D3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3E3AE-E1A7-3546-AAC5-48C0CBFE4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160399-1B58-0441-A6F8-1A3361218D2D}"/>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6" name="Footer Placeholder 5">
            <a:extLst>
              <a:ext uri="{FF2B5EF4-FFF2-40B4-BE49-F238E27FC236}">
                <a16:creationId xmlns:a16="http://schemas.microsoft.com/office/drawing/2014/main" id="{D8FC0B51-E7E9-2547-89C1-CC6651B19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DFAE2-CAD6-A649-98F5-2D7BC2B01BFE}"/>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150517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98B26-4A93-444D-A5E8-F556A75DE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A46A28-4FF1-CC47-960F-3D93D8702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AC9783-CE96-7B45-A57F-2E39C7E12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AE7C0-EC6F-E04B-99FE-3085BE9ADA74}"/>
              </a:ext>
            </a:extLst>
          </p:cNvPr>
          <p:cNvSpPr>
            <a:spLocks noGrp="1"/>
          </p:cNvSpPr>
          <p:nvPr>
            <p:ph type="dt" sz="half" idx="10"/>
          </p:nvPr>
        </p:nvSpPr>
        <p:spPr/>
        <p:txBody>
          <a:bodyPr/>
          <a:lstStyle/>
          <a:p>
            <a:fld id="{DED10D46-10C7-0C45-8407-CFFA19C792A4}" type="datetimeFigureOut">
              <a:rPr lang="en-US" smtClean="0"/>
              <a:t>12/22/2021</a:t>
            </a:fld>
            <a:endParaRPr lang="en-US"/>
          </a:p>
        </p:txBody>
      </p:sp>
      <p:sp>
        <p:nvSpPr>
          <p:cNvPr id="6" name="Footer Placeholder 5">
            <a:extLst>
              <a:ext uri="{FF2B5EF4-FFF2-40B4-BE49-F238E27FC236}">
                <a16:creationId xmlns:a16="http://schemas.microsoft.com/office/drawing/2014/main" id="{ABC17214-48EF-7448-B9BB-629C0ED7D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781EE-9D90-3946-A1BB-C053DB12F164}"/>
              </a:ext>
            </a:extLst>
          </p:cNvPr>
          <p:cNvSpPr>
            <a:spLocks noGrp="1"/>
          </p:cNvSpPr>
          <p:nvPr>
            <p:ph type="sldNum" sz="quarter" idx="12"/>
          </p:nvPr>
        </p:nvSpPr>
        <p:spPr/>
        <p:txBody>
          <a:bodyPr/>
          <a:lstStyle/>
          <a:p>
            <a:fld id="{9677F31D-EEF3-A244-B9D6-04D3F162790F}" type="slidenum">
              <a:rPr lang="en-US" smtClean="0"/>
              <a:t>‹#›</a:t>
            </a:fld>
            <a:endParaRPr lang="en-US"/>
          </a:p>
        </p:txBody>
      </p:sp>
    </p:spTree>
    <p:extLst>
      <p:ext uri="{BB962C8B-B14F-4D97-AF65-F5344CB8AC3E}">
        <p14:creationId xmlns:p14="http://schemas.microsoft.com/office/powerpoint/2010/main" val="58066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3CF361-DAB6-7340-A459-2FDD6E214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EFEAB-6525-EC48-ACB3-90F9387A32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5DCDE-BCE3-3642-8935-0F47146F5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10D46-10C7-0C45-8407-CFFA19C792A4}" type="datetimeFigureOut">
              <a:rPr lang="en-US" smtClean="0"/>
              <a:t>12/22/2021</a:t>
            </a:fld>
            <a:endParaRPr lang="en-US"/>
          </a:p>
        </p:txBody>
      </p:sp>
      <p:sp>
        <p:nvSpPr>
          <p:cNvPr id="5" name="Footer Placeholder 4">
            <a:extLst>
              <a:ext uri="{FF2B5EF4-FFF2-40B4-BE49-F238E27FC236}">
                <a16:creationId xmlns:a16="http://schemas.microsoft.com/office/drawing/2014/main" id="{FDCD4FB2-3E65-3F40-A900-5745E901D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13094F-23AE-9D47-8D28-0EB10DC86D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7F31D-EEF3-A244-B9D6-04D3F162790F}" type="slidenum">
              <a:rPr lang="en-US" smtClean="0"/>
              <a:t>‹#›</a:t>
            </a:fld>
            <a:endParaRPr lang="en-US"/>
          </a:p>
        </p:txBody>
      </p:sp>
    </p:spTree>
    <p:extLst>
      <p:ext uri="{BB962C8B-B14F-4D97-AF65-F5344CB8AC3E}">
        <p14:creationId xmlns:p14="http://schemas.microsoft.com/office/powerpoint/2010/main" val="3338850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dailymail.co.uk/video/news/video-1656926/NBA-G-League-player-Zeke-Upshaw-collapses-court.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www.youtube.com/watch?v=oj9xZBfdb8I&amp;feature=emb_err_woy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80/00913847.2003.11440566"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learning.bmj.com/learning/course-intro/.html?courseId=10042239" TargetMode="External"/><Relationship Id="rId4" Type="http://schemas.openxmlformats.org/officeDocument/2006/relationships/hyperlink" Target="https://www.insider.com/jessie-diggins-cross-country-skiing-winter-olympics-2018-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12C3EE-34A3-074A-925B-71A7DD98BC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4686" y="0"/>
            <a:ext cx="10277314" cy="6858000"/>
          </a:xfrm>
          <a:prstGeom prst="rect">
            <a:avLst/>
          </a:prstGeom>
        </p:spPr>
      </p:pic>
      <p:sp>
        <p:nvSpPr>
          <p:cNvPr id="2" name="Title 1">
            <a:extLst>
              <a:ext uri="{FF2B5EF4-FFF2-40B4-BE49-F238E27FC236}">
                <a16:creationId xmlns:a16="http://schemas.microsoft.com/office/drawing/2014/main" id="{FB68F265-B7FE-2C46-81C8-DD477148D21B}"/>
              </a:ext>
            </a:extLst>
          </p:cNvPr>
          <p:cNvSpPr>
            <a:spLocks noGrp="1"/>
          </p:cNvSpPr>
          <p:nvPr>
            <p:ph type="ctrTitle"/>
          </p:nvPr>
        </p:nvSpPr>
        <p:spPr>
          <a:xfrm>
            <a:off x="271463" y="750888"/>
            <a:ext cx="5943599" cy="4578350"/>
          </a:xfrm>
        </p:spPr>
        <p:txBody>
          <a:bodyPr anchor="t">
            <a:normAutofit/>
          </a:bodyPr>
          <a:lstStyle/>
          <a:p>
            <a:pPr algn="l"/>
            <a:r>
              <a:rPr lang="en-US" sz="9600" b="1" dirty="0">
                <a:solidFill>
                  <a:schemeClr val="accent2"/>
                </a:solidFill>
              </a:rPr>
              <a:t>Collapse</a:t>
            </a:r>
            <a:br>
              <a:rPr lang="en-US" sz="9600" b="1" dirty="0">
                <a:solidFill>
                  <a:schemeClr val="accent2"/>
                </a:solidFill>
              </a:rPr>
            </a:br>
            <a:r>
              <a:rPr lang="en-US" sz="9600" b="1" dirty="0">
                <a:solidFill>
                  <a:schemeClr val="accent2"/>
                </a:solidFill>
              </a:rPr>
              <a:t> During </a:t>
            </a:r>
            <a:br>
              <a:rPr lang="en-US" sz="9600" b="1" dirty="0">
                <a:solidFill>
                  <a:schemeClr val="accent2"/>
                </a:solidFill>
              </a:rPr>
            </a:br>
            <a:r>
              <a:rPr lang="en-US" sz="9600" b="1" dirty="0">
                <a:solidFill>
                  <a:schemeClr val="accent2"/>
                </a:solidFill>
              </a:rPr>
              <a:t>Exercise</a:t>
            </a:r>
          </a:p>
        </p:txBody>
      </p:sp>
    </p:spTree>
    <p:extLst>
      <p:ext uri="{BB962C8B-B14F-4D97-AF65-F5344CB8AC3E}">
        <p14:creationId xmlns:p14="http://schemas.microsoft.com/office/powerpoint/2010/main" val="962586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 descr="Missouri football player dies of cardiac arrest after practice">
            <a:extLst>
              <a:ext uri="{FF2B5EF4-FFF2-40B4-BE49-F238E27FC236}">
                <a16:creationId xmlns:a16="http://schemas.microsoft.com/office/drawing/2014/main" id="{E6E030E9-AFA1-6D45-9324-18A0B6080D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31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descr="Knowledge Centre | Athletics Integrity Unit">
            <a:extLst>
              <a:ext uri="{FF2B5EF4-FFF2-40B4-BE49-F238E27FC236}">
                <a16:creationId xmlns:a16="http://schemas.microsoft.com/office/drawing/2014/main" id="{80C93FC4-4866-7940-9B18-D7FDBBD4DF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54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1717">
            <a:alpha val="88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A95458-0990-6447-BA2B-8E4A057F04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704550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A77BE0-5961-2C4C-B9E9-0A20170301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1430"/>
            <a:ext cx="10515599" cy="6835139"/>
          </a:xfrm>
          <a:prstGeom prst="rect">
            <a:avLst/>
          </a:prstGeom>
        </p:spPr>
      </p:pic>
    </p:spTree>
    <p:extLst>
      <p:ext uri="{BB962C8B-B14F-4D97-AF65-F5344CB8AC3E}">
        <p14:creationId xmlns:p14="http://schemas.microsoft.com/office/powerpoint/2010/main" val="198577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BCFC19-5C31-C049-9378-DAB515D68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1461" y="0"/>
            <a:ext cx="9429078" cy="6858000"/>
          </a:xfrm>
          <a:prstGeom prst="rect">
            <a:avLst/>
          </a:prstGeom>
        </p:spPr>
      </p:pic>
    </p:spTree>
    <p:extLst>
      <p:ext uri="{BB962C8B-B14F-4D97-AF65-F5344CB8AC3E}">
        <p14:creationId xmlns:p14="http://schemas.microsoft.com/office/powerpoint/2010/main" val="23211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739C3F-E47F-BC4B-A42C-8221CA2A09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 y="1257300"/>
            <a:ext cx="12190966" cy="4343400"/>
          </a:xfrm>
          <a:prstGeom prst="rect">
            <a:avLst/>
          </a:prstGeom>
        </p:spPr>
      </p:pic>
    </p:spTree>
    <p:extLst>
      <p:ext uri="{BB962C8B-B14F-4D97-AF65-F5344CB8AC3E}">
        <p14:creationId xmlns:p14="http://schemas.microsoft.com/office/powerpoint/2010/main" val="223366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58983A-D825-9943-9B51-9D351D86B2E4}"/>
              </a:ext>
            </a:extLst>
          </p:cNvPr>
          <p:cNvPicPr>
            <a:picLocks noChangeAspect="1"/>
          </p:cNvPicPr>
          <p:nvPr/>
        </p:nvPicPr>
        <p:blipFill>
          <a:blip r:embed="rId3"/>
          <a:stretch>
            <a:fillRect/>
          </a:stretch>
        </p:blipFill>
        <p:spPr>
          <a:xfrm>
            <a:off x="-6940" y="357187"/>
            <a:ext cx="12205878" cy="6143625"/>
          </a:xfrm>
          <a:prstGeom prst="rect">
            <a:avLst/>
          </a:prstGeom>
        </p:spPr>
      </p:pic>
    </p:spTree>
    <p:extLst>
      <p:ext uri="{BB962C8B-B14F-4D97-AF65-F5344CB8AC3E}">
        <p14:creationId xmlns:p14="http://schemas.microsoft.com/office/powerpoint/2010/main" val="417446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661B8B-5579-5848-9523-E5A606B7D4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192"/>
            <a:ext cx="12192000" cy="6563615"/>
          </a:xfrm>
          <a:prstGeom prst="rect">
            <a:avLst/>
          </a:prstGeom>
        </p:spPr>
      </p:pic>
    </p:spTree>
    <p:extLst>
      <p:ext uri="{BB962C8B-B14F-4D97-AF65-F5344CB8AC3E}">
        <p14:creationId xmlns:p14="http://schemas.microsoft.com/office/powerpoint/2010/main" val="309430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nus Arrhythmia • LITFL Medical Blog • ECG Library Basics">
            <a:extLst>
              <a:ext uri="{FF2B5EF4-FFF2-40B4-BE49-F238E27FC236}">
                <a16:creationId xmlns:a16="http://schemas.microsoft.com/office/drawing/2014/main" id="{1147BD54-BA3B-824D-B382-5125AB8B20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12192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6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B7E90-79DF-2242-9CF7-57AC6D046A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00" y="692150"/>
            <a:ext cx="12014200" cy="5473700"/>
          </a:xfrm>
          <a:prstGeom prst="rect">
            <a:avLst/>
          </a:prstGeom>
        </p:spPr>
      </p:pic>
    </p:spTree>
    <p:extLst>
      <p:ext uri="{BB962C8B-B14F-4D97-AF65-F5344CB8AC3E}">
        <p14:creationId xmlns:p14="http://schemas.microsoft.com/office/powerpoint/2010/main" val="206715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3316-015A-8743-A889-B4337349357B}"/>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a16="http://schemas.microsoft.com/office/drawing/2014/main" id="{A6D08DB0-5E8A-1C43-8DC0-DC624FCC20B5}"/>
              </a:ext>
            </a:extLst>
          </p:cNvPr>
          <p:cNvSpPr>
            <a:spLocks noGrp="1"/>
          </p:cNvSpPr>
          <p:nvPr>
            <p:ph idx="1"/>
          </p:nvPr>
        </p:nvSpPr>
        <p:spPr/>
        <p:txBody>
          <a:bodyPr>
            <a:normAutofit/>
          </a:bodyPr>
          <a:lstStyle/>
          <a:p>
            <a:pPr marL="514350" indent="-514350">
              <a:buFont typeface="+mj-lt"/>
              <a:buAutoNum type="arabicPeriod"/>
            </a:pPr>
            <a:r>
              <a:rPr lang="en-US" dirty="0"/>
              <a:t>List the differential diagnosis of the collapsed athlete. </a:t>
            </a:r>
          </a:p>
          <a:p>
            <a:pPr marL="514350" indent="-514350">
              <a:buFont typeface="+mj-lt"/>
              <a:buAutoNum type="arabicPeriod"/>
            </a:pPr>
            <a:r>
              <a:rPr lang="en-US" dirty="0"/>
              <a:t>Discuss the potential complications of sickle cell trait in athletes.</a:t>
            </a:r>
          </a:p>
          <a:p>
            <a:pPr marL="514350" indent="-514350">
              <a:buFont typeface="+mj-lt"/>
              <a:buAutoNum type="arabicPeriod"/>
            </a:pPr>
            <a:r>
              <a:rPr lang="en-US" dirty="0"/>
              <a:t>Identify normal variants on EKGs of trained athletes.</a:t>
            </a:r>
          </a:p>
          <a:p>
            <a:pPr marL="514350" indent="-514350">
              <a:buFont typeface="+mj-lt"/>
              <a:buAutoNum type="arabicPeriod"/>
            </a:pPr>
            <a:r>
              <a:rPr lang="en-US" dirty="0"/>
              <a:t>Identify pathological EKG findings that suggest cardiomyopathies in athletes.</a:t>
            </a:r>
          </a:p>
          <a:p>
            <a:pPr marL="514350" indent="-514350">
              <a:buFont typeface="+mj-lt"/>
              <a:buAutoNum type="arabicPeriod"/>
            </a:pPr>
            <a:r>
              <a:rPr lang="en-US" dirty="0"/>
              <a:t>Identify pathological EKG findings that suggest primary dysrhythmias in athletes.</a:t>
            </a:r>
          </a:p>
        </p:txBody>
      </p:sp>
    </p:spTree>
    <p:extLst>
      <p:ext uri="{BB962C8B-B14F-4D97-AF65-F5344CB8AC3E}">
        <p14:creationId xmlns:p14="http://schemas.microsoft.com/office/powerpoint/2010/main" val="1903406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427F9E-69D6-7644-91BC-89E5060BAF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05" y="842963"/>
            <a:ext cx="12222737" cy="5186362"/>
          </a:xfrm>
          <a:prstGeom prst="rect">
            <a:avLst/>
          </a:prstGeom>
        </p:spPr>
      </p:pic>
    </p:spTree>
    <p:extLst>
      <p:ext uri="{BB962C8B-B14F-4D97-AF65-F5344CB8AC3E}">
        <p14:creationId xmlns:p14="http://schemas.microsoft.com/office/powerpoint/2010/main" val="3871809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E343C-4CF8-944F-8B1A-7CB2B7CF14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3609" y="0"/>
            <a:ext cx="3964781" cy="6858000"/>
          </a:xfrm>
          <a:prstGeom prst="rect">
            <a:avLst/>
          </a:prstGeom>
        </p:spPr>
      </p:pic>
    </p:spTree>
    <p:extLst>
      <p:ext uri="{BB962C8B-B14F-4D97-AF65-F5344CB8AC3E}">
        <p14:creationId xmlns:p14="http://schemas.microsoft.com/office/powerpoint/2010/main" val="27221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F8B298D5-D7A2-B945-A913-445CE71EDC22}"/>
              </a:ext>
            </a:extLst>
          </p:cNvPr>
          <p:cNvPicPr>
            <a:picLocks noChangeAspect="1"/>
          </p:cNvPicPr>
          <p:nvPr/>
        </p:nvPicPr>
        <p:blipFill>
          <a:blip r:embed="rId4"/>
          <a:stretch>
            <a:fillRect/>
          </a:stretch>
        </p:blipFill>
        <p:spPr>
          <a:xfrm>
            <a:off x="0" y="-2396"/>
            <a:ext cx="12192000" cy="6862792"/>
          </a:xfrm>
          <a:prstGeom prst="rect">
            <a:avLst/>
          </a:prstGeom>
        </p:spPr>
      </p:pic>
    </p:spTree>
    <p:extLst>
      <p:ext uri="{BB962C8B-B14F-4D97-AF65-F5344CB8AC3E}">
        <p14:creationId xmlns:p14="http://schemas.microsoft.com/office/powerpoint/2010/main" val="640168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0805">
            <a:alpha val="93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E4ADCE-71AA-E54A-8D44-1F8766BCF7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485764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076343D-9E35-8A48-A83A-3169DEC5D316}"/>
              </a:ext>
            </a:extLst>
          </p:cNvPr>
          <p:cNvCxnSpPr>
            <a:cxnSpLocks/>
          </p:cNvCxnSpPr>
          <p:nvPr/>
        </p:nvCxnSpPr>
        <p:spPr>
          <a:xfrm flipH="1" flipV="1">
            <a:off x="4224341" y="2664620"/>
            <a:ext cx="1333498" cy="152875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25F0B9-1181-0B41-BA90-8FBD049AD3F6}"/>
              </a:ext>
            </a:extLst>
          </p:cNvPr>
          <p:cNvCxnSpPr>
            <a:cxnSpLocks/>
          </p:cNvCxnSpPr>
          <p:nvPr/>
        </p:nvCxnSpPr>
        <p:spPr>
          <a:xfrm flipV="1">
            <a:off x="6634162" y="2664619"/>
            <a:ext cx="1295401" cy="15287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54D529-034D-5740-BC43-755527EB7B23}"/>
              </a:ext>
            </a:extLst>
          </p:cNvPr>
          <p:cNvCxnSpPr>
            <a:cxnSpLocks/>
          </p:cNvCxnSpPr>
          <p:nvPr/>
        </p:nvCxnSpPr>
        <p:spPr>
          <a:xfrm>
            <a:off x="4224338" y="2000250"/>
            <a:ext cx="3767139"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204728-D0F5-F345-A4B5-C9BA59EAAFAF}"/>
              </a:ext>
            </a:extLst>
          </p:cNvPr>
          <p:cNvGrpSpPr/>
          <p:nvPr/>
        </p:nvGrpSpPr>
        <p:grpSpPr>
          <a:xfrm>
            <a:off x="4800061" y="4057617"/>
            <a:ext cx="2591878" cy="2600325"/>
            <a:chOff x="4800061" y="4057617"/>
            <a:chExt cx="2591878" cy="2600325"/>
          </a:xfrm>
        </p:grpSpPr>
        <p:sp>
          <p:nvSpPr>
            <p:cNvPr id="4" name="Oval 3">
              <a:extLst>
                <a:ext uri="{FF2B5EF4-FFF2-40B4-BE49-F238E27FC236}">
                  <a16:creationId xmlns:a16="http://schemas.microsoft.com/office/drawing/2014/main" id="{975A3003-45D6-0E4B-BB23-476A90A29536}"/>
                </a:ext>
              </a:extLst>
            </p:cNvPr>
            <p:cNvSpPr/>
            <p:nvPr/>
          </p:nvSpPr>
          <p:spPr>
            <a:xfrm>
              <a:off x="4800061" y="4057617"/>
              <a:ext cx="2591878" cy="2600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B28AEE-F917-854C-BA9C-56C58319951C}"/>
                </a:ext>
              </a:extLst>
            </p:cNvPr>
            <p:cNvSpPr txBox="1"/>
            <p:nvPr/>
          </p:nvSpPr>
          <p:spPr>
            <a:xfrm>
              <a:off x="4906450" y="5157724"/>
              <a:ext cx="2485489" cy="400110"/>
            </a:xfrm>
            <a:prstGeom prst="rect">
              <a:avLst/>
            </a:prstGeom>
            <a:noFill/>
          </p:spPr>
          <p:txBody>
            <a:bodyPr wrap="none" rtlCol="0">
              <a:spAutoFit/>
            </a:bodyPr>
            <a:lstStyle/>
            <a:p>
              <a:r>
                <a:rPr lang="en-US" sz="2000" dirty="0"/>
                <a:t>Sudden Cardiac Death</a:t>
              </a:r>
            </a:p>
          </p:txBody>
        </p:sp>
      </p:grpSp>
      <p:grpSp>
        <p:nvGrpSpPr>
          <p:cNvPr id="28" name="Group 27">
            <a:extLst>
              <a:ext uri="{FF2B5EF4-FFF2-40B4-BE49-F238E27FC236}">
                <a16:creationId xmlns:a16="http://schemas.microsoft.com/office/drawing/2014/main" id="{976D1FB7-14A6-CA40-988B-54E6C43AA69D}"/>
              </a:ext>
            </a:extLst>
          </p:cNvPr>
          <p:cNvGrpSpPr/>
          <p:nvPr/>
        </p:nvGrpSpPr>
        <p:grpSpPr>
          <a:xfrm>
            <a:off x="542925" y="482530"/>
            <a:ext cx="3657600" cy="2460693"/>
            <a:chOff x="542925" y="482530"/>
            <a:chExt cx="3657600" cy="2460693"/>
          </a:xfrm>
        </p:grpSpPr>
        <p:sp>
          <p:nvSpPr>
            <p:cNvPr id="5" name="Rectangle 4">
              <a:extLst>
                <a:ext uri="{FF2B5EF4-FFF2-40B4-BE49-F238E27FC236}">
                  <a16:creationId xmlns:a16="http://schemas.microsoft.com/office/drawing/2014/main" id="{B944F0A3-1105-2D47-BF19-61C350750C08}"/>
                </a:ext>
              </a:extLst>
            </p:cNvPr>
            <p:cNvSpPr/>
            <p:nvPr/>
          </p:nvSpPr>
          <p:spPr>
            <a:xfrm>
              <a:off x="542925" y="1085850"/>
              <a:ext cx="3657600" cy="1857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D8B87A-3E2A-4040-A11B-608D62ED2D4B}"/>
                </a:ext>
              </a:extLst>
            </p:cNvPr>
            <p:cNvSpPr txBox="1"/>
            <p:nvPr/>
          </p:nvSpPr>
          <p:spPr>
            <a:xfrm>
              <a:off x="883523" y="501074"/>
              <a:ext cx="2990691" cy="584775"/>
            </a:xfrm>
            <a:prstGeom prst="rect">
              <a:avLst/>
            </a:prstGeom>
            <a:noFill/>
          </p:spPr>
          <p:txBody>
            <a:bodyPr wrap="none" rtlCol="0">
              <a:spAutoFit/>
            </a:bodyPr>
            <a:lstStyle/>
            <a:p>
              <a:r>
                <a:rPr lang="en-US" sz="3200" b="1" dirty="0"/>
                <a:t>Cardiomyopathy</a:t>
              </a:r>
            </a:p>
          </p:txBody>
        </p:sp>
        <p:sp>
          <p:nvSpPr>
            <p:cNvPr id="20" name="TextBox 19">
              <a:extLst>
                <a:ext uri="{FF2B5EF4-FFF2-40B4-BE49-F238E27FC236}">
                  <a16:creationId xmlns:a16="http://schemas.microsoft.com/office/drawing/2014/main" id="{F260E139-610F-2E4E-AFFD-74FBEC792203}"/>
                </a:ext>
              </a:extLst>
            </p:cNvPr>
            <p:cNvSpPr txBox="1"/>
            <p:nvPr/>
          </p:nvSpPr>
          <p:spPr>
            <a:xfrm>
              <a:off x="1547275" y="482530"/>
              <a:ext cx="1685925" cy="2400657"/>
            </a:xfrm>
            <a:prstGeom prst="rect">
              <a:avLst/>
            </a:prstGeom>
            <a:noFill/>
          </p:spPr>
          <p:txBody>
            <a:bodyPr wrap="square" rtlCol="0" anchor="t">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algn="ctr"/>
              <a:r>
                <a:rPr lang="en-US" sz="9600" b="1" dirty="0">
                  <a:solidFill>
                    <a:schemeClr val="accent2"/>
                  </a:solidFill>
                </a:rPr>
                <a:t>?</a:t>
              </a:r>
            </a:p>
          </p:txBody>
        </p:sp>
      </p:grpSp>
      <p:grpSp>
        <p:nvGrpSpPr>
          <p:cNvPr id="31" name="Group 30">
            <a:extLst>
              <a:ext uri="{FF2B5EF4-FFF2-40B4-BE49-F238E27FC236}">
                <a16:creationId xmlns:a16="http://schemas.microsoft.com/office/drawing/2014/main" id="{FF2D7FD2-3970-0940-AF47-6FBC797C2956}"/>
              </a:ext>
            </a:extLst>
          </p:cNvPr>
          <p:cNvGrpSpPr/>
          <p:nvPr/>
        </p:nvGrpSpPr>
        <p:grpSpPr>
          <a:xfrm>
            <a:off x="7991477" y="443923"/>
            <a:ext cx="3657600" cy="2499293"/>
            <a:chOff x="7991477" y="443923"/>
            <a:chExt cx="3657600" cy="2499293"/>
          </a:xfrm>
        </p:grpSpPr>
        <p:grpSp>
          <p:nvGrpSpPr>
            <p:cNvPr id="29" name="Group 28">
              <a:extLst>
                <a:ext uri="{FF2B5EF4-FFF2-40B4-BE49-F238E27FC236}">
                  <a16:creationId xmlns:a16="http://schemas.microsoft.com/office/drawing/2014/main" id="{CCF383F9-13F2-F849-9BCE-098F353AE488}"/>
                </a:ext>
              </a:extLst>
            </p:cNvPr>
            <p:cNvGrpSpPr/>
            <p:nvPr/>
          </p:nvGrpSpPr>
          <p:grpSpPr>
            <a:xfrm>
              <a:off x="7991477" y="443923"/>
              <a:ext cx="3657600" cy="2499293"/>
              <a:chOff x="7991477" y="432555"/>
              <a:chExt cx="3657600" cy="2996442"/>
            </a:xfrm>
          </p:grpSpPr>
          <p:sp>
            <p:nvSpPr>
              <p:cNvPr id="6" name="Rectangle 5">
                <a:extLst>
                  <a:ext uri="{FF2B5EF4-FFF2-40B4-BE49-F238E27FC236}">
                    <a16:creationId xmlns:a16="http://schemas.microsoft.com/office/drawing/2014/main" id="{F7514476-206A-8B4E-B5BF-3F1023D7BB95}"/>
                  </a:ext>
                </a:extLst>
              </p:cNvPr>
              <p:cNvSpPr/>
              <p:nvPr/>
            </p:nvSpPr>
            <p:spPr>
              <a:xfrm>
                <a:off x="7991477" y="1085850"/>
                <a:ext cx="3657600" cy="2343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508905-33F1-734E-ADDD-135AC5A8308C}"/>
                  </a:ext>
                </a:extLst>
              </p:cNvPr>
              <p:cNvSpPr txBox="1"/>
              <p:nvPr/>
            </p:nvSpPr>
            <p:spPr>
              <a:xfrm>
                <a:off x="8645147" y="432555"/>
                <a:ext cx="2350259" cy="584775"/>
              </a:xfrm>
              <a:prstGeom prst="rect">
                <a:avLst/>
              </a:prstGeom>
              <a:noFill/>
            </p:spPr>
            <p:txBody>
              <a:bodyPr wrap="none" rtlCol="0">
                <a:spAutoFit/>
              </a:bodyPr>
              <a:lstStyle/>
              <a:p>
                <a:r>
                  <a:rPr lang="en-US" sz="3200" b="1" dirty="0"/>
                  <a:t>Dysrhythmia</a:t>
                </a:r>
              </a:p>
            </p:txBody>
          </p:sp>
          <p:sp>
            <p:nvSpPr>
              <p:cNvPr id="21" name="TextBox 20">
                <a:extLst>
                  <a:ext uri="{FF2B5EF4-FFF2-40B4-BE49-F238E27FC236}">
                    <a16:creationId xmlns:a16="http://schemas.microsoft.com/office/drawing/2014/main" id="{9AEA4ED9-330D-5F48-9BC9-AFD7CD848BDD}"/>
                  </a:ext>
                </a:extLst>
              </p:cNvPr>
              <p:cNvSpPr txBox="1"/>
              <p:nvPr/>
            </p:nvSpPr>
            <p:spPr>
              <a:xfrm>
                <a:off x="8029578" y="1145679"/>
                <a:ext cx="3414712"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p>
              <a:p>
                <a:endParaRPr lang="en-US" dirty="0"/>
              </a:p>
              <a:p>
                <a:endParaRPr lang="en-US" dirty="0"/>
              </a:p>
            </p:txBody>
          </p:sp>
        </p:grpSp>
        <p:sp>
          <p:nvSpPr>
            <p:cNvPr id="30" name="TextBox 29">
              <a:extLst>
                <a:ext uri="{FF2B5EF4-FFF2-40B4-BE49-F238E27FC236}">
                  <a16:creationId xmlns:a16="http://schemas.microsoft.com/office/drawing/2014/main" id="{F3A59951-3D70-0740-B8FF-AC34DB000421}"/>
                </a:ext>
              </a:extLst>
            </p:cNvPr>
            <p:cNvSpPr txBox="1"/>
            <p:nvPr/>
          </p:nvSpPr>
          <p:spPr>
            <a:xfrm>
              <a:off x="9093991" y="482529"/>
              <a:ext cx="1685925" cy="2400657"/>
            </a:xfrm>
            <a:prstGeom prst="rect">
              <a:avLst/>
            </a:prstGeom>
            <a:noFill/>
          </p:spPr>
          <p:txBody>
            <a:bodyPr wrap="square" rtlCol="0" anchor="t">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algn="ctr"/>
              <a:r>
                <a:rPr lang="en-US" sz="9600" b="1" dirty="0">
                  <a:solidFill>
                    <a:schemeClr val="accent2"/>
                  </a:solidFill>
                </a:rPr>
                <a:t>?</a:t>
              </a:r>
            </a:p>
          </p:txBody>
        </p:sp>
      </p:grpSp>
    </p:spTree>
    <p:extLst>
      <p:ext uri="{BB962C8B-B14F-4D97-AF65-F5344CB8AC3E}">
        <p14:creationId xmlns:p14="http://schemas.microsoft.com/office/powerpoint/2010/main" val="293843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076343D-9E35-8A48-A83A-3169DEC5D316}"/>
              </a:ext>
            </a:extLst>
          </p:cNvPr>
          <p:cNvCxnSpPr>
            <a:cxnSpLocks/>
          </p:cNvCxnSpPr>
          <p:nvPr/>
        </p:nvCxnSpPr>
        <p:spPr>
          <a:xfrm flipH="1" flipV="1">
            <a:off x="4224342" y="2664620"/>
            <a:ext cx="1362071" cy="15073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204728-D0F5-F345-A4B5-C9BA59EAAFAF}"/>
              </a:ext>
            </a:extLst>
          </p:cNvPr>
          <p:cNvGrpSpPr/>
          <p:nvPr/>
        </p:nvGrpSpPr>
        <p:grpSpPr>
          <a:xfrm>
            <a:off x="4800061" y="4057617"/>
            <a:ext cx="2591878" cy="2600325"/>
            <a:chOff x="4800061" y="4057617"/>
            <a:chExt cx="2591878" cy="2600325"/>
          </a:xfrm>
        </p:grpSpPr>
        <p:sp>
          <p:nvSpPr>
            <p:cNvPr id="4" name="Oval 3">
              <a:extLst>
                <a:ext uri="{FF2B5EF4-FFF2-40B4-BE49-F238E27FC236}">
                  <a16:creationId xmlns:a16="http://schemas.microsoft.com/office/drawing/2014/main" id="{975A3003-45D6-0E4B-BB23-476A90A29536}"/>
                </a:ext>
              </a:extLst>
            </p:cNvPr>
            <p:cNvSpPr/>
            <p:nvPr/>
          </p:nvSpPr>
          <p:spPr>
            <a:xfrm>
              <a:off x="4800061" y="4057617"/>
              <a:ext cx="2591878" cy="2600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B28AEE-F917-854C-BA9C-56C58319951C}"/>
                </a:ext>
              </a:extLst>
            </p:cNvPr>
            <p:cNvSpPr txBox="1"/>
            <p:nvPr/>
          </p:nvSpPr>
          <p:spPr>
            <a:xfrm>
              <a:off x="4906450" y="5157724"/>
              <a:ext cx="2485489" cy="400110"/>
            </a:xfrm>
            <a:prstGeom prst="rect">
              <a:avLst/>
            </a:prstGeom>
            <a:noFill/>
          </p:spPr>
          <p:txBody>
            <a:bodyPr wrap="none" rtlCol="0">
              <a:spAutoFit/>
            </a:bodyPr>
            <a:lstStyle/>
            <a:p>
              <a:r>
                <a:rPr lang="en-US" sz="2000" dirty="0"/>
                <a:t>Sudden Cardiac Death</a:t>
              </a:r>
            </a:p>
          </p:txBody>
        </p:sp>
      </p:grpSp>
      <p:grpSp>
        <p:nvGrpSpPr>
          <p:cNvPr id="28" name="Group 27">
            <a:extLst>
              <a:ext uri="{FF2B5EF4-FFF2-40B4-BE49-F238E27FC236}">
                <a16:creationId xmlns:a16="http://schemas.microsoft.com/office/drawing/2014/main" id="{976D1FB7-14A6-CA40-988B-54E6C43AA69D}"/>
              </a:ext>
            </a:extLst>
          </p:cNvPr>
          <p:cNvGrpSpPr/>
          <p:nvPr/>
        </p:nvGrpSpPr>
        <p:grpSpPr>
          <a:xfrm>
            <a:off x="542925" y="482530"/>
            <a:ext cx="3657600" cy="2460693"/>
            <a:chOff x="542925" y="482530"/>
            <a:chExt cx="3657600" cy="2460693"/>
          </a:xfrm>
        </p:grpSpPr>
        <p:sp>
          <p:nvSpPr>
            <p:cNvPr id="5" name="Rectangle 4">
              <a:extLst>
                <a:ext uri="{FF2B5EF4-FFF2-40B4-BE49-F238E27FC236}">
                  <a16:creationId xmlns:a16="http://schemas.microsoft.com/office/drawing/2014/main" id="{B944F0A3-1105-2D47-BF19-61C350750C08}"/>
                </a:ext>
              </a:extLst>
            </p:cNvPr>
            <p:cNvSpPr/>
            <p:nvPr/>
          </p:nvSpPr>
          <p:spPr>
            <a:xfrm>
              <a:off x="542925" y="1085850"/>
              <a:ext cx="3657600" cy="1857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D8B87A-3E2A-4040-A11B-608D62ED2D4B}"/>
                </a:ext>
              </a:extLst>
            </p:cNvPr>
            <p:cNvSpPr txBox="1"/>
            <p:nvPr/>
          </p:nvSpPr>
          <p:spPr>
            <a:xfrm>
              <a:off x="883523" y="501074"/>
              <a:ext cx="2990691" cy="584775"/>
            </a:xfrm>
            <a:prstGeom prst="rect">
              <a:avLst/>
            </a:prstGeom>
            <a:noFill/>
          </p:spPr>
          <p:txBody>
            <a:bodyPr wrap="none" rtlCol="0">
              <a:spAutoFit/>
            </a:bodyPr>
            <a:lstStyle/>
            <a:p>
              <a:r>
                <a:rPr lang="en-US" sz="3200" b="1" dirty="0"/>
                <a:t>Cardiomyopathy</a:t>
              </a:r>
            </a:p>
          </p:txBody>
        </p:sp>
        <p:sp>
          <p:nvSpPr>
            <p:cNvPr id="20" name="TextBox 19">
              <a:extLst>
                <a:ext uri="{FF2B5EF4-FFF2-40B4-BE49-F238E27FC236}">
                  <a16:creationId xmlns:a16="http://schemas.microsoft.com/office/drawing/2014/main" id="{F260E139-610F-2E4E-AFFD-74FBEC792203}"/>
                </a:ext>
              </a:extLst>
            </p:cNvPr>
            <p:cNvSpPr txBox="1"/>
            <p:nvPr/>
          </p:nvSpPr>
          <p:spPr>
            <a:xfrm>
              <a:off x="1547275" y="482530"/>
              <a:ext cx="1685925" cy="2400657"/>
            </a:xfrm>
            <a:prstGeom prst="rect">
              <a:avLst/>
            </a:prstGeom>
            <a:noFill/>
          </p:spPr>
          <p:txBody>
            <a:bodyPr wrap="square" rtlCol="0" anchor="t">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algn="ctr"/>
              <a:r>
                <a:rPr lang="en-US" sz="9600" b="1" dirty="0">
                  <a:solidFill>
                    <a:schemeClr val="accent2"/>
                  </a:solidFill>
                </a:rPr>
                <a:t>?</a:t>
              </a:r>
            </a:p>
          </p:txBody>
        </p:sp>
      </p:grpSp>
    </p:spTree>
    <p:extLst>
      <p:ext uri="{BB962C8B-B14F-4D97-AF65-F5344CB8AC3E}">
        <p14:creationId xmlns:p14="http://schemas.microsoft.com/office/powerpoint/2010/main" val="2355899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731FAC-B524-0042-8D7C-7FE46DE17C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8448"/>
            <a:ext cx="12192000" cy="6201103"/>
          </a:xfrm>
          <a:prstGeom prst="rect">
            <a:avLst/>
          </a:prstGeom>
        </p:spPr>
      </p:pic>
    </p:spTree>
    <p:extLst>
      <p:ext uri="{BB962C8B-B14F-4D97-AF65-F5344CB8AC3E}">
        <p14:creationId xmlns:p14="http://schemas.microsoft.com/office/powerpoint/2010/main" val="392220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CE39C-87CB-0B4C-A229-C6C9E4EDDA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082" y="0"/>
            <a:ext cx="11779836" cy="6858000"/>
          </a:xfrm>
          <a:prstGeom prst="rect">
            <a:avLst/>
          </a:prstGeom>
        </p:spPr>
      </p:pic>
    </p:spTree>
    <p:extLst>
      <p:ext uri="{BB962C8B-B14F-4D97-AF65-F5344CB8AC3E}">
        <p14:creationId xmlns:p14="http://schemas.microsoft.com/office/powerpoint/2010/main" val="322671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72ED96-05AA-8941-A0A6-E91FCCC132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5853"/>
            <a:ext cx="12192000" cy="5606294"/>
          </a:xfrm>
          <a:prstGeom prst="rect">
            <a:avLst/>
          </a:prstGeom>
        </p:spPr>
      </p:pic>
    </p:spTree>
    <p:extLst>
      <p:ext uri="{BB962C8B-B14F-4D97-AF65-F5344CB8AC3E}">
        <p14:creationId xmlns:p14="http://schemas.microsoft.com/office/powerpoint/2010/main" val="859079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9D4ED-B160-4D47-8336-8AACE5A50A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85033"/>
            <a:ext cx="12192000" cy="4687934"/>
          </a:xfrm>
          <a:prstGeom prst="rect">
            <a:avLst/>
          </a:prstGeom>
        </p:spPr>
      </p:pic>
    </p:spTree>
    <p:extLst>
      <p:ext uri="{BB962C8B-B14F-4D97-AF65-F5344CB8AC3E}">
        <p14:creationId xmlns:p14="http://schemas.microsoft.com/office/powerpoint/2010/main" val="3424813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69CAC4-2A8A-5349-8E68-C038E7BC35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7788"/>
            <a:ext cx="12192000" cy="8113576"/>
          </a:xfrm>
          <a:prstGeom prst="rect">
            <a:avLst/>
          </a:prstGeom>
        </p:spPr>
      </p:pic>
      <p:sp>
        <p:nvSpPr>
          <p:cNvPr id="2" name="Title 1">
            <a:extLst>
              <a:ext uri="{FF2B5EF4-FFF2-40B4-BE49-F238E27FC236}">
                <a16:creationId xmlns:a16="http://schemas.microsoft.com/office/drawing/2014/main" id="{81E2682A-302E-DE4B-AAC7-7A936778864D}"/>
              </a:ext>
            </a:extLst>
          </p:cNvPr>
          <p:cNvSpPr>
            <a:spLocks noGrp="1"/>
          </p:cNvSpPr>
          <p:nvPr>
            <p:ph type="title"/>
          </p:nvPr>
        </p:nvSpPr>
        <p:spPr>
          <a:xfrm>
            <a:off x="423863" y="-206933"/>
            <a:ext cx="10515600" cy="1325563"/>
          </a:xfrm>
        </p:spPr>
        <p:txBody>
          <a:bodyPr>
            <a:normAutofit/>
          </a:bodyPr>
          <a:lstStyle/>
          <a:p>
            <a:r>
              <a:rPr lang="en-US" sz="6000" b="1" dirty="0">
                <a:solidFill>
                  <a:schemeClr val="accent2"/>
                </a:solidFill>
              </a:rPr>
              <a:t>Disclosures</a:t>
            </a:r>
          </a:p>
        </p:txBody>
      </p:sp>
    </p:spTree>
    <p:extLst>
      <p:ext uri="{BB962C8B-B14F-4D97-AF65-F5344CB8AC3E}">
        <p14:creationId xmlns:p14="http://schemas.microsoft.com/office/powerpoint/2010/main" val="1936044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2AAAF6-5E28-504F-8B90-DD4C9B97A1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5653"/>
            <a:ext cx="12192000" cy="6086693"/>
          </a:xfrm>
          <a:prstGeom prst="rect">
            <a:avLst/>
          </a:prstGeom>
        </p:spPr>
      </p:pic>
    </p:spTree>
    <p:extLst>
      <p:ext uri="{BB962C8B-B14F-4D97-AF65-F5344CB8AC3E}">
        <p14:creationId xmlns:p14="http://schemas.microsoft.com/office/powerpoint/2010/main" val="149638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FD394-5F4A-0945-A5C9-9F0D0DF62F64}"/>
              </a:ext>
            </a:extLst>
          </p:cNvPr>
          <p:cNvPicPr>
            <a:picLocks noChangeAspect="1"/>
          </p:cNvPicPr>
          <p:nvPr/>
        </p:nvPicPr>
        <p:blipFill>
          <a:blip r:embed="rId4"/>
          <a:stretch>
            <a:fillRect/>
          </a:stretch>
        </p:blipFill>
        <p:spPr>
          <a:xfrm>
            <a:off x="1515657" y="-1"/>
            <a:ext cx="9142818" cy="6844623"/>
          </a:xfrm>
          <a:prstGeom prst="rect">
            <a:avLst/>
          </a:prstGeom>
        </p:spPr>
      </p:pic>
    </p:spTree>
    <p:extLst>
      <p:ext uri="{BB962C8B-B14F-4D97-AF65-F5344CB8AC3E}">
        <p14:creationId xmlns:p14="http://schemas.microsoft.com/office/powerpoint/2010/main" val="2486704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4330E6-93BB-0540-AB67-39EC6FBEE2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679" y="304844"/>
            <a:ext cx="12221679" cy="6553156"/>
          </a:xfrm>
          <a:prstGeom prst="rect">
            <a:avLst/>
          </a:prstGeom>
        </p:spPr>
      </p:pic>
    </p:spTree>
    <p:extLst>
      <p:ext uri="{BB962C8B-B14F-4D97-AF65-F5344CB8AC3E}">
        <p14:creationId xmlns:p14="http://schemas.microsoft.com/office/powerpoint/2010/main" val="3504230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3A73A-B1CA-FF48-922A-03210A9204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6563" y="0"/>
            <a:ext cx="3529012" cy="6882353"/>
          </a:xfrm>
          <a:prstGeom prst="rect">
            <a:avLst/>
          </a:prstGeom>
        </p:spPr>
      </p:pic>
    </p:spTree>
    <p:extLst>
      <p:ext uri="{BB962C8B-B14F-4D97-AF65-F5344CB8AC3E}">
        <p14:creationId xmlns:p14="http://schemas.microsoft.com/office/powerpoint/2010/main" val="488137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D04F07-686E-974D-B877-AA17808E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278" y="0"/>
            <a:ext cx="10591444" cy="6858000"/>
          </a:xfrm>
          <a:prstGeom prst="rect">
            <a:avLst/>
          </a:prstGeom>
        </p:spPr>
      </p:pic>
    </p:spTree>
    <p:extLst>
      <p:ext uri="{BB962C8B-B14F-4D97-AF65-F5344CB8AC3E}">
        <p14:creationId xmlns:p14="http://schemas.microsoft.com/office/powerpoint/2010/main" val="1022736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076343D-9E35-8A48-A83A-3169DEC5D316}"/>
              </a:ext>
            </a:extLst>
          </p:cNvPr>
          <p:cNvCxnSpPr>
            <a:cxnSpLocks/>
          </p:cNvCxnSpPr>
          <p:nvPr/>
        </p:nvCxnSpPr>
        <p:spPr>
          <a:xfrm flipH="1" flipV="1">
            <a:off x="4224341" y="2664620"/>
            <a:ext cx="1290634" cy="153590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204728-D0F5-F345-A4B5-C9BA59EAAFAF}"/>
              </a:ext>
            </a:extLst>
          </p:cNvPr>
          <p:cNvGrpSpPr/>
          <p:nvPr/>
        </p:nvGrpSpPr>
        <p:grpSpPr>
          <a:xfrm>
            <a:off x="4800061" y="4057617"/>
            <a:ext cx="2591878" cy="2600325"/>
            <a:chOff x="4800061" y="4057617"/>
            <a:chExt cx="2591878" cy="2600325"/>
          </a:xfrm>
        </p:grpSpPr>
        <p:sp>
          <p:nvSpPr>
            <p:cNvPr id="4" name="Oval 3">
              <a:extLst>
                <a:ext uri="{FF2B5EF4-FFF2-40B4-BE49-F238E27FC236}">
                  <a16:creationId xmlns:a16="http://schemas.microsoft.com/office/drawing/2014/main" id="{975A3003-45D6-0E4B-BB23-476A90A29536}"/>
                </a:ext>
              </a:extLst>
            </p:cNvPr>
            <p:cNvSpPr/>
            <p:nvPr/>
          </p:nvSpPr>
          <p:spPr>
            <a:xfrm>
              <a:off x="4800061" y="4057617"/>
              <a:ext cx="2591878" cy="2600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B28AEE-F917-854C-BA9C-56C58319951C}"/>
                </a:ext>
              </a:extLst>
            </p:cNvPr>
            <p:cNvSpPr txBox="1"/>
            <p:nvPr/>
          </p:nvSpPr>
          <p:spPr>
            <a:xfrm>
              <a:off x="4906450" y="5157724"/>
              <a:ext cx="2485489" cy="400110"/>
            </a:xfrm>
            <a:prstGeom prst="rect">
              <a:avLst/>
            </a:prstGeom>
            <a:noFill/>
          </p:spPr>
          <p:txBody>
            <a:bodyPr wrap="none" rtlCol="0">
              <a:spAutoFit/>
            </a:bodyPr>
            <a:lstStyle/>
            <a:p>
              <a:r>
                <a:rPr lang="en-US" sz="2000" dirty="0"/>
                <a:t>Sudden Cardiac Death</a:t>
              </a:r>
            </a:p>
          </p:txBody>
        </p:sp>
      </p:grpSp>
      <p:sp>
        <p:nvSpPr>
          <p:cNvPr id="5" name="Rectangle 4">
            <a:extLst>
              <a:ext uri="{FF2B5EF4-FFF2-40B4-BE49-F238E27FC236}">
                <a16:creationId xmlns:a16="http://schemas.microsoft.com/office/drawing/2014/main" id="{B944F0A3-1105-2D47-BF19-61C350750C08}"/>
              </a:ext>
            </a:extLst>
          </p:cNvPr>
          <p:cNvSpPr/>
          <p:nvPr/>
        </p:nvSpPr>
        <p:spPr>
          <a:xfrm>
            <a:off x="542925" y="1085850"/>
            <a:ext cx="3657600" cy="1857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D8B87A-3E2A-4040-A11B-608D62ED2D4B}"/>
              </a:ext>
            </a:extLst>
          </p:cNvPr>
          <p:cNvSpPr txBox="1"/>
          <p:nvPr/>
        </p:nvSpPr>
        <p:spPr>
          <a:xfrm>
            <a:off x="883523" y="501074"/>
            <a:ext cx="2990691" cy="584775"/>
          </a:xfrm>
          <a:prstGeom prst="rect">
            <a:avLst/>
          </a:prstGeom>
          <a:noFill/>
        </p:spPr>
        <p:txBody>
          <a:bodyPr wrap="none" rtlCol="0">
            <a:spAutoFit/>
          </a:bodyPr>
          <a:lstStyle/>
          <a:p>
            <a:r>
              <a:rPr lang="en-US" sz="3200" b="1" dirty="0"/>
              <a:t>Cardiomyopathy</a:t>
            </a:r>
          </a:p>
        </p:txBody>
      </p:sp>
      <p:sp>
        <p:nvSpPr>
          <p:cNvPr id="20" name="TextBox 19">
            <a:extLst>
              <a:ext uri="{FF2B5EF4-FFF2-40B4-BE49-F238E27FC236}">
                <a16:creationId xmlns:a16="http://schemas.microsoft.com/office/drawing/2014/main" id="{F260E139-610F-2E4E-AFFD-74FBEC792203}"/>
              </a:ext>
            </a:extLst>
          </p:cNvPr>
          <p:cNvSpPr txBox="1"/>
          <p:nvPr/>
        </p:nvSpPr>
        <p:spPr>
          <a:xfrm>
            <a:off x="671513" y="1085850"/>
            <a:ext cx="3414712" cy="2739211"/>
          </a:xfrm>
          <a:prstGeom prst="rect">
            <a:avLst/>
          </a:prstGeom>
          <a:noFill/>
        </p:spPr>
        <p:txBody>
          <a:bodyPr wrap="square" rtlCol="0">
            <a:spAutoFit/>
          </a:bodyPr>
          <a:lstStyle/>
          <a:p>
            <a:pPr marL="285750" indent="-285750">
              <a:buFont typeface="Arial" panose="020B0604020202020204" pitchFamily="34" charset="0"/>
              <a:buChar char="•"/>
            </a:pPr>
            <a:r>
              <a:rPr lang="en-US" sz="2000" dirty="0"/>
              <a:t>Hypertrophic Cardiomyopathy</a:t>
            </a:r>
          </a:p>
          <a:p>
            <a:pPr marL="285750" indent="-285750">
              <a:buFont typeface="Arial" panose="020B0604020202020204" pitchFamily="34" charset="0"/>
              <a:buChar char="•"/>
            </a:pPr>
            <a:r>
              <a:rPr lang="en-US" sz="2000" dirty="0"/>
              <a:t>Arrhythmogenic right ventricular cardiomyopathy</a:t>
            </a:r>
          </a:p>
          <a:p>
            <a:pPr marL="285750" indent="-285750">
              <a:buFont typeface="Arial" panose="020B0604020202020204" pitchFamily="34" charset="0"/>
              <a:buChar char="•"/>
            </a:pPr>
            <a:r>
              <a:rPr lang="en-US" sz="2000" dirty="0"/>
              <a:t>Dilated cardiomyopathy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23152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8125F0B9-1181-0B41-BA90-8FBD049AD3F6}"/>
              </a:ext>
            </a:extLst>
          </p:cNvPr>
          <p:cNvCxnSpPr>
            <a:cxnSpLocks/>
          </p:cNvCxnSpPr>
          <p:nvPr/>
        </p:nvCxnSpPr>
        <p:spPr>
          <a:xfrm flipV="1">
            <a:off x="6634162" y="2664619"/>
            <a:ext cx="1295401" cy="15287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204728-D0F5-F345-A4B5-C9BA59EAAFAF}"/>
              </a:ext>
            </a:extLst>
          </p:cNvPr>
          <p:cNvGrpSpPr/>
          <p:nvPr/>
        </p:nvGrpSpPr>
        <p:grpSpPr>
          <a:xfrm>
            <a:off x="4800061" y="4057617"/>
            <a:ext cx="2591878" cy="2600325"/>
            <a:chOff x="4800061" y="4057617"/>
            <a:chExt cx="2591878" cy="2600325"/>
          </a:xfrm>
        </p:grpSpPr>
        <p:sp>
          <p:nvSpPr>
            <p:cNvPr id="4" name="Oval 3">
              <a:extLst>
                <a:ext uri="{FF2B5EF4-FFF2-40B4-BE49-F238E27FC236}">
                  <a16:creationId xmlns:a16="http://schemas.microsoft.com/office/drawing/2014/main" id="{975A3003-45D6-0E4B-BB23-476A90A29536}"/>
                </a:ext>
              </a:extLst>
            </p:cNvPr>
            <p:cNvSpPr/>
            <p:nvPr/>
          </p:nvSpPr>
          <p:spPr>
            <a:xfrm>
              <a:off x="4800061" y="4057617"/>
              <a:ext cx="2591878" cy="2600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B28AEE-F917-854C-BA9C-56C58319951C}"/>
                </a:ext>
              </a:extLst>
            </p:cNvPr>
            <p:cNvSpPr txBox="1"/>
            <p:nvPr/>
          </p:nvSpPr>
          <p:spPr>
            <a:xfrm>
              <a:off x="4906450" y="5157724"/>
              <a:ext cx="2485489" cy="400110"/>
            </a:xfrm>
            <a:prstGeom prst="rect">
              <a:avLst/>
            </a:prstGeom>
            <a:noFill/>
          </p:spPr>
          <p:txBody>
            <a:bodyPr wrap="none" rtlCol="0">
              <a:spAutoFit/>
            </a:bodyPr>
            <a:lstStyle/>
            <a:p>
              <a:r>
                <a:rPr lang="en-US" sz="2000" dirty="0"/>
                <a:t>Sudden Cardiac Death</a:t>
              </a:r>
            </a:p>
          </p:txBody>
        </p:sp>
      </p:grpSp>
      <p:grpSp>
        <p:nvGrpSpPr>
          <p:cNvPr id="29" name="Group 28">
            <a:extLst>
              <a:ext uri="{FF2B5EF4-FFF2-40B4-BE49-F238E27FC236}">
                <a16:creationId xmlns:a16="http://schemas.microsoft.com/office/drawing/2014/main" id="{CCF383F9-13F2-F849-9BCE-098F353AE488}"/>
              </a:ext>
            </a:extLst>
          </p:cNvPr>
          <p:cNvGrpSpPr/>
          <p:nvPr/>
        </p:nvGrpSpPr>
        <p:grpSpPr>
          <a:xfrm>
            <a:off x="7991477" y="501075"/>
            <a:ext cx="3657600" cy="2927922"/>
            <a:chOff x="7991477" y="501075"/>
            <a:chExt cx="3657600" cy="2927922"/>
          </a:xfrm>
        </p:grpSpPr>
        <p:sp>
          <p:nvSpPr>
            <p:cNvPr id="6" name="Rectangle 5">
              <a:extLst>
                <a:ext uri="{FF2B5EF4-FFF2-40B4-BE49-F238E27FC236}">
                  <a16:creationId xmlns:a16="http://schemas.microsoft.com/office/drawing/2014/main" id="{F7514476-206A-8B4E-B5BF-3F1023D7BB95}"/>
                </a:ext>
              </a:extLst>
            </p:cNvPr>
            <p:cNvSpPr/>
            <p:nvPr/>
          </p:nvSpPr>
          <p:spPr>
            <a:xfrm>
              <a:off x="7991477" y="1085850"/>
              <a:ext cx="3657600" cy="2343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508905-33F1-734E-ADDD-135AC5A8308C}"/>
                </a:ext>
              </a:extLst>
            </p:cNvPr>
            <p:cNvSpPr txBox="1"/>
            <p:nvPr/>
          </p:nvSpPr>
          <p:spPr>
            <a:xfrm>
              <a:off x="8645147" y="501075"/>
              <a:ext cx="2350259" cy="584775"/>
            </a:xfrm>
            <a:prstGeom prst="rect">
              <a:avLst/>
            </a:prstGeom>
            <a:noFill/>
          </p:spPr>
          <p:txBody>
            <a:bodyPr wrap="none" rtlCol="0">
              <a:spAutoFit/>
            </a:bodyPr>
            <a:lstStyle/>
            <a:p>
              <a:r>
                <a:rPr lang="en-US" sz="3200" b="1" dirty="0"/>
                <a:t>Dysrhythmia</a:t>
              </a:r>
            </a:p>
          </p:txBody>
        </p:sp>
      </p:grpSp>
      <p:sp>
        <p:nvSpPr>
          <p:cNvPr id="16" name="TextBox 15">
            <a:extLst>
              <a:ext uri="{FF2B5EF4-FFF2-40B4-BE49-F238E27FC236}">
                <a16:creationId xmlns:a16="http://schemas.microsoft.com/office/drawing/2014/main" id="{FB8AFBFC-577E-9D42-899E-C308FB888068}"/>
              </a:ext>
            </a:extLst>
          </p:cNvPr>
          <p:cNvSpPr txBox="1"/>
          <p:nvPr/>
        </p:nvSpPr>
        <p:spPr>
          <a:xfrm>
            <a:off x="9093991" y="482529"/>
            <a:ext cx="1685925" cy="2400657"/>
          </a:xfrm>
          <a:prstGeom prst="rect">
            <a:avLst/>
          </a:prstGeom>
          <a:noFill/>
        </p:spPr>
        <p:txBody>
          <a:bodyPr wrap="square" rtlCol="0" anchor="t">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algn="ctr"/>
            <a:r>
              <a:rPr lang="en-US" sz="9600" b="1" dirty="0">
                <a:solidFill>
                  <a:schemeClr val="accent2"/>
                </a:solidFill>
              </a:rPr>
              <a:t>?</a:t>
            </a:r>
          </a:p>
        </p:txBody>
      </p:sp>
    </p:spTree>
    <p:extLst>
      <p:ext uri="{BB962C8B-B14F-4D97-AF65-F5344CB8AC3E}">
        <p14:creationId xmlns:p14="http://schemas.microsoft.com/office/powerpoint/2010/main" val="2125387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64ED5D-E89D-F043-B44A-2050CE068CFD}"/>
              </a:ext>
            </a:extLst>
          </p:cNvPr>
          <p:cNvPicPr>
            <a:picLocks noChangeAspect="1"/>
          </p:cNvPicPr>
          <p:nvPr/>
        </p:nvPicPr>
        <p:blipFill>
          <a:blip r:embed="rId3"/>
          <a:stretch>
            <a:fillRect/>
          </a:stretch>
        </p:blipFill>
        <p:spPr>
          <a:xfrm>
            <a:off x="0" y="728663"/>
            <a:ext cx="12205360" cy="5394769"/>
          </a:xfrm>
          <a:prstGeom prst="rect">
            <a:avLst/>
          </a:prstGeom>
        </p:spPr>
      </p:pic>
    </p:spTree>
    <p:extLst>
      <p:ext uri="{BB962C8B-B14F-4D97-AF65-F5344CB8AC3E}">
        <p14:creationId xmlns:p14="http://schemas.microsoft.com/office/powerpoint/2010/main" val="544090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2F73AB-1F7F-8F44-8BD8-D69975F154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3347"/>
            <a:ext cx="12192000" cy="5571305"/>
          </a:xfrm>
          <a:prstGeom prst="rect">
            <a:avLst/>
          </a:prstGeom>
        </p:spPr>
      </p:pic>
    </p:spTree>
    <p:extLst>
      <p:ext uri="{BB962C8B-B14F-4D97-AF65-F5344CB8AC3E}">
        <p14:creationId xmlns:p14="http://schemas.microsoft.com/office/powerpoint/2010/main" val="4043381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BACEC9-93AD-BF41-99B7-2C929AF491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4" y="514350"/>
            <a:ext cx="12174142" cy="5843588"/>
          </a:xfrm>
          <a:prstGeom prst="rect">
            <a:avLst/>
          </a:prstGeom>
        </p:spPr>
      </p:pic>
    </p:spTree>
    <p:extLst>
      <p:ext uri="{BB962C8B-B14F-4D97-AF65-F5344CB8AC3E}">
        <p14:creationId xmlns:p14="http://schemas.microsoft.com/office/powerpoint/2010/main" val="1173960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144D34F3-29F0-484E-A176-DAD95E0DE5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947" y="0"/>
            <a:ext cx="10708105" cy="6853187"/>
          </a:xfrm>
          <a:prstGeom prst="rect">
            <a:avLst/>
          </a:prstGeom>
        </p:spPr>
      </p:pic>
    </p:spTree>
    <p:extLst>
      <p:ext uri="{BB962C8B-B14F-4D97-AF65-F5344CB8AC3E}">
        <p14:creationId xmlns:p14="http://schemas.microsoft.com/office/powerpoint/2010/main" val="118918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1206D-85E9-284A-A00A-4531D0035F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300" y="1092200"/>
            <a:ext cx="10947400" cy="4673600"/>
          </a:xfrm>
          <a:prstGeom prst="rect">
            <a:avLst/>
          </a:prstGeom>
        </p:spPr>
      </p:pic>
      <p:sp>
        <p:nvSpPr>
          <p:cNvPr id="2" name="Title 1">
            <a:extLst>
              <a:ext uri="{FF2B5EF4-FFF2-40B4-BE49-F238E27FC236}">
                <a16:creationId xmlns:a16="http://schemas.microsoft.com/office/drawing/2014/main" id="{3D53C22B-3C48-7146-86AB-0ACB765E07D7}"/>
              </a:ext>
            </a:extLst>
          </p:cNvPr>
          <p:cNvSpPr>
            <a:spLocks noGrp="1"/>
          </p:cNvSpPr>
          <p:nvPr>
            <p:ph type="title"/>
          </p:nvPr>
        </p:nvSpPr>
        <p:spPr/>
        <p:txBody>
          <a:bodyPr/>
          <a:lstStyle/>
          <a:p>
            <a:r>
              <a:rPr lang="en-US" dirty="0" err="1"/>
              <a:t>Brugada</a:t>
            </a:r>
            <a:endParaRPr lang="en-US" dirty="0"/>
          </a:p>
        </p:txBody>
      </p:sp>
      <p:sp>
        <p:nvSpPr>
          <p:cNvPr id="3" name="Content Placeholder 2">
            <a:extLst>
              <a:ext uri="{FF2B5EF4-FFF2-40B4-BE49-F238E27FC236}">
                <a16:creationId xmlns:a16="http://schemas.microsoft.com/office/drawing/2014/main" id="{A0BADDC5-6E95-454F-85DA-54B202A76153}"/>
              </a:ext>
            </a:extLst>
          </p:cNvPr>
          <p:cNvSpPr>
            <a:spLocks noGrp="1"/>
          </p:cNvSpPr>
          <p:nvPr>
            <p:ph idx="1"/>
          </p:nvPr>
        </p:nvSpPr>
        <p:spPr>
          <a:xfrm>
            <a:off x="838200" y="2871787"/>
            <a:ext cx="10515600" cy="3862388"/>
          </a:xfrm>
        </p:spPr>
        <p:txBody>
          <a:bodyPr>
            <a:normAutofit fontScale="92500" lnSpcReduction="10000"/>
          </a:bodyPr>
          <a:lstStyle/>
          <a:p>
            <a:endParaRPr lang="en-US" b="1" dirty="0"/>
          </a:p>
          <a:p>
            <a:endParaRPr lang="en-US" b="1" dirty="0"/>
          </a:p>
          <a:p>
            <a:endParaRPr lang="en-US"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dirty="0" err="1"/>
              <a:t>Brugada</a:t>
            </a:r>
            <a:r>
              <a:rPr lang="en-US" sz="2000" b="1" dirty="0"/>
              <a:t> pattern ECGs. Type 1 </a:t>
            </a:r>
            <a:r>
              <a:rPr lang="en-US" sz="2000" b="1" dirty="0" err="1"/>
              <a:t>Brugada</a:t>
            </a:r>
            <a:r>
              <a:rPr lang="en-US" sz="2000" b="1" dirty="0"/>
              <a:t> pattern ECG is defined as a high-take off and </a:t>
            </a:r>
            <a:r>
              <a:rPr lang="en-US" sz="2000" b="1" dirty="0" err="1"/>
              <a:t>downsloping</a:t>
            </a:r>
            <a:r>
              <a:rPr lang="en-US" sz="2000" b="1" dirty="0"/>
              <a:t> ST segment elevation ≥2 mm followed by a negative T wave in at least two contiguous leads (V1-V3). Type 2 and 3 </a:t>
            </a:r>
            <a:r>
              <a:rPr lang="en-US" sz="2000" b="1" dirty="0" err="1"/>
              <a:t>Brugada</a:t>
            </a:r>
            <a:r>
              <a:rPr lang="en-US" sz="2000" b="1" dirty="0"/>
              <a:t> pattern ECGs have a “saddleback” appearance with J-point elevation ≥2mm, ST segment elevation &gt;1 mm in type 2 and ≤1 mm in type 3, and either a positive or biphasic T wave.</a:t>
            </a:r>
          </a:p>
          <a:p>
            <a:endParaRPr lang="en-US" dirty="0"/>
          </a:p>
        </p:txBody>
      </p:sp>
    </p:spTree>
    <p:extLst>
      <p:ext uri="{BB962C8B-B14F-4D97-AF65-F5344CB8AC3E}">
        <p14:creationId xmlns:p14="http://schemas.microsoft.com/office/powerpoint/2010/main" val="969515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23133D-BDFA-FD4A-B02A-D9EB84DF9B89}"/>
              </a:ext>
            </a:extLst>
          </p:cNvPr>
          <p:cNvPicPr>
            <a:picLocks noChangeAspect="1"/>
          </p:cNvPicPr>
          <p:nvPr/>
        </p:nvPicPr>
        <p:blipFill>
          <a:blip r:embed="rId3"/>
          <a:stretch>
            <a:fillRect/>
          </a:stretch>
        </p:blipFill>
        <p:spPr>
          <a:xfrm>
            <a:off x="1" y="442913"/>
            <a:ext cx="12169396" cy="5983287"/>
          </a:xfrm>
          <a:prstGeom prst="rect">
            <a:avLst/>
          </a:prstGeom>
        </p:spPr>
      </p:pic>
    </p:spTree>
    <p:extLst>
      <p:ext uri="{BB962C8B-B14F-4D97-AF65-F5344CB8AC3E}">
        <p14:creationId xmlns:p14="http://schemas.microsoft.com/office/powerpoint/2010/main" val="2023010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A45D2D-10F0-404A-979B-7E16E1482A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789" y="9469"/>
            <a:ext cx="10196324" cy="6848531"/>
          </a:xfrm>
          <a:prstGeom prst="rect">
            <a:avLst/>
          </a:prstGeom>
        </p:spPr>
      </p:pic>
    </p:spTree>
    <p:extLst>
      <p:ext uri="{BB962C8B-B14F-4D97-AF65-F5344CB8AC3E}">
        <p14:creationId xmlns:p14="http://schemas.microsoft.com/office/powerpoint/2010/main" val="2595724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842B3-5FCC-AF4D-920A-939BA5DE3C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97843"/>
            <a:ext cx="12192000" cy="3262313"/>
          </a:xfrm>
          <a:prstGeom prst="rect">
            <a:avLst/>
          </a:prstGeom>
        </p:spPr>
      </p:pic>
    </p:spTree>
    <p:extLst>
      <p:ext uri="{BB962C8B-B14F-4D97-AF65-F5344CB8AC3E}">
        <p14:creationId xmlns:p14="http://schemas.microsoft.com/office/powerpoint/2010/main" val="1422267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522878-28E7-A247-8E05-E579C0F0BE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02405"/>
            <a:ext cx="12192000" cy="6355595"/>
          </a:xfrm>
          <a:prstGeom prst="rect">
            <a:avLst/>
          </a:prstGeom>
        </p:spPr>
      </p:pic>
    </p:spTree>
    <p:extLst>
      <p:ext uri="{BB962C8B-B14F-4D97-AF65-F5344CB8AC3E}">
        <p14:creationId xmlns:p14="http://schemas.microsoft.com/office/powerpoint/2010/main" val="1072057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praventricular Tachycardia (SVT) • LITFL • ECG Library Diagnosis">
            <a:extLst>
              <a:ext uri="{FF2B5EF4-FFF2-40B4-BE49-F238E27FC236}">
                <a16:creationId xmlns:a16="http://schemas.microsoft.com/office/drawing/2014/main" id="{E0F7E51B-2705-1444-A534-DB79D22122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3063"/>
            <a:ext cx="12192000" cy="611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170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8125F0B9-1181-0B41-BA90-8FBD049AD3F6}"/>
              </a:ext>
            </a:extLst>
          </p:cNvPr>
          <p:cNvCxnSpPr>
            <a:cxnSpLocks/>
          </p:cNvCxnSpPr>
          <p:nvPr/>
        </p:nvCxnSpPr>
        <p:spPr>
          <a:xfrm flipV="1">
            <a:off x="6634162" y="2664619"/>
            <a:ext cx="1295401" cy="15287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204728-D0F5-F345-A4B5-C9BA59EAAFAF}"/>
              </a:ext>
            </a:extLst>
          </p:cNvPr>
          <p:cNvGrpSpPr/>
          <p:nvPr/>
        </p:nvGrpSpPr>
        <p:grpSpPr>
          <a:xfrm>
            <a:off x="4800061" y="4057617"/>
            <a:ext cx="2591878" cy="2600325"/>
            <a:chOff x="4800061" y="4057617"/>
            <a:chExt cx="2591878" cy="2600325"/>
          </a:xfrm>
        </p:grpSpPr>
        <p:sp>
          <p:nvSpPr>
            <p:cNvPr id="4" name="Oval 3">
              <a:extLst>
                <a:ext uri="{FF2B5EF4-FFF2-40B4-BE49-F238E27FC236}">
                  <a16:creationId xmlns:a16="http://schemas.microsoft.com/office/drawing/2014/main" id="{975A3003-45D6-0E4B-BB23-476A90A29536}"/>
                </a:ext>
              </a:extLst>
            </p:cNvPr>
            <p:cNvSpPr/>
            <p:nvPr/>
          </p:nvSpPr>
          <p:spPr>
            <a:xfrm>
              <a:off x="4800061" y="4057617"/>
              <a:ext cx="2591878" cy="2600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B28AEE-F917-854C-BA9C-56C58319951C}"/>
                </a:ext>
              </a:extLst>
            </p:cNvPr>
            <p:cNvSpPr txBox="1"/>
            <p:nvPr/>
          </p:nvSpPr>
          <p:spPr>
            <a:xfrm>
              <a:off x="4906450" y="5157724"/>
              <a:ext cx="2485489" cy="400110"/>
            </a:xfrm>
            <a:prstGeom prst="rect">
              <a:avLst/>
            </a:prstGeom>
            <a:noFill/>
          </p:spPr>
          <p:txBody>
            <a:bodyPr wrap="none" rtlCol="0">
              <a:spAutoFit/>
            </a:bodyPr>
            <a:lstStyle/>
            <a:p>
              <a:r>
                <a:rPr lang="en-US" sz="2000" dirty="0"/>
                <a:t>Sudden Cardiac Death</a:t>
              </a:r>
            </a:p>
          </p:txBody>
        </p:sp>
      </p:grpSp>
      <p:sp>
        <p:nvSpPr>
          <p:cNvPr id="6" name="Rectangle 5">
            <a:extLst>
              <a:ext uri="{FF2B5EF4-FFF2-40B4-BE49-F238E27FC236}">
                <a16:creationId xmlns:a16="http://schemas.microsoft.com/office/drawing/2014/main" id="{F7514476-206A-8B4E-B5BF-3F1023D7BB95}"/>
              </a:ext>
            </a:extLst>
          </p:cNvPr>
          <p:cNvSpPr/>
          <p:nvPr/>
        </p:nvSpPr>
        <p:spPr>
          <a:xfrm>
            <a:off x="7991477" y="1085850"/>
            <a:ext cx="3657600" cy="2343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508905-33F1-734E-ADDD-135AC5A8308C}"/>
              </a:ext>
            </a:extLst>
          </p:cNvPr>
          <p:cNvSpPr txBox="1"/>
          <p:nvPr/>
        </p:nvSpPr>
        <p:spPr>
          <a:xfrm>
            <a:off x="8645147" y="501075"/>
            <a:ext cx="2350259" cy="584775"/>
          </a:xfrm>
          <a:prstGeom prst="rect">
            <a:avLst/>
          </a:prstGeom>
          <a:noFill/>
        </p:spPr>
        <p:txBody>
          <a:bodyPr wrap="none" rtlCol="0">
            <a:spAutoFit/>
          </a:bodyPr>
          <a:lstStyle/>
          <a:p>
            <a:r>
              <a:rPr lang="en-US" sz="3200" b="1" dirty="0"/>
              <a:t>Dysrhythmia</a:t>
            </a:r>
          </a:p>
        </p:txBody>
      </p:sp>
      <p:sp>
        <p:nvSpPr>
          <p:cNvPr id="21" name="TextBox 20">
            <a:extLst>
              <a:ext uri="{FF2B5EF4-FFF2-40B4-BE49-F238E27FC236}">
                <a16:creationId xmlns:a16="http://schemas.microsoft.com/office/drawing/2014/main" id="{9AEA4ED9-330D-5F48-9BC9-AFD7CD848BDD}"/>
              </a:ext>
            </a:extLst>
          </p:cNvPr>
          <p:cNvSpPr txBox="1"/>
          <p:nvPr/>
        </p:nvSpPr>
        <p:spPr>
          <a:xfrm>
            <a:off x="8029578" y="1145679"/>
            <a:ext cx="3414712" cy="3077766"/>
          </a:xfrm>
          <a:prstGeom prst="rect">
            <a:avLst/>
          </a:prstGeom>
          <a:noFill/>
        </p:spPr>
        <p:txBody>
          <a:bodyPr wrap="square" rtlCol="0">
            <a:spAutoFit/>
          </a:bodyPr>
          <a:lstStyle/>
          <a:p>
            <a:pPr marL="285750" indent="-285750">
              <a:buFont typeface="Arial" panose="020B0604020202020204" pitchFamily="34" charset="0"/>
              <a:buChar char="•"/>
            </a:pPr>
            <a:r>
              <a:rPr lang="en-US" sz="2000" dirty="0"/>
              <a:t>Long QT</a:t>
            </a:r>
          </a:p>
          <a:p>
            <a:pPr marL="285750" indent="-285750">
              <a:buFont typeface="Arial" panose="020B0604020202020204" pitchFamily="34" charset="0"/>
              <a:buChar char="•"/>
            </a:pPr>
            <a:r>
              <a:rPr lang="en-US" sz="2000" dirty="0"/>
              <a:t>Short QT</a:t>
            </a:r>
          </a:p>
          <a:p>
            <a:pPr marL="285750" indent="-285750">
              <a:buFont typeface="Arial" panose="020B0604020202020204" pitchFamily="34" charset="0"/>
              <a:buChar char="•"/>
            </a:pPr>
            <a:r>
              <a:rPr lang="en-US" sz="2000" dirty="0" err="1"/>
              <a:t>Brugada</a:t>
            </a:r>
            <a:r>
              <a:rPr lang="en-US" sz="2000" dirty="0"/>
              <a:t> Syndrome</a:t>
            </a:r>
          </a:p>
          <a:p>
            <a:pPr marL="285750" indent="-285750">
              <a:buFont typeface="Arial" panose="020B0604020202020204" pitchFamily="34" charset="0"/>
              <a:buChar char="•"/>
            </a:pPr>
            <a:r>
              <a:rPr lang="en-US" sz="2000" dirty="0" err="1"/>
              <a:t>Catecholinergic</a:t>
            </a:r>
            <a:r>
              <a:rPr lang="en-US" sz="2000" dirty="0"/>
              <a:t> Polymorphic Ventricular Tachycardia</a:t>
            </a:r>
          </a:p>
          <a:p>
            <a:pPr marL="285750" indent="-285750">
              <a:buFont typeface="Arial" panose="020B0604020202020204" pitchFamily="34" charset="0"/>
              <a:buChar char="•"/>
            </a:pPr>
            <a:r>
              <a:rPr lang="en-US" sz="2000" dirty="0"/>
              <a:t>Wolff-Parkinson-White</a:t>
            </a:r>
          </a:p>
          <a:p>
            <a:pPr marL="285750" indent="-285750">
              <a:buFont typeface="Arial" panose="020B0604020202020204" pitchFamily="34" charset="0"/>
              <a:buChar char="•"/>
            </a:pPr>
            <a:r>
              <a:rPr lang="en-US" sz="2000" dirty="0"/>
              <a:t>Supraventricular tachycardia</a:t>
            </a: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7031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076343D-9E35-8A48-A83A-3169DEC5D316}"/>
              </a:ext>
            </a:extLst>
          </p:cNvPr>
          <p:cNvCxnSpPr>
            <a:cxnSpLocks/>
          </p:cNvCxnSpPr>
          <p:nvPr/>
        </p:nvCxnSpPr>
        <p:spPr>
          <a:xfrm flipH="1" flipV="1">
            <a:off x="4224340" y="2664620"/>
            <a:ext cx="1333499" cy="157876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25F0B9-1181-0B41-BA90-8FBD049AD3F6}"/>
              </a:ext>
            </a:extLst>
          </p:cNvPr>
          <p:cNvCxnSpPr>
            <a:cxnSpLocks/>
          </p:cNvCxnSpPr>
          <p:nvPr/>
        </p:nvCxnSpPr>
        <p:spPr>
          <a:xfrm flipV="1">
            <a:off x="6634162" y="2664619"/>
            <a:ext cx="1295401" cy="15287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54D529-034D-5740-BC43-755527EB7B23}"/>
              </a:ext>
            </a:extLst>
          </p:cNvPr>
          <p:cNvCxnSpPr>
            <a:cxnSpLocks/>
          </p:cNvCxnSpPr>
          <p:nvPr/>
        </p:nvCxnSpPr>
        <p:spPr>
          <a:xfrm>
            <a:off x="4224338" y="2000250"/>
            <a:ext cx="3767139"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204728-D0F5-F345-A4B5-C9BA59EAAFAF}"/>
              </a:ext>
            </a:extLst>
          </p:cNvPr>
          <p:cNvGrpSpPr/>
          <p:nvPr/>
        </p:nvGrpSpPr>
        <p:grpSpPr>
          <a:xfrm>
            <a:off x="4800061" y="4057617"/>
            <a:ext cx="2591878" cy="2600325"/>
            <a:chOff x="4800061" y="4057617"/>
            <a:chExt cx="2591878" cy="2600325"/>
          </a:xfrm>
        </p:grpSpPr>
        <p:sp>
          <p:nvSpPr>
            <p:cNvPr id="4" name="Oval 3">
              <a:extLst>
                <a:ext uri="{FF2B5EF4-FFF2-40B4-BE49-F238E27FC236}">
                  <a16:creationId xmlns:a16="http://schemas.microsoft.com/office/drawing/2014/main" id="{975A3003-45D6-0E4B-BB23-476A90A29536}"/>
                </a:ext>
              </a:extLst>
            </p:cNvPr>
            <p:cNvSpPr/>
            <p:nvPr/>
          </p:nvSpPr>
          <p:spPr>
            <a:xfrm>
              <a:off x="4800061" y="4057617"/>
              <a:ext cx="2591878" cy="26003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B28AEE-F917-854C-BA9C-56C58319951C}"/>
                </a:ext>
              </a:extLst>
            </p:cNvPr>
            <p:cNvSpPr txBox="1"/>
            <p:nvPr/>
          </p:nvSpPr>
          <p:spPr>
            <a:xfrm>
              <a:off x="4906450" y="5157724"/>
              <a:ext cx="2485489" cy="400110"/>
            </a:xfrm>
            <a:prstGeom prst="rect">
              <a:avLst/>
            </a:prstGeom>
            <a:noFill/>
          </p:spPr>
          <p:txBody>
            <a:bodyPr wrap="none" rtlCol="0">
              <a:spAutoFit/>
            </a:bodyPr>
            <a:lstStyle/>
            <a:p>
              <a:r>
                <a:rPr lang="en-US" sz="2000" dirty="0"/>
                <a:t>Sudden Cardiac Death</a:t>
              </a:r>
            </a:p>
          </p:txBody>
        </p:sp>
      </p:grpSp>
      <p:grpSp>
        <p:nvGrpSpPr>
          <p:cNvPr id="28" name="Group 27">
            <a:extLst>
              <a:ext uri="{FF2B5EF4-FFF2-40B4-BE49-F238E27FC236}">
                <a16:creationId xmlns:a16="http://schemas.microsoft.com/office/drawing/2014/main" id="{976D1FB7-14A6-CA40-988B-54E6C43AA69D}"/>
              </a:ext>
            </a:extLst>
          </p:cNvPr>
          <p:cNvGrpSpPr/>
          <p:nvPr/>
        </p:nvGrpSpPr>
        <p:grpSpPr>
          <a:xfrm>
            <a:off x="542925" y="501074"/>
            <a:ext cx="3657600" cy="3323987"/>
            <a:chOff x="542925" y="501074"/>
            <a:chExt cx="3657600" cy="3323987"/>
          </a:xfrm>
        </p:grpSpPr>
        <p:sp>
          <p:nvSpPr>
            <p:cNvPr id="5" name="Rectangle 4">
              <a:extLst>
                <a:ext uri="{FF2B5EF4-FFF2-40B4-BE49-F238E27FC236}">
                  <a16:creationId xmlns:a16="http://schemas.microsoft.com/office/drawing/2014/main" id="{B944F0A3-1105-2D47-BF19-61C350750C08}"/>
                </a:ext>
              </a:extLst>
            </p:cNvPr>
            <p:cNvSpPr/>
            <p:nvPr/>
          </p:nvSpPr>
          <p:spPr>
            <a:xfrm>
              <a:off x="542925" y="1085850"/>
              <a:ext cx="3657600" cy="1857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D8B87A-3E2A-4040-A11B-608D62ED2D4B}"/>
                </a:ext>
              </a:extLst>
            </p:cNvPr>
            <p:cNvSpPr txBox="1"/>
            <p:nvPr/>
          </p:nvSpPr>
          <p:spPr>
            <a:xfrm>
              <a:off x="883523" y="501074"/>
              <a:ext cx="2990691" cy="584775"/>
            </a:xfrm>
            <a:prstGeom prst="rect">
              <a:avLst/>
            </a:prstGeom>
            <a:noFill/>
          </p:spPr>
          <p:txBody>
            <a:bodyPr wrap="none" rtlCol="0">
              <a:spAutoFit/>
            </a:bodyPr>
            <a:lstStyle/>
            <a:p>
              <a:r>
                <a:rPr lang="en-US" sz="3200" b="1" dirty="0"/>
                <a:t>Cardiomyopathy</a:t>
              </a:r>
            </a:p>
          </p:txBody>
        </p:sp>
        <p:sp>
          <p:nvSpPr>
            <p:cNvPr id="20" name="TextBox 19">
              <a:extLst>
                <a:ext uri="{FF2B5EF4-FFF2-40B4-BE49-F238E27FC236}">
                  <a16:creationId xmlns:a16="http://schemas.microsoft.com/office/drawing/2014/main" id="{F260E139-610F-2E4E-AFFD-74FBEC792203}"/>
                </a:ext>
              </a:extLst>
            </p:cNvPr>
            <p:cNvSpPr txBox="1"/>
            <p:nvPr/>
          </p:nvSpPr>
          <p:spPr>
            <a:xfrm>
              <a:off x="671513" y="1085850"/>
              <a:ext cx="3414712" cy="2739211"/>
            </a:xfrm>
            <a:prstGeom prst="rect">
              <a:avLst/>
            </a:prstGeom>
            <a:noFill/>
          </p:spPr>
          <p:txBody>
            <a:bodyPr wrap="square" rtlCol="0">
              <a:spAutoFit/>
            </a:bodyPr>
            <a:lstStyle/>
            <a:p>
              <a:pPr marL="285750" indent="-285750">
                <a:buFont typeface="Arial" panose="020B0604020202020204" pitchFamily="34" charset="0"/>
                <a:buChar char="•"/>
              </a:pPr>
              <a:r>
                <a:rPr lang="en-US" sz="2000" dirty="0"/>
                <a:t>Hypertrophic Cardiomyopathy</a:t>
              </a:r>
            </a:p>
            <a:p>
              <a:pPr marL="285750" indent="-285750">
                <a:buFont typeface="Arial" panose="020B0604020202020204" pitchFamily="34" charset="0"/>
                <a:buChar char="•"/>
              </a:pPr>
              <a:r>
                <a:rPr lang="en-US" sz="2000" dirty="0"/>
                <a:t>Arrhythmogenic right ventricular cardiomyopathy</a:t>
              </a:r>
            </a:p>
            <a:p>
              <a:pPr marL="285750" indent="-285750">
                <a:buFont typeface="Arial" panose="020B0604020202020204" pitchFamily="34" charset="0"/>
                <a:buChar char="•"/>
              </a:pPr>
              <a:r>
                <a:rPr lang="en-US" sz="2000" dirty="0"/>
                <a:t>Dilated cardiomyopathy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grpSp>
      <p:grpSp>
        <p:nvGrpSpPr>
          <p:cNvPr id="29" name="Group 28">
            <a:extLst>
              <a:ext uri="{FF2B5EF4-FFF2-40B4-BE49-F238E27FC236}">
                <a16:creationId xmlns:a16="http://schemas.microsoft.com/office/drawing/2014/main" id="{CCF383F9-13F2-F849-9BCE-098F353AE488}"/>
              </a:ext>
            </a:extLst>
          </p:cNvPr>
          <p:cNvGrpSpPr/>
          <p:nvPr/>
        </p:nvGrpSpPr>
        <p:grpSpPr>
          <a:xfrm>
            <a:off x="7991477" y="501075"/>
            <a:ext cx="3657600" cy="3722370"/>
            <a:chOff x="7991477" y="501075"/>
            <a:chExt cx="3657600" cy="3722370"/>
          </a:xfrm>
        </p:grpSpPr>
        <p:sp>
          <p:nvSpPr>
            <p:cNvPr id="6" name="Rectangle 5">
              <a:extLst>
                <a:ext uri="{FF2B5EF4-FFF2-40B4-BE49-F238E27FC236}">
                  <a16:creationId xmlns:a16="http://schemas.microsoft.com/office/drawing/2014/main" id="{F7514476-206A-8B4E-B5BF-3F1023D7BB95}"/>
                </a:ext>
              </a:extLst>
            </p:cNvPr>
            <p:cNvSpPr/>
            <p:nvPr/>
          </p:nvSpPr>
          <p:spPr>
            <a:xfrm>
              <a:off x="7991477" y="1085850"/>
              <a:ext cx="3657600" cy="2343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508905-33F1-734E-ADDD-135AC5A8308C}"/>
                </a:ext>
              </a:extLst>
            </p:cNvPr>
            <p:cNvSpPr txBox="1"/>
            <p:nvPr/>
          </p:nvSpPr>
          <p:spPr>
            <a:xfrm>
              <a:off x="8645147" y="501075"/>
              <a:ext cx="2350259" cy="584775"/>
            </a:xfrm>
            <a:prstGeom prst="rect">
              <a:avLst/>
            </a:prstGeom>
            <a:noFill/>
          </p:spPr>
          <p:txBody>
            <a:bodyPr wrap="none" rtlCol="0">
              <a:spAutoFit/>
            </a:bodyPr>
            <a:lstStyle/>
            <a:p>
              <a:r>
                <a:rPr lang="en-US" sz="3200" b="1" dirty="0"/>
                <a:t>Dysrhythmia</a:t>
              </a:r>
            </a:p>
          </p:txBody>
        </p:sp>
        <p:sp>
          <p:nvSpPr>
            <p:cNvPr id="21" name="TextBox 20">
              <a:extLst>
                <a:ext uri="{FF2B5EF4-FFF2-40B4-BE49-F238E27FC236}">
                  <a16:creationId xmlns:a16="http://schemas.microsoft.com/office/drawing/2014/main" id="{9AEA4ED9-330D-5F48-9BC9-AFD7CD848BDD}"/>
                </a:ext>
              </a:extLst>
            </p:cNvPr>
            <p:cNvSpPr txBox="1"/>
            <p:nvPr/>
          </p:nvSpPr>
          <p:spPr>
            <a:xfrm>
              <a:off x="8029578" y="1145679"/>
              <a:ext cx="3414712" cy="3077766"/>
            </a:xfrm>
            <a:prstGeom prst="rect">
              <a:avLst/>
            </a:prstGeom>
            <a:noFill/>
          </p:spPr>
          <p:txBody>
            <a:bodyPr wrap="square" rtlCol="0">
              <a:spAutoFit/>
            </a:bodyPr>
            <a:lstStyle/>
            <a:p>
              <a:pPr marL="285750" indent="-285750">
                <a:buFont typeface="Arial" panose="020B0604020202020204" pitchFamily="34" charset="0"/>
                <a:buChar char="•"/>
              </a:pPr>
              <a:r>
                <a:rPr lang="en-US" sz="2000" dirty="0"/>
                <a:t>Long QT</a:t>
              </a:r>
            </a:p>
            <a:p>
              <a:pPr marL="285750" indent="-285750">
                <a:buFont typeface="Arial" panose="020B0604020202020204" pitchFamily="34" charset="0"/>
                <a:buChar char="•"/>
              </a:pPr>
              <a:r>
                <a:rPr lang="en-US" sz="2000" dirty="0"/>
                <a:t>Short QT</a:t>
              </a:r>
            </a:p>
            <a:p>
              <a:pPr marL="285750" indent="-285750">
                <a:buFont typeface="Arial" panose="020B0604020202020204" pitchFamily="34" charset="0"/>
                <a:buChar char="•"/>
              </a:pPr>
              <a:r>
                <a:rPr lang="en-US" sz="2000" dirty="0" err="1"/>
                <a:t>Brugada</a:t>
              </a:r>
              <a:r>
                <a:rPr lang="en-US" sz="2000" dirty="0"/>
                <a:t> Syndrome</a:t>
              </a:r>
            </a:p>
            <a:p>
              <a:pPr marL="285750" indent="-285750">
                <a:buFont typeface="Arial" panose="020B0604020202020204" pitchFamily="34" charset="0"/>
                <a:buChar char="•"/>
              </a:pPr>
              <a:r>
                <a:rPr lang="en-US" sz="2000" dirty="0" err="1"/>
                <a:t>Catecholinergic</a:t>
              </a:r>
              <a:r>
                <a:rPr lang="en-US" sz="2000" dirty="0"/>
                <a:t> Polymorphic Ventricular Tachycardia</a:t>
              </a:r>
            </a:p>
            <a:p>
              <a:pPr marL="285750" indent="-285750">
                <a:buFont typeface="Arial" panose="020B0604020202020204" pitchFamily="34" charset="0"/>
                <a:buChar char="•"/>
              </a:pPr>
              <a:r>
                <a:rPr lang="en-US" sz="2000" dirty="0"/>
                <a:t>Wolff-Parkinson-White</a:t>
              </a:r>
            </a:p>
            <a:p>
              <a:pPr marL="285750" indent="-285750">
                <a:buFont typeface="Arial" panose="020B0604020202020204" pitchFamily="34" charset="0"/>
                <a:buChar char="•"/>
              </a:pPr>
              <a:r>
                <a:rPr lang="en-US" sz="2000" dirty="0"/>
                <a:t>Supraventricular tachycardia</a:t>
              </a:r>
            </a:p>
            <a:p>
              <a:pPr marL="285750" indent="-285750">
                <a:buFont typeface="Arial" panose="020B0604020202020204" pitchFamily="34" charset="0"/>
                <a:buChar char="•"/>
              </a:pPr>
              <a:endParaRPr lang="en-US" dirty="0"/>
            </a:p>
            <a:p>
              <a:endParaRPr lang="en-US" dirty="0"/>
            </a:p>
            <a:p>
              <a:endParaRPr lang="en-US" dirty="0"/>
            </a:p>
          </p:txBody>
        </p:sp>
      </p:grpSp>
    </p:spTree>
    <p:extLst>
      <p:ext uri="{BB962C8B-B14F-4D97-AF65-F5344CB8AC3E}">
        <p14:creationId xmlns:p14="http://schemas.microsoft.com/office/powerpoint/2010/main" val="1183781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217C94C6-9A42-7845-B2FD-F537CCA3D9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53931" y="220760"/>
            <a:ext cx="7586309" cy="5311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4" name="Picture 2">
            <a:extLst>
              <a:ext uri="{FF2B5EF4-FFF2-40B4-BE49-F238E27FC236}">
                <a16:creationId xmlns:a16="http://schemas.microsoft.com/office/drawing/2014/main" id="{2EE0FC87-8275-124F-8350-8070CDD5D39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8638" y="6035676"/>
            <a:ext cx="360362"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a:extLst>
              <a:ext uri="{FF2B5EF4-FFF2-40B4-BE49-F238E27FC236}">
                <a16:creationId xmlns:a16="http://schemas.microsoft.com/office/drawing/2014/main" id="{08CB0C56-DBF5-1B40-AE84-AE54558C56F2}"/>
              </a:ext>
            </a:extLst>
          </p:cNvPr>
          <p:cNvSpPr txBox="1">
            <a:spLocks noChangeArrowheads="1"/>
          </p:cNvSpPr>
          <p:nvPr/>
        </p:nvSpPr>
        <p:spPr bwMode="auto">
          <a:xfrm>
            <a:off x="2411414" y="5835651"/>
            <a:ext cx="4410075"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00" dirty="0"/>
              <a:t>Barry J. Maron. Circulation. Recommendations and Considerations Related to Preparticipation Screening for Cardiovascular Abnormalities in Competitive Athletes: 2007 Update, Volume: 115, Issue: 12, Pages: 1643-1655, DOI: (10.1161/CIRCULATIONAHA.107.181423) </a:t>
            </a:r>
          </a:p>
        </p:txBody>
      </p:sp>
      <p:sp>
        <p:nvSpPr>
          <p:cNvPr id="3076" name="Text Box 4">
            <a:extLst>
              <a:ext uri="{FF2B5EF4-FFF2-40B4-BE49-F238E27FC236}">
                <a16:creationId xmlns:a16="http://schemas.microsoft.com/office/drawing/2014/main" id="{0A874911-D62D-D14F-A524-3D7C085791F0}"/>
              </a:ext>
            </a:extLst>
          </p:cNvPr>
          <p:cNvSpPr txBox="1">
            <a:spLocks noChangeArrowheads="1"/>
          </p:cNvSpPr>
          <p:nvPr/>
        </p:nvSpPr>
        <p:spPr bwMode="auto">
          <a:xfrm>
            <a:off x="6818313" y="5394325"/>
            <a:ext cx="3846512"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834669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5F862C-D28D-6641-AC91-475DA109603F}"/>
              </a:ext>
            </a:extLst>
          </p:cNvPr>
          <p:cNvPicPr>
            <a:picLocks noChangeAspect="1"/>
          </p:cNvPicPr>
          <p:nvPr/>
        </p:nvPicPr>
        <p:blipFill>
          <a:blip r:embed="rId3"/>
          <a:stretch>
            <a:fillRect/>
          </a:stretch>
        </p:blipFill>
        <p:spPr>
          <a:xfrm>
            <a:off x="1628423" y="542925"/>
            <a:ext cx="8913145" cy="5786438"/>
          </a:xfrm>
          <a:prstGeom prst="rect">
            <a:avLst/>
          </a:prstGeom>
        </p:spPr>
      </p:pic>
      <p:sp>
        <p:nvSpPr>
          <p:cNvPr id="9" name="TextBox 8">
            <a:extLst>
              <a:ext uri="{FF2B5EF4-FFF2-40B4-BE49-F238E27FC236}">
                <a16:creationId xmlns:a16="http://schemas.microsoft.com/office/drawing/2014/main" id="{12A106AE-5654-3547-9127-AB791AB4E583}"/>
              </a:ext>
            </a:extLst>
          </p:cNvPr>
          <p:cNvSpPr txBox="1"/>
          <p:nvPr/>
        </p:nvSpPr>
        <p:spPr>
          <a:xfrm>
            <a:off x="342900" y="6472238"/>
            <a:ext cx="7897547" cy="369332"/>
          </a:xfrm>
          <a:prstGeom prst="rect">
            <a:avLst/>
          </a:prstGeom>
          <a:noFill/>
        </p:spPr>
        <p:txBody>
          <a:bodyPr wrap="none" rtlCol="0">
            <a:spAutoFit/>
          </a:bodyPr>
          <a:lstStyle/>
          <a:p>
            <a:r>
              <a:rPr lang="en-US" dirty="0" err="1"/>
              <a:t>Drezner</a:t>
            </a:r>
            <a:r>
              <a:rPr lang="en-US" dirty="0"/>
              <a:t> JA, et al. Br J Sports Med 2017;1:1–28. doi:10.1136/bjsports-2016-097331</a:t>
            </a:r>
          </a:p>
        </p:txBody>
      </p:sp>
    </p:spTree>
    <p:extLst>
      <p:ext uri="{BB962C8B-B14F-4D97-AF65-F5344CB8AC3E}">
        <p14:creationId xmlns:p14="http://schemas.microsoft.com/office/powerpoint/2010/main" val="3756228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5315-C9BB-E145-9666-CB2C8DD35715}"/>
              </a:ext>
            </a:extLst>
          </p:cNvPr>
          <p:cNvSpPr>
            <a:spLocks noGrp="1"/>
          </p:cNvSpPr>
          <p:nvPr>
            <p:ph type="title"/>
          </p:nvPr>
        </p:nvSpPr>
        <p:spPr/>
        <p:txBody>
          <a:bodyPr/>
          <a:lstStyle/>
          <a:p>
            <a:r>
              <a:rPr lang="en-US" dirty="0"/>
              <a:t>Exercise Associated Collapse</a:t>
            </a:r>
          </a:p>
        </p:txBody>
      </p:sp>
      <p:sp>
        <p:nvSpPr>
          <p:cNvPr id="3" name="Content Placeholder 2">
            <a:extLst>
              <a:ext uri="{FF2B5EF4-FFF2-40B4-BE49-F238E27FC236}">
                <a16:creationId xmlns:a16="http://schemas.microsoft.com/office/drawing/2014/main" id="{D6238930-D691-9E4E-A10E-42911761A7BB}"/>
              </a:ext>
            </a:extLst>
          </p:cNvPr>
          <p:cNvSpPr>
            <a:spLocks noGrp="1"/>
          </p:cNvSpPr>
          <p:nvPr>
            <p:ph idx="1"/>
          </p:nvPr>
        </p:nvSpPr>
        <p:spPr/>
        <p:txBody>
          <a:bodyPr/>
          <a:lstStyle/>
          <a:p>
            <a:r>
              <a:rPr lang="en-US" dirty="0"/>
              <a:t>most common reason that athletes are treated in the medical tent following an endurance event</a:t>
            </a:r>
          </a:p>
          <a:p>
            <a:r>
              <a:rPr lang="en-US" dirty="0"/>
              <a:t>loss of muscle pumping action + cutaneous vasodilation = postural hypotension </a:t>
            </a:r>
          </a:p>
          <a:p>
            <a:r>
              <a:rPr lang="en-US" dirty="0"/>
              <a:t>usually occurs </a:t>
            </a:r>
            <a:r>
              <a:rPr lang="en-US" b="1" u="sng" dirty="0"/>
              <a:t>after</a:t>
            </a:r>
            <a:r>
              <a:rPr lang="en-US" dirty="0"/>
              <a:t> an athlete crosses the finish line</a:t>
            </a:r>
          </a:p>
        </p:txBody>
      </p:sp>
    </p:spTree>
    <p:extLst>
      <p:ext uri="{BB962C8B-B14F-4D97-AF65-F5344CB8AC3E}">
        <p14:creationId xmlns:p14="http://schemas.microsoft.com/office/powerpoint/2010/main" val="29647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FFF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94D5E-3D64-B64C-BD9C-54C7264F3F43}"/>
              </a:ext>
            </a:extLst>
          </p:cNvPr>
          <p:cNvPicPr>
            <a:picLocks noChangeAspect="1"/>
          </p:cNvPicPr>
          <p:nvPr/>
        </p:nvPicPr>
        <p:blipFill>
          <a:blip r:embed="rId3"/>
          <a:stretch>
            <a:fillRect/>
          </a:stretch>
        </p:blipFill>
        <p:spPr>
          <a:xfrm>
            <a:off x="2714625" y="157163"/>
            <a:ext cx="6653211" cy="6653211"/>
          </a:xfrm>
          <a:prstGeom prst="rect">
            <a:avLst/>
          </a:prstGeom>
        </p:spPr>
      </p:pic>
    </p:spTree>
    <p:extLst>
      <p:ext uri="{BB962C8B-B14F-4D97-AF65-F5344CB8AC3E}">
        <p14:creationId xmlns:p14="http://schemas.microsoft.com/office/powerpoint/2010/main" val="619576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B39C-4AC4-E64D-BD68-C28EA2A45F2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C8DDD04-CA5F-7045-9290-342A6157137E}"/>
              </a:ext>
            </a:extLst>
          </p:cNvPr>
          <p:cNvSpPr>
            <a:spLocks noGrp="1"/>
          </p:cNvSpPr>
          <p:nvPr>
            <p:ph idx="1"/>
          </p:nvPr>
        </p:nvSpPr>
        <p:spPr/>
        <p:txBody>
          <a:bodyPr>
            <a:normAutofit fontScale="70000" lnSpcReduction="20000"/>
          </a:bodyPr>
          <a:lstStyle/>
          <a:p>
            <a:r>
              <a:rPr lang="en-US" dirty="0"/>
              <a:t>Dale B. Speedy, Timothy B. Noakes &amp; Lucy-May </a:t>
            </a:r>
            <a:r>
              <a:rPr lang="en-US" dirty="0" err="1"/>
              <a:t>Holtzhausen</a:t>
            </a:r>
            <a:r>
              <a:rPr lang="en-US" dirty="0"/>
              <a:t> (2003) Exercise-Associated Collapse, The Physician and </a:t>
            </a:r>
            <a:r>
              <a:rPr lang="en-US" dirty="0" err="1"/>
              <a:t>Sportsmedicine</a:t>
            </a:r>
            <a:r>
              <a:rPr lang="en-US" dirty="0"/>
              <a:t>, 31:3, 23-29, DOI: </a:t>
            </a:r>
            <a:r>
              <a:rPr lang="en-US" u="sng" dirty="0">
                <a:hlinkClick r:id="rId3"/>
              </a:rPr>
              <a:t>10.1080/00913847.2003.11440566</a:t>
            </a:r>
            <a:endParaRPr lang="en-US" u="sng" dirty="0"/>
          </a:p>
          <a:p>
            <a:r>
              <a:rPr lang="en-US" dirty="0">
                <a:hlinkClick r:id="rId4"/>
              </a:rPr>
              <a:t>https://www.insider.com/jessie-diggins-cross-country-skiing-winter-olympics-2018-2</a:t>
            </a:r>
            <a:endParaRPr lang="en-US" dirty="0"/>
          </a:p>
          <a:p>
            <a:r>
              <a:rPr lang="en-US" dirty="0"/>
              <a:t>Terry GC, Kyle JM, Ellis JM Jr, Cantwell J, </a:t>
            </a:r>
            <a:r>
              <a:rPr lang="en-US" dirty="0" err="1"/>
              <a:t>Courson</a:t>
            </a:r>
            <a:r>
              <a:rPr lang="en-US" dirty="0"/>
              <a:t> R, Medlin R. Sudden Cardiac Arrest in Athletic Medicine. </a:t>
            </a:r>
            <a:r>
              <a:rPr lang="en-US" i="1" dirty="0"/>
              <a:t>J </a:t>
            </a:r>
            <a:r>
              <a:rPr lang="en-US" i="1" dirty="0" err="1"/>
              <a:t>Athl</a:t>
            </a:r>
            <a:r>
              <a:rPr lang="en-US" i="1" dirty="0"/>
              <a:t> Train</a:t>
            </a:r>
            <a:r>
              <a:rPr lang="en-US" dirty="0"/>
              <a:t>. 2001;36(2):205-209.</a:t>
            </a:r>
          </a:p>
          <a:p>
            <a:r>
              <a:rPr lang="en-US" dirty="0">
                <a:hlinkClick r:id="rId5"/>
              </a:rPr>
              <a:t>https://learning.bmj.com/learning/course-intro/.html?courseId=10042239</a:t>
            </a:r>
            <a:endParaRPr lang="en-US" dirty="0"/>
          </a:p>
          <a:p>
            <a:r>
              <a:rPr lang="en-US" dirty="0" err="1"/>
              <a:t>Litfl.com</a:t>
            </a:r>
            <a:endParaRPr lang="en-US" dirty="0"/>
          </a:p>
          <a:p>
            <a:r>
              <a:rPr lang="en-US" dirty="0" err="1"/>
              <a:t>WikiSM</a:t>
            </a:r>
            <a:r>
              <a:rPr lang="en-US" dirty="0"/>
              <a:t>: Exercise-associated collapse, Sudden Cardiac Death</a:t>
            </a:r>
          </a:p>
          <a:p>
            <a:r>
              <a:rPr lang="en-US" dirty="0" err="1"/>
              <a:t>Drezner</a:t>
            </a:r>
            <a:r>
              <a:rPr lang="en-US" dirty="0"/>
              <a:t> JA, et al. Br J Sports Med 2017;1:1–28. doi:10.1136/bjsports-2016-097331</a:t>
            </a:r>
          </a:p>
          <a:p>
            <a:r>
              <a:rPr lang="en-US" dirty="0"/>
              <a:t>Maron BJ. Recommendations and Considerations Related to Preparticipation Screening for Cardiovascular Abnormalities in Competitive Athletes: 2007 Update. Circulation. Volume 115, Issue 12, 27 March 2007, Pages 1643-1655. https://</a:t>
            </a:r>
            <a:r>
              <a:rPr lang="en-US" dirty="0" err="1"/>
              <a:t>doi.org</a:t>
            </a:r>
            <a:r>
              <a:rPr lang="en-US" dirty="0"/>
              <a:t>/10.1161/CIRCULATIONAHA.107.181423</a:t>
            </a:r>
          </a:p>
          <a:p>
            <a:r>
              <a:rPr lang="en-US" dirty="0" err="1"/>
              <a:t>Zorzi</a:t>
            </a:r>
            <a:r>
              <a:rPr lang="en-US" dirty="0"/>
              <a:t> A, et al. Differential diagnosis between early repolarization of athlete's heart and coved-type </a:t>
            </a:r>
            <a:r>
              <a:rPr lang="en-US" dirty="0" err="1"/>
              <a:t>Brugada</a:t>
            </a:r>
            <a:r>
              <a:rPr lang="en-US" dirty="0"/>
              <a:t> electrocardiogram. </a:t>
            </a:r>
            <a:r>
              <a:rPr lang="en-US" i="1" dirty="0"/>
              <a:t>Am J </a:t>
            </a:r>
            <a:r>
              <a:rPr lang="en-US" i="1" dirty="0" err="1"/>
              <a:t>Cardiol</a:t>
            </a:r>
            <a:r>
              <a:rPr lang="en-US" dirty="0"/>
              <a:t> 2015;115:529-532.</a:t>
            </a:r>
            <a:endParaRPr lang="en-US" b="1" dirty="0"/>
          </a:p>
          <a:p>
            <a:endParaRPr lang="en-US" dirty="0"/>
          </a:p>
        </p:txBody>
      </p:sp>
    </p:spTree>
    <p:extLst>
      <p:ext uri="{BB962C8B-B14F-4D97-AF65-F5344CB8AC3E}">
        <p14:creationId xmlns:p14="http://schemas.microsoft.com/office/powerpoint/2010/main" val="119109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1899DE-D23D-4640-AA4D-10F1823B5A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0643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66AEB-CE3C-F646-94AF-0ACCE5A6BD8E}"/>
              </a:ext>
            </a:extLst>
          </p:cNvPr>
          <p:cNvPicPr>
            <a:picLocks noChangeAspect="1"/>
          </p:cNvPicPr>
          <p:nvPr/>
        </p:nvPicPr>
        <p:blipFill>
          <a:blip r:embed="rId3"/>
          <a:stretch>
            <a:fillRect/>
          </a:stretch>
        </p:blipFill>
        <p:spPr>
          <a:xfrm>
            <a:off x="-7398" y="0"/>
            <a:ext cx="12206796" cy="6858000"/>
          </a:xfrm>
          <a:prstGeom prst="rect">
            <a:avLst/>
          </a:prstGeom>
        </p:spPr>
      </p:pic>
    </p:spTree>
    <p:extLst>
      <p:ext uri="{BB962C8B-B14F-4D97-AF65-F5344CB8AC3E}">
        <p14:creationId xmlns:p14="http://schemas.microsoft.com/office/powerpoint/2010/main" val="249199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DA9A6F-56BE-6A4D-BEC8-8B89143F43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9503" y="-18446"/>
            <a:ext cx="9699009" cy="6876446"/>
          </a:xfrm>
          <a:prstGeom prst="rect">
            <a:avLst/>
          </a:prstGeom>
        </p:spPr>
      </p:pic>
    </p:spTree>
    <p:extLst>
      <p:ext uri="{BB962C8B-B14F-4D97-AF65-F5344CB8AC3E}">
        <p14:creationId xmlns:p14="http://schemas.microsoft.com/office/powerpoint/2010/main" val="3019371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3EC9CB-8CD6-F549-9A73-8DC8BC1CCE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5851" y="-22501"/>
            <a:ext cx="9009761" cy="6880501"/>
          </a:xfrm>
          <a:prstGeom prst="rect">
            <a:avLst/>
          </a:prstGeom>
        </p:spPr>
      </p:pic>
    </p:spTree>
    <p:extLst>
      <p:ext uri="{BB962C8B-B14F-4D97-AF65-F5344CB8AC3E}">
        <p14:creationId xmlns:p14="http://schemas.microsoft.com/office/powerpoint/2010/main" val="4105403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1665</Words>
  <Application>Microsoft Office PowerPoint</Application>
  <PresentationFormat>Widescreen</PresentationFormat>
  <Paragraphs>237</Paragraphs>
  <Slides>51</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Collapse  During  Exercise</vt:lpstr>
      <vt:lpstr>Goals and Objectives</vt:lpstr>
      <vt:lpstr>Disclosures</vt:lpstr>
      <vt:lpstr>PowerPoint Presentation</vt:lpstr>
      <vt:lpstr>Exercise Associated Collapse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Brugada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2021-12-22T18:08:04Z</dcterms:created>
  <dcterms:modified xsi:type="dcterms:W3CDTF">2021-12-22T18:08:09Z</dcterms:modified>
</cp:coreProperties>
</file>