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1" r:id="rId1"/>
  </p:sldMasterIdLst>
  <p:notesMasterIdLst>
    <p:notesMasterId r:id="rId130"/>
  </p:notesMasterIdLst>
  <p:sldIdLst>
    <p:sldId id="259" r:id="rId2"/>
    <p:sldId id="260" r:id="rId3"/>
    <p:sldId id="265" r:id="rId4"/>
    <p:sldId id="434" r:id="rId5"/>
    <p:sldId id="441" r:id="rId6"/>
    <p:sldId id="442" r:id="rId7"/>
    <p:sldId id="435" r:id="rId8"/>
    <p:sldId id="443" r:id="rId9"/>
    <p:sldId id="436" r:id="rId10"/>
    <p:sldId id="438" r:id="rId11"/>
    <p:sldId id="437" r:id="rId12"/>
    <p:sldId id="444" r:id="rId13"/>
    <p:sldId id="317" r:id="rId14"/>
    <p:sldId id="318" r:id="rId15"/>
    <p:sldId id="447" r:id="rId16"/>
    <p:sldId id="445" r:id="rId17"/>
    <p:sldId id="446" r:id="rId18"/>
    <p:sldId id="440" r:id="rId19"/>
    <p:sldId id="448" r:id="rId20"/>
    <p:sldId id="452" r:id="rId21"/>
    <p:sldId id="453" r:id="rId22"/>
    <p:sldId id="454" r:id="rId23"/>
    <p:sldId id="455" r:id="rId24"/>
    <p:sldId id="449" r:id="rId25"/>
    <p:sldId id="450" r:id="rId26"/>
    <p:sldId id="341" r:id="rId27"/>
    <p:sldId id="342" r:id="rId28"/>
    <p:sldId id="377" r:id="rId29"/>
    <p:sldId id="456" r:id="rId30"/>
    <p:sldId id="261" r:id="rId31"/>
    <p:sldId id="276" r:id="rId32"/>
    <p:sldId id="460" r:id="rId33"/>
    <p:sldId id="267" r:id="rId34"/>
    <p:sldId id="457" r:id="rId35"/>
    <p:sldId id="458" r:id="rId36"/>
    <p:sldId id="269" r:id="rId37"/>
    <p:sldId id="270" r:id="rId38"/>
    <p:sldId id="461" r:id="rId39"/>
    <p:sldId id="464" r:id="rId40"/>
    <p:sldId id="459" r:id="rId41"/>
    <p:sldId id="271" r:id="rId42"/>
    <p:sldId id="272" r:id="rId43"/>
    <p:sldId id="273" r:id="rId44"/>
    <p:sldId id="274" r:id="rId45"/>
    <p:sldId id="275" r:id="rId46"/>
    <p:sldId id="277" r:id="rId47"/>
    <p:sldId id="278" r:id="rId48"/>
    <p:sldId id="279" r:id="rId49"/>
    <p:sldId id="348" r:id="rId50"/>
    <p:sldId id="353" r:id="rId51"/>
    <p:sldId id="349" r:id="rId52"/>
    <p:sldId id="354" r:id="rId53"/>
    <p:sldId id="356" r:id="rId54"/>
    <p:sldId id="355" r:id="rId55"/>
    <p:sldId id="357" r:id="rId56"/>
    <p:sldId id="358" r:id="rId57"/>
    <p:sldId id="424" r:id="rId58"/>
    <p:sldId id="350" r:id="rId59"/>
    <p:sldId id="359" r:id="rId60"/>
    <p:sldId id="351" r:id="rId61"/>
    <p:sldId id="360" r:id="rId62"/>
    <p:sldId id="352" r:id="rId63"/>
    <p:sldId id="361" r:id="rId64"/>
    <p:sldId id="414" r:id="rId65"/>
    <p:sldId id="415"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 id="390" r:id="rId79"/>
    <p:sldId id="391" r:id="rId80"/>
    <p:sldId id="462" r:id="rId81"/>
    <p:sldId id="392" r:id="rId82"/>
    <p:sldId id="393" r:id="rId83"/>
    <p:sldId id="411" r:id="rId84"/>
    <p:sldId id="412" r:id="rId85"/>
    <p:sldId id="413" r:id="rId86"/>
    <p:sldId id="394" r:id="rId87"/>
    <p:sldId id="395" r:id="rId88"/>
    <p:sldId id="396" r:id="rId89"/>
    <p:sldId id="397" r:id="rId90"/>
    <p:sldId id="398" r:id="rId91"/>
    <p:sldId id="399" r:id="rId92"/>
    <p:sldId id="400" r:id="rId93"/>
    <p:sldId id="401" r:id="rId94"/>
    <p:sldId id="402" r:id="rId95"/>
    <p:sldId id="403" r:id="rId96"/>
    <p:sldId id="404" r:id="rId97"/>
    <p:sldId id="405" r:id="rId98"/>
    <p:sldId id="406" r:id="rId99"/>
    <p:sldId id="407" r:id="rId100"/>
    <p:sldId id="408" r:id="rId101"/>
    <p:sldId id="409" r:id="rId102"/>
    <p:sldId id="410" r:id="rId103"/>
    <p:sldId id="363" r:id="rId104"/>
    <p:sldId id="364" r:id="rId105"/>
    <p:sldId id="365" r:id="rId106"/>
    <p:sldId id="366" r:id="rId107"/>
    <p:sldId id="371" r:id="rId108"/>
    <p:sldId id="372" r:id="rId109"/>
    <p:sldId id="374" r:id="rId110"/>
    <p:sldId id="375" r:id="rId111"/>
    <p:sldId id="367" r:id="rId112"/>
    <p:sldId id="370" r:id="rId113"/>
    <p:sldId id="368" r:id="rId114"/>
    <p:sldId id="369" r:id="rId115"/>
    <p:sldId id="373" r:id="rId116"/>
    <p:sldId id="416" r:id="rId117"/>
    <p:sldId id="418" r:id="rId118"/>
    <p:sldId id="419" r:id="rId119"/>
    <p:sldId id="421" r:id="rId120"/>
    <p:sldId id="469" r:id="rId121"/>
    <p:sldId id="470" r:id="rId122"/>
    <p:sldId id="471" r:id="rId123"/>
    <p:sldId id="472" r:id="rId124"/>
    <p:sldId id="477" r:id="rId125"/>
    <p:sldId id="473" r:id="rId126"/>
    <p:sldId id="474" r:id="rId127"/>
    <p:sldId id="475" r:id="rId128"/>
    <p:sldId id="476" r:id="rId129"/>
  </p:sldIdLst>
  <p:sldSz cx="9144000" cy="6858000" type="screen4x3"/>
  <p:notesSz cx="6858000" cy="9144000"/>
  <p:embeddedFontLst>
    <p:embeddedFont>
      <p:font typeface="Calibri" panose="020F0502020204030204" pitchFamily="34" charset="0"/>
      <p:regular r:id="rId131"/>
      <p:bold r:id="rId131"/>
      <p:italic r:id="rId131"/>
      <p:boldItalic r:id="rId131"/>
    </p:embeddedFont>
    <p:embeddedFont>
      <p:font typeface="Calibri Light" panose="020F0302020204030204" pitchFamily="34" charset="0"/>
      <p:regular r:id="rId131"/>
      <p:italic r:id="rId131"/>
    </p:embeddedFont>
    <p:embeddedFont>
      <p:font typeface="Cambria" panose="02040503050406030204" pitchFamily="18" charset="0"/>
      <p:regular r:id="rId132"/>
      <p:bold r:id="rId133"/>
      <p:italic r:id="rId134"/>
      <p:boldItalic r:id="rId135"/>
    </p:embeddedFont>
    <p:embeddedFont>
      <p:font typeface="Tahoma" panose="020B0604030504040204" pitchFamily="34" charset="0"/>
      <p:regular r:id="rId136"/>
      <p:bold r:id="rId1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9" autoAdjust="0"/>
    <p:restoredTop sz="70705" autoAdjust="0"/>
  </p:normalViewPr>
  <p:slideViewPr>
    <p:cSldViewPr>
      <p:cViewPr varScale="1">
        <p:scale>
          <a:sx n="65" d="100"/>
          <a:sy n="65" d="100"/>
        </p:scale>
        <p:origin x="2032" y="184"/>
      </p:cViewPr>
      <p:guideLst>
        <p:guide orient="horz" pos="2592"/>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0" d="100"/>
          <a:sy n="90" d="100"/>
        </p:scale>
        <p:origin x="-80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3.fntdata"/><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font" Target="fonts/font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NULL"/><Relationship Id="rId136"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2.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910AABFD-0D45-314C-A204-756B54131BE5}" type="slidenum">
              <a:rPr lang="en-US"/>
              <a:pPr/>
              <a:t>‹#›</a:t>
            </a:fld>
            <a:endParaRPr lang="en-US"/>
          </a:p>
        </p:txBody>
      </p:sp>
    </p:spTree>
    <p:extLst>
      <p:ext uri="{BB962C8B-B14F-4D97-AF65-F5344CB8AC3E}">
        <p14:creationId xmlns:p14="http://schemas.microsoft.com/office/powerpoint/2010/main" val="10446162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radiopaedia.org/articles/missing?article%5btitle%5d=tibiofibular-syndesmosis" TargetMode="External"/><Relationship Id="rId2" Type="http://schemas.openxmlformats.org/officeDocument/2006/relationships/slide" Target="../slides/slide114.xml"/><Relationship Id="rId1" Type="http://schemas.openxmlformats.org/officeDocument/2006/relationships/notesMaster" Target="../notesMasters/notesMaster1.xml"/><Relationship Id="rId5" Type="http://schemas.openxmlformats.org/officeDocument/2006/relationships/hyperlink" Target="http://radiopaedia.org/articles/missing?article%5btitle%5d=medial-malleolus" TargetMode="External"/><Relationship Id="rId4" Type="http://schemas.openxmlformats.org/officeDocument/2006/relationships/hyperlink" Target="http://radiopaedia.org/articles/missing?article%5btitle%5d=deltoid-liga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11</a:t>
            </a:fld>
            <a:endParaRPr lang="en-US"/>
          </a:p>
        </p:txBody>
      </p:sp>
    </p:spTree>
    <p:extLst>
      <p:ext uri="{BB962C8B-B14F-4D97-AF65-F5344CB8AC3E}">
        <p14:creationId xmlns:p14="http://schemas.microsoft.com/office/powerpoint/2010/main" val="1146571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Weber C</a:t>
            </a:r>
          </a:p>
          <a:p>
            <a:endParaRPr lang="en-US" dirty="0"/>
          </a:p>
          <a:p>
            <a:r>
              <a:rPr lang="en-US" dirty="0"/>
              <a:t>Posterior</a:t>
            </a:r>
            <a:r>
              <a:rPr lang="en-US" baseline="0" dirty="0"/>
              <a:t> mold splint with stirrups, NWB</a:t>
            </a:r>
          </a:p>
          <a:p>
            <a:endParaRPr lang="en-US" baseline="0" dirty="0"/>
          </a:p>
          <a:p>
            <a:r>
              <a:rPr lang="en-US" baseline="0" dirty="0"/>
              <a:t>ORIF</a:t>
            </a:r>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115</a:t>
            </a:fld>
            <a:endParaRPr lang="en-US"/>
          </a:p>
        </p:txBody>
      </p:sp>
    </p:spTree>
    <p:extLst>
      <p:ext uri="{BB962C8B-B14F-4D97-AF65-F5344CB8AC3E}">
        <p14:creationId xmlns:p14="http://schemas.microsoft.com/office/powerpoint/2010/main" val="936574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120</a:t>
            </a:fld>
            <a:endParaRPr lang="en-US"/>
          </a:p>
        </p:txBody>
      </p:sp>
    </p:spTree>
    <p:extLst>
      <p:ext uri="{BB962C8B-B14F-4D97-AF65-F5344CB8AC3E}">
        <p14:creationId xmlns:p14="http://schemas.microsoft.com/office/powerpoint/2010/main" val="237493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18</a:t>
            </a:fld>
            <a:endParaRPr lang="en-US"/>
          </a:p>
        </p:txBody>
      </p:sp>
    </p:spTree>
    <p:extLst>
      <p:ext uri="{BB962C8B-B14F-4D97-AF65-F5344CB8AC3E}">
        <p14:creationId xmlns:p14="http://schemas.microsoft.com/office/powerpoint/2010/main" val="1540206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ED5E1-CD75-7449-9267-3B976D5BCB50}" type="slidenum">
              <a:rPr lang="en-US"/>
              <a:pPr/>
              <a:t>26</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0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680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3B5F60-4629-3949-8CD8-F9C660FF0F41}" type="slidenum">
              <a:rPr lang="en-US"/>
              <a:pPr/>
              <a:t>27</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2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0682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AABFD-0D45-314C-A204-756B54131BE5}" type="slidenum">
              <a:rPr lang="en-US" smtClean="0"/>
              <a:pPr/>
              <a:t>34</a:t>
            </a:fld>
            <a:endParaRPr lang="en-US"/>
          </a:p>
        </p:txBody>
      </p:sp>
    </p:spTree>
    <p:extLst>
      <p:ext uri="{BB962C8B-B14F-4D97-AF65-F5344CB8AC3E}">
        <p14:creationId xmlns:p14="http://schemas.microsoft.com/office/powerpoint/2010/main" val="144269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PE reveals tenderness of the posterior ankle and calf. No tenderness over the malleoli.  Able to ambulate but with difficulty.  If asked specifically, patient has soft tissue defect proximal to calcaneus, consistent with Achilles tendon rupture.</a:t>
            </a:r>
          </a:p>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68</a:t>
            </a:fld>
            <a:endParaRPr lang="en-US"/>
          </a:p>
        </p:txBody>
      </p:sp>
    </p:spTree>
    <p:extLst>
      <p:ext uri="{BB962C8B-B14F-4D97-AF65-F5344CB8AC3E}">
        <p14:creationId xmlns:p14="http://schemas.microsoft.com/office/powerpoint/2010/main" val="68693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err="1">
                <a:solidFill>
                  <a:schemeClr val="tx1"/>
                </a:solidFill>
                <a:effectLst/>
                <a:latin typeface="Arial" charset="0"/>
                <a:ea typeface="ＭＳ Ｐゴシック" charset="0"/>
                <a:cs typeface="+mn-cs"/>
              </a:rPr>
              <a:t>Xrays</a:t>
            </a:r>
            <a:r>
              <a:rPr lang="en-US" sz="1200" kern="1200" dirty="0">
                <a:solidFill>
                  <a:schemeClr val="tx1"/>
                </a:solidFill>
                <a:effectLst/>
                <a:latin typeface="Arial" charset="0"/>
                <a:ea typeface="ＭＳ Ｐゴシック" charset="0"/>
                <a:cs typeface="+mn-cs"/>
              </a:rPr>
              <a:t> are normal.  Occasionally can see avulsion fracture of the calcaneus associated with the tendon rupture.</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mn-cs"/>
              </a:rPr>
              <a:t>Patient has an Achilles tendon rupture.</a:t>
            </a:r>
          </a:p>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70</a:t>
            </a:fld>
            <a:endParaRPr lang="en-US"/>
          </a:p>
        </p:txBody>
      </p:sp>
    </p:spTree>
    <p:extLst>
      <p:ext uri="{BB962C8B-B14F-4D97-AF65-F5344CB8AC3E}">
        <p14:creationId xmlns:p14="http://schemas.microsoft.com/office/powerpoint/2010/main" val="33634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81</a:t>
            </a:fld>
            <a:endParaRPr lang="en-US"/>
          </a:p>
        </p:txBody>
      </p:sp>
    </p:spTree>
    <p:extLst>
      <p:ext uri="{BB962C8B-B14F-4D97-AF65-F5344CB8AC3E}">
        <p14:creationId xmlns:p14="http://schemas.microsoft.com/office/powerpoint/2010/main" val="23389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Arial" charset="0"/>
              <a:ea typeface="ＭＳ Ｐゴシック" charset="0"/>
              <a:cs typeface="+mn-cs"/>
            </a:endParaRPr>
          </a:p>
          <a:p>
            <a:r>
              <a:rPr lang="en-US" sz="1200" b="1" kern="1200" dirty="0">
                <a:solidFill>
                  <a:schemeClr val="tx1"/>
                </a:solidFill>
                <a:latin typeface="Arial" charset="0"/>
                <a:ea typeface="ＭＳ Ｐゴシック" charset="0"/>
                <a:cs typeface="+mn-cs"/>
              </a:rPr>
              <a:t>type A</a:t>
            </a:r>
            <a:endParaRPr lang="en-US" sz="1200" b="0" kern="1200" dirty="0">
              <a:solidFill>
                <a:schemeClr val="tx1"/>
              </a:solidFill>
              <a:latin typeface="Arial" charset="0"/>
              <a:ea typeface="ＭＳ Ｐゴシック" charset="0"/>
              <a:cs typeface="+mn-cs"/>
            </a:endParaRPr>
          </a:p>
          <a:p>
            <a:r>
              <a:rPr lang="en-US" sz="1200" b="1" kern="1200" dirty="0">
                <a:solidFill>
                  <a:schemeClr val="tx1"/>
                </a:solidFill>
                <a:latin typeface="Arial" charset="0"/>
                <a:ea typeface="ＭＳ Ｐゴシック" charset="0"/>
                <a:cs typeface="+mn-cs"/>
              </a:rPr>
              <a:t>below</a:t>
            </a:r>
            <a:r>
              <a:rPr lang="en-US" sz="1200" b="0" kern="1200" dirty="0">
                <a:solidFill>
                  <a:schemeClr val="tx1"/>
                </a:solidFill>
                <a:latin typeface="Arial" charset="0"/>
                <a:ea typeface="ＭＳ Ｐゴシック" charset="0"/>
                <a:cs typeface="+mn-cs"/>
              </a:rPr>
              <a:t> level of the ankle joint</a:t>
            </a:r>
          </a:p>
          <a:p>
            <a:r>
              <a:rPr lang="en-US" sz="1200" b="0" u="none" kern="1200" dirty="0">
                <a:solidFill>
                  <a:schemeClr val="tx1"/>
                </a:solidFill>
                <a:latin typeface="Arial" charset="0"/>
                <a:ea typeface="ＭＳ Ｐゴシック" charset="0"/>
                <a:cs typeface="+mn-cs"/>
                <a:hlinkClick r:id="rId3" invalidUrl="http://radiopaedia.org/articles/missing?article[title]=tibiofibular-syndesmosis"/>
              </a:rPr>
              <a:t>tibiofibular syndesmosis intact</a:t>
            </a:r>
          </a:p>
          <a:p>
            <a:r>
              <a:rPr lang="en-US" sz="1200" b="0" kern="1200" dirty="0">
                <a:solidFill>
                  <a:schemeClr val="tx1"/>
                </a:solidFill>
                <a:latin typeface="Arial" charset="0"/>
                <a:ea typeface="ＭＳ Ｐゴシック" charset="0"/>
                <a:cs typeface="+mn-cs"/>
                <a:hlinkClick r:id="rId4" invalidUrl="http://radiopaedia.org/articles/missing?article[title]=deltoid-ligament"/>
              </a:rPr>
              <a:t>deltoid ligament intact</a:t>
            </a:r>
          </a:p>
          <a:p>
            <a:r>
              <a:rPr lang="en-US" sz="1200" b="0" kern="1200" dirty="0">
                <a:solidFill>
                  <a:schemeClr val="tx1"/>
                </a:solidFill>
                <a:latin typeface="Arial" charset="0"/>
                <a:ea typeface="ＭＳ Ｐゴシック" charset="0"/>
                <a:cs typeface="+mn-cs"/>
                <a:hlinkClick r:id="rId5" invalidUrl="http://radiopaedia.org/articles/missing?article[title]=medial-malleolus"/>
              </a:rPr>
              <a:t>medial malleolus often fractured</a:t>
            </a:r>
          </a:p>
          <a:p>
            <a:r>
              <a:rPr lang="en-US" sz="1200" b="0" kern="1200" dirty="0">
                <a:solidFill>
                  <a:schemeClr val="tx1"/>
                </a:solidFill>
                <a:latin typeface="Arial" charset="0"/>
                <a:ea typeface="ＭＳ Ｐゴシック" charset="0"/>
                <a:cs typeface="+mn-cs"/>
              </a:rPr>
              <a:t>usually stable : occasionally nonetheless requires an open reduction and internal fixation (ORIF)</a:t>
            </a:r>
          </a:p>
          <a:p>
            <a:r>
              <a:rPr lang="en-US" sz="1200" b="1" kern="1200" dirty="0">
                <a:solidFill>
                  <a:schemeClr val="tx1"/>
                </a:solidFill>
                <a:latin typeface="Arial" charset="0"/>
                <a:ea typeface="ＭＳ Ｐゴシック" charset="0"/>
                <a:cs typeface="+mn-cs"/>
              </a:rPr>
              <a:t>type B</a:t>
            </a:r>
            <a:endParaRPr lang="en-US" sz="1200" b="0" kern="1200" dirty="0">
              <a:solidFill>
                <a:schemeClr val="tx1"/>
              </a:solidFill>
              <a:latin typeface="Arial" charset="0"/>
              <a:ea typeface="ＭＳ Ｐゴシック" charset="0"/>
              <a:cs typeface="+mn-cs"/>
            </a:endParaRPr>
          </a:p>
          <a:p>
            <a:r>
              <a:rPr lang="en-US" sz="1200" b="1" kern="1200" dirty="0">
                <a:solidFill>
                  <a:schemeClr val="tx1"/>
                </a:solidFill>
                <a:latin typeface="Arial" charset="0"/>
                <a:ea typeface="ＭＳ Ｐゴシック" charset="0"/>
                <a:cs typeface="+mn-cs"/>
              </a:rPr>
              <a:t>at </a:t>
            </a:r>
            <a:r>
              <a:rPr lang="en-US" sz="1200" b="0" kern="1200" dirty="0">
                <a:solidFill>
                  <a:schemeClr val="tx1"/>
                </a:solidFill>
                <a:latin typeface="Arial" charset="0"/>
                <a:ea typeface="ＭＳ Ｐゴシック" charset="0"/>
                <a:cs typeface="+mn-cs"/>
              </a:rPr>
              <a:t>the level of the ankle joint, extending superiorly and laterally up the fibula</a:t>
            </a:r>
          </a:p>
          <a:p>
            <a:r>
              <a:rPr lang="en-US" sz="1200" b="0" kern="1200" dirty="0" err="1">
                <a:solidFill>
                  <a:schemeClr val="tx1"/>
                </a:solidFill>
                <a:latin typeface="Arial" charset="0"/>
                <a:ea typeface="ＭＳ Ｐゴシック" charset="0"/>
                <a:cs typeface="+mn-cs"/>
              </a:rPr>
              <a:t>tibiofibular</a:t>
            </a:r>
            <a:r>
              <a:rPr lang="en-US" sz="1200" b="0" kern="1200" dirty="0">
                <a:solidFill>
                  <a:schemeClr val="tx1"/>
                </a:solidFill>
                <a:latin typeface="Arial" charset="0"/>
                <a:ea typeface="ＭＳ Ｐゴシック" charset="0"/>
                <a:cs typeface="+mn-cs"/>
              </a:rPr>
              <a:t> syndesmosis intact or only partially torn, but no widening of the distal </a:t>
            </a:r>
            <a:r>
              <a:rPr lang="en-US" sz="1200" b="0" kern="1200" dirty="0" err="1">
                <a:solidFill>
                  <a:schemeClr val="tx1"/>
                </a:solidFill>
                <a:latin typeface="Arial" charset="0"/>
                <a:ea typeface="ＭＳ Ｐゴシック" charset="0"/>
                <a:cs typeface="+mn-cs"/>
              </a:rPr>
              <a:t>tibiofibular</a:t>
            </a:r>
            <a:r>
              <a:rPr lang="en-US" sz="1200" b="0" kern="1200" dirty="0">
                <a:solidFill>
                  <a:schemeClr val="tx1"/>
                </a:solidFill>
                <a:latin typeface="Arial" charset="0"/>
                <a:ea typeface="ＭＳ Ｐゴシック" charset="0"/>
                <a:cs typeface="+mn-cs"/>
              </a:rPr>
              <a:t> articulation</a:t>
            </a:r>
          </a:p>
          <a:p>
            <a:r>
              <a:rPr lang="en-US" sz="1200" b="0" kern="1200" dirty="0">
                <a:solidFill>
                  <a:schemeClr val="tx1"/>
                </a:solidFill>
                <a:latin typeface="Arial" charset="0"/>
                <a:ea typeface="ＭＳ Ｐゴシック" charset="0"/>
                <a:cs typeface="+mn-cs"/>
              </a:rPr>
              <a:t>medial malleolus may be fractured or deltoid ligament my be torn</a:t>
            </a:r>
          </a:p>
          <a:p>
            <a:r>
              <a:rPr lang="en-US" sz="1200" b="0" kern="1200" dirty="0">
                <a:solidFill>
                  <a:schemeClr val="tx1"/>
                </a:solidFill>
                <a:latin typeface="Arial" charset="0"/>
                <a:ea typeface="ＭＳ Ｐゴシック" charset="0"/>
                <a:cs typeface="+mn-cs"/>
              </a:rPr>
              <a:t>variable stability</a:t>
            </a:r>
          </a:p>
          <a:p>
            <a:r>
              <a:rPr lang="en-US" sz="1200" b="1" kern="1200" dirty="0">
                <a:solidFill>
                  <a:schemeClr val="tx1"/>
                </a:solidFill>
                <a:latin typeface="Arial" charset="0"/>
                <a:ea typeface="ＭＳ Ｐゴシック" charset="0"/>
                <a:cs typeface="+mn-cs"/>
              </a:rPr>
              <a:t>type C</a:t>
            </a:r>
            <a:endParaRPr lang="en-US" sz="1200" b="0" kern="1200" dirty="0">
              <a:solidFill>
                <a:schemeClr val="tx1"/>
              </a:solidFill>
              <a:latin typeface="Arial" charset="0"/>
              <a:ea typeface="ＭＳ Ｐゴシック" charset="0"/>
              <a:cs typeface="+mn-cs"/>
            </a:endParaRPr>
          </a:p>
          <a:p>
            <a:r>
              <a:rPr lang="en-US" sz="1200" b="1" kern="1200" dirty="0">
                <a:solidFill>
                  <a:schemeClr val="tx1"/>
                </a:solidFill>
                <a:latin typeface="Arial" charset="0"/>
                <a:ea typeface="ＭＳ Ｐゴシック" charset="0"/>
                <a:cs typeface="+mn-cs"/>
              </a:rPr>
              <a:t>above </a:t>
            </a:r>
            <a:r>
              <a:rPr lang="en-US" sz="1200" b="0" kern="1200" dirty="0">
                <a:solidFill>
                  <a:schemeClr val="tx1"/>
                </a:solidFill>
                <a:latin typeface="Arial" charset="0"/>
                <a:ea typeface="ＭＳ Ｐゴシック" charset="0"/>
                <a:cs typeface="+mn-cs"/>
              </a:rPr>
              <a:t>the level of the ankle joint</a:t>
            </a:r>
          </a:p>
          <a:p>
            <a:r>
              <a:rPr lang="en-US" sz="1200" b="0" kern="1200" dirty="0" err="1">
                <a:solidFill>
                  <a:schemeClr val="tx1"/>
                </a:solidFill>
                <a:latin typeface="Arial" charset="0"/>
                <a:ea typeface="ＭＳ Ｐゴシック" charset="0"/>
                <a:cs typeface="+mn-cs"/>
              </a:rPr>
              <a:t>tibiofibular</a:t>
            </a:r>
            <a:r>
              <a:rPr lang="en-US" sz="1200" b="0" kern="1200" dirty="0">
                <a:solidFill>
                  <a:schemeClr val="tx1"/>
                </a:solidFill>
                <a:latin typeface="Arial" charset="0"/>
                <a:ea typeface="ＭＳ Ｐゴシック" charset="0"/>
                <a:cs typeface="+mn-cs"/>
              </a:rPr>
              <a:t> syndesmosis disrupted with widening of the distal </a:t>
            </a:r>
            <a:r>
              <a:rPr lang="en-US" sz="1200" b="0" kern="1200" dirty="0" err="1">
                <a:solidFill>
                  <a:schemeClr val="tx1"/>
                </a:solidFill>
                <a:latin typeface="Arial" charset="0"/>
                <a:ea typeface="ＭＳ Ｐゴシック" charset="0"/>
                <a:cs typeface="+mn-cs"/>
              </a:rPr>
              <a:t>tibiofibular</a:t>
            </a:r>
            <a:r>
              <a:rPr lang="en-US" sz="1200" b="0" kern="1200" dirty="0">
                <a:solidFill>
                  <a:schemeClr val="tx1"/>
                </a:solidFill>
                <a:latin typeface="Arial" charset="0"/>
                <a:ea typeface="ＭＳ Ｐゴシック" charset="0"/>
                <a:cs typeface="+mn-cs"/>
              </a:rPr>
              <a:t> articulation</a:t>
            </a:r>
          </a:p>
          <a:p>
            <a:r>
              <a:rPr lang="en-US" sz="1200" b="0" kern="1200" dirty="0">
                <a:solidFill>
                  <a:schemeClr val="tx1"/>
                </a:solidFill>
                <a:latin typeface="Arial" charset="0"/>
                <a:ea typeface="ＭＳ Ｐゴシック" charset="0"/>
                <a:cs typeface="+mn-cs"/>
              </a:rPr>
              <a:t>medial malleolus fracture or deltoid ligament injury present</a:t>
            </a:r>
          </a:p>
          <a:p>
            <a:r>
              <a:rPr lang="en-US" sz="1200" b="0" kern="1200" dirty="0">
                <a:solidFill>
                  <a:schemeClr val="tx1"/>
                </a:solidFill>
                <a:latin typeface="Arial" charset="0"/>
                <a:ea typeface="ＭＳ Ｐゴシック" charset="0"/>
                <a:cs typeface="+mn-cs"/>
              </a:rPr>
              <a:t>unstable : requires ORIF</a:t>
            </a:r>
            <a:endParaRPr lang="en-US" dirty="0"/>
          </a:p>
        </p:txBody>
      </p:sp>
      <p:sp>
        <p:nvSpPr>
          <p:cNvPr id="4" name="Slide Number Placeholder 3"/>
          <p:cNvSpPr>
            <a:spLocks noGrp="1"/>
          </p:cNvSpPr>
          <p:nvPr>
            <p:ph type="sldNum" sz="quarter" idx="10"/>
          </p:nvPr>
        </p:nvSpPr>
        <p:spPr/>
        <p:txBody>
          <a:bodyPr/>
          <a:lstStyle/>
          <a:p>
            <a:fld id="{910AABFD-0D45-314C-A204-756B54131BE5}" type="slidenum">
              <a:rPr lang="en-US" smtClean="0"/>
              <a:pPr/>
              <a:t>114</a:t>
            </a:fld>
            <a:endParaRPr lang="en-US"/>
          </a:p>
        </p:txBody>
      </p:sp>
    </p:spTree>
    <p:extLst>
      <p:ext uri="{BB962C8B-B14F-4D97-AF65-F5344CB8AC3E}">
        <p14:creationId xmlns:p14="http://schemas.microsoft.com/office/powerpoint/2010/main" val="194955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4687-80E4-4889-9A50-D1DC7B3FA83F}"/>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7C1DD795-E591-4B18-8223-AA0DCAF6E18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A0137B0-DC8B-40CB-9B17-AD5A4717C79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0D091C-DB5F-4C7B-896C-E736FDB30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E1939-C083-4746-B136-F365216ACFB8}"/>
              </a:ext>
            </a:extLst>
          </p:cNvPr>
          <p:cNvSpPr>
            <a:spLocks noGrp="1"/>
          </p:cNvSpPr>
          <p:nvPr>
            <p:ph type="sldNum" sz="quarter" idx="12"/>
          </p:nvPr>
        </p:nvSpPr>
        <p:spPr/>
        <p:txBody>
          <a:bodyPr/>
          <a:lstStyle/>
          <a:p>
            <a:fld id="{72FCB7BB-9FB3-1946-BD00-72138C8D53FA}" type="slidenum">
              <a:rPr lang="en-US" smtClean="0"/>
              <a:pPr/>
              <a:t>‹#›</a:t>
            </a:fld>
            <a:endParaRPr lang="en-US"/>
          </a:p>
        </p:txBody>
      </p:sp>
    </p:spTree>
    <p:extLst>
      <p:ext uri="{BB962C8B-B14F-4D97-AF65-F5344CB8AC3E}">
        <p14:creationId xmlns:p14="http://schemas.microsoft.com/office/powerpoint/2010/main" val="3790107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8E0F-E178-4406-A538-4E316FD900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526A3C-5350-485B-91FC-B625ABA75F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119B4-1FFA-40E4-8BAB-203F293079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B17ACE-E975-43BB-B6CF-F4CF8D613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8B0E4-2233-4CC5-B0E4-5A264FC9877F}"/>
              </a:ext>
            </a:extLst>
          </p:cNvPr>
          <p:cNvSpPr>
            <a:spLocks noGrp="1"/>
          </p:cNvSpPr>
          <p:nvPr>
            <p:ph type="sldNum" sz="quarter" idx="12"/>
          </p:nvPr>
        </p:nvSpPr>
        <p:spPr/>
        <p:txBody>
          <a:bodyPr/>
          <a:lstStyle/>
          <a:p>
            <a:fld id="{3B52DDC3-4620-624B-B73F-E518909D9E93}" type="slidenum">
              <a:rPr lang="en-US" smtClean="0"/>
              <a:pPr/>
              <a:t>‹#›</a:t>
            </a:fld>
            <a:endParaRPr lang="en-US"/>
          </a:p>
        </p:txBody>
      </p:sp>
    </p:spTree>
    <p:extLst>
      <p:ext uri="{BB962C8B-B14F-4D97-AF65-F5344CB8AC3E}">
        <p14:creationId xmlns:p14="http://schemas.microsoft.com/office/powerpoint/2010/main" val="4844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0C76AE-3F37-4A81-B348-99AF00D4873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7AA37-0CE1-4421-B3CE-841B571CE54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3B314-0C89-4296-9903-36F45523F51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D65C02D-4E44-422F-B700-B702E42B5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64DEC-74F8-42D2-BF1E-4590BD25DFE1}"/>
              </a:ext>
            </a:extLst>
          </p:cNvPr>
          <p:cNvSpPr>
            <a:spLocks noGrp="1"/>
          </p:cNvSpPr>
          <p:nvPr>
            <p:ph type="sldNum" sz="quarter" idx="12"/>
          </p:nvPr>
        </p:nvSpPr>
        <p:spPr/>
        <p:txBody>
          <a:bodyPr/>
          <a:lstStyle/>
          <a:p>
            <a:fld id="{EE98BC6A-8289-9946-A6E2-E69CD8BD4936}" type="slidenum">
              <a:rPr lang="en-US" smtClean="0"/>
              <a:pPr/>
              <a:t>‹#›</a:t>
            </a:fld>
            <a:endParaRPr lang="en-US"/>
          </a:p>
        </p:txBody>
      </p:sp>
    </p:spTree>
    <p:extLst>
      <p:ext uri="{BB962C8B-B14F-4D97-AF65-F5344CB8AC3E}">
        <p14:creationId xmlns:p14="http://schemas.microsoft.com/office/powerpoint/2010/main" val="3626614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001000" cy="914400"/>
          </a:xfrm>
        </p:spPr>
        <p:txBody>
          <a:bodyPr/>
          <a:lstStyle/>
          <a:p>
            <a:r>
              <a:rPr lang="en-US"/>
              <a:t>Click to edit Master title style</a:t>
            </a:r>
          </a:p>
        </p:txBody>
      </p:sp>
      <p:sp>
        <p:nvSpPr>
          <p:cNvPr id="3" name="Text Placeholder 2"/>
          <p:cNvSpPr>
            <a:spLocks noGrp="1"/>
          </p:cNvSpPr>
          <p:nvPr>
            <p:ph type="body" sz="half" idx="1"/>
          </p:nvPr>
        </p:nvSpPr>
        <p:spPr>
          <a:xfrm>
            <a:off x="914400" y="990600"/>
            <a:ext cx="80010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3771900"/>
            <a:ext cx="80010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538C318-7E4A-9046-BA82-61D2D1F8B5BB}" type="slidenum">
              <a:rPr lang="en-US"/>
              <a:pPr/>
              <a:t>‹#›</a:t>
            </a:fld>
            <a:endParaRPr lang="en-US"/>
          </a:p>
        </p:txBody>
      </p:sp>
    </p:spTree>
    <p:extLst>
      <p:ext uri="{BB962C8B-B14F-4D97-AF65-F5344CB8AC3E}">
        <p14:creationId xmlns:p14="http://schemas.microsoft.com/office/powerpoint/2010/main" val="102174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8ED1-44E4-4326-A1BC-A06C3B560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D3BB4-5A6C-493F-847B-94FEF1F54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F11FD-BA2B-4F38-B6BE-E0D028B5AD6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8D1BFFC-3D91-480C-B0BE-4EB2F6AFA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872B9-F3AF-4D0E-A7AD-F08D16D00B09}"/>
              </a:ext>
            </a:extLst>
          </p:cNvPr>
          <p:cNvSpPr>
            <a:spLocks noGrp="1"/>
          </p:cNvSpPr>
          <p:nvPr>
            <p:ph type="sldNum" sz="quarter" idx="12"/>
          </p:nvPr>
        </p:nvSpPr>
        <p:spPr/>
        <p:txBody>
          <a:bodyPr/>
          <a:lstStyle/>
          <a:p>
            <a:fld id="{78B85773-C8E5-E64A-A2BA-5B1AE891FFEC}" type="slidenum">
              <a:rPr lang="en-US" smtClean="0"/>
              <a:pPr/>
              <a:t>‹#›</a:t>
            </a:fld>
            <a:endParaRPr lang="en-US"/>
          </a:p>
        </p:txBody>
      </p:sp>
    </p:spTree>
    <p:extLst>
      <p:ext uri="{BB962C8B-B14F-4D97-AF65-F5344CB8AC3E}">
        <p14:creationId xmlns:p14="http://schemas.microsoft.com/office/powerpoint/2010/main" val="298378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FD0E-F7CB-401D-B5AD-A5C6162297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6A1585-9EF5-42FA-B2E7-9BA7063BBE8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D32B4-00DE-4B1B-980E-E5A8FB379CC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CF299E-372E-45F3-8DA6-33954B0DE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57D24-4912-4313-A2F6-1BED4052DE04}"/>
              </a:ext>
            </a:extLst>
          </p:cNvPr>
          <p:cNvSpPr>
            <a:spLocks noGrp="1"/>
          </p:cNvSpPr>
          <p:nvPr>
            <p:ph type="sldNum" sz="quarter" idx="12"/>
          </p:nvPr>
        </p:nvSpPr>
        <p:spPr/>
        <p:txBody>
          <a:bodyPr/>
          <a:lstStyle/>
          <a:p>
            <a:fld id="{5786F0D2-BDB6-214A-9F25-7DE0D51D9C48}" type="slidenum">
              <a:rPr lang="en-US" smtClean="0"/>
              <a:pPr/>
              <a:t>‹#›</a:t>
            </a:fld>
            <a:endParaRPr lang="en-US"/>
          </a:p>
        </p:txBody>
      </p:sp>
    </p:spTree>
    <p:extLst>
      <p:ext uri="{BB962C8B-B14F-4D97-AF65-F5344CB8AC3E}">
        <p14:creationId xmlns:p14="http://schemas.microsoft.com/office/powerpoint/2010/main" val="156547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8634-7E30-4E16-AC70-CD7441741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C6978-14FF-42F5-BAB7-CC8A5082785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FF9A5C-7DBB-4D90-A517-DEBFE57D2FA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A365CC-C731-4400-9276-57553FB2EF7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31D4994-1EC9-4308-841C-944F2FBDA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7ECD2-5C18-4CEF-ADF2-BA2618AFCCDA}"/>
              </a:ext>
            </a:extLst>
          </p:cNvPr>
          <p:cNvSpPr>
            <a:spLocks noGrp="1"/>
          </p:cNvSpPr>
          <p:nvPr>
            <p:ph type="sldNum" sz="quarter" idx="12"/>
          </p:nvPr>
        </p:nvSpPr>
        <p:spPr/>
        <p:txBody>
          <a:bodyPr/>
          <a:lstStyle/>
          <a:p>
            <a:fld id="{9672D779-5D7E-3F49-B0B4-08F982CEE061}" type="slidenum">
              <a:rPr lang="en-US" smtClean="0"/>
              <a:pPr/>
              <a:t>‹#›</a:t>
            </a:fld>
            <a:endParaRPr lang="en-US"/>
          </a:p>
        </p:txBody>
      </p:sp>
    </p:spTree>
    <p:extLst>
      <p:ext uri="{BB962C8B-B14F-4D97-AF65-F5344CB8AC3E}">
        <p14:creationId xmlns:p14="http://schemas.microsoft.com/office/powerpoint/2010/main" val="321636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B1D4-F1A0-4A34-BC11-D8825005B70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01DF2F-2B21-4A0C-87E6-8F0E72FC27B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C482B-163E-4FD9-8303-E11D8E23DC1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97F77A-C451-4137-AE9E-B51CC4A8C7E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4E8F6-FA31-46F3-A0D7-3E8E4EB99F6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704500-E4E9-4715-BDD4-B93A20BD2C7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3A88096-5F71-4F87-94B0-910F54133C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1C8D65-B701-4414-AA27-75AB925FFDAB}"/>
              </a:ext>
            </a:extLst>
          </p:cNvPr>
          <p:cNvSpPr>
            <a:spLocks noGrp="1"/>
          </p:cNvSpPr>
          <p:nvPr>
            <p:ph type="sldNum" sz="quarter" idx="12"/>
          </p:nvPr>
        </p:nvSpPr>
        <p:spPr/>
        <p:txBody>
          <a:bodyPr/>
          <a:lstStyle/>
          <a:p>
            <a:fld id="{76C8F8AD-A930-DB4C-A3B4-82F9B76D7064}" type="slidenum">
              <a:rPr lang="en-US" smtClean="0"/>
              <a:pPr/>
              <a:t>‹#›</a:t>
            </a:fld>
            <a:endParaRPr lang="en-US"/>
          </a:p>
        </p:txBody>
      </p:sp>
    </p:spTree>
    <p:extLst>
      <p:ext uri="{BB962C8B-B14F-4D97-AF65-F5344CB8AC3E}">
        <p14:creationId xmlns:p14="http://schemas.microsoft.com/office/powerpoint/2010/main" val="117399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93E1-FD64-4AB8-9D25-870198444D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2DD5F3-472F-4FAC-972F-F9C53C3D372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5DF78D1-A1ED-4C97-BF23-F47508AB64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B7011-B1B1-4BB1-BED7-E8DA4E8FCD0F}"/>
              </a:ext>
            </a:extLst>
          </p:cNvPr>
          <p:cNvSpPr>
            <a:spLocks noGrp="1"/>
          </p:cNvSpPr>
          <p:nvPr>
            <p:ph type="sldNum" sz="quarter" idx="12"/>
          </p:nvPr>
        </p:nvSpPr>
        <p:spPr/>
        <p:txBody>
          <a:bodyPr/>
          <a:lstStyle/>
          <a:p>
            <a:fld id="{2C398E37-F397-164E-83EC-5D335BCF2EBB}" type="slidenum">
              <a:rPr lang="en-US" smtClean="0"/>
              <a:pPr/>
              <a:t>‹#›</a:t>
            </a:fld>
            <a:endParaRPr lang="en-US"/>
          </a:p>
        </p:txBody>
      </p:sp>
    </p:spTree>
    <p:extLst>
      <p:ext uri="{BB962C8B-B14F-4D97-AF65-F5344CB8AC3E}">
        <p14:creationId xmlns:p14="http://schemas.microsoft.com/office/powerpoint/2010/main" val="123828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B9CE27-AE3F-4326-A1C7-B59D6689D83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55989CF-242A-49BE-B805-9B353BC2C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1EE50-8FD6-4902-84E5-075D0AD76F85}"/>
              </a:ext>
            </a:extLst>
          </p:cNvPr>
          <p:cNvSpPr>
            <a:spLocks noGrp="1"/>
          </p:cNvSpPr>
          <p:nvPr>
            <p:ph type="sldNum" sz="quarter" idx="12"/>
          </p:nvPr>
        </p:nvSpPr>
        <p:spPr/>
        <p:txBody>
          <a:bodyPr/>
          <a:lstStyle/>
          <a:p>
            <a:fld id="{EA4251E5-DE43-6949-96FB-ED74B6734004}" type="slidenum">
              <a:rPr lang="en-US" smtClean="0"/>
              <a:pPr/>
              <a:t>‹#›</a:t>
            </a:fld>
            <a:endParaRPr lang="en-US"/>
          </a:p>
        </p:txBody>
      </p:sp>
    </p:spTree>
    <p:extLst>
      <p:ext uri="{BB962C8B-B14F-4D97-AF65-F5344CB8AC3E}">
        <p14:creationId xmlns:p14="http://schemas.microsoft.com/office/powerpoint/2010/main" val="43507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809D-4519-4E9B-8AC3-03C13EF802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6E92A2A-A255-4652-95F0-F931BCB0F30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F1B1CD-A08E-4DA6-844A-7C587064FAE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0B03B68-B2BA-41A0-BD82-313CA31570B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EAFA834-294B-4F08-BF12-0FDB2C949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411A6-2B5C-41FB-8614-350BB0E6E02D}"/>
              </a:ext>
            </a:extLst>
          </p:cNvPr>
          <p:cNvSpPr>
            <a:spLocks noGrp="1"/>
          </p:cNvSpPr>
          <p:nvPr>
            <p:ph type="sldNum" sz="quarter" idx="12"/>
          </p:nvPr>
        </p:nvSpPr>
        <p:spPr/>
        <p:txBody>
          <a:bodyPr/>
          <a:lstStyle/>
          <a:p>
            <a:fld id="{15FF9891-5FB5-8349-948F-7FADFEA70C3E}" type="slidenum">
              <a:rPr lang="en-US" smtClean="0"/>
              <a:pPr/>
              <a:t>‹#›</a:t>
            </a:fld>
            <a:endParaRPr lang="en-US"/>
          </a:p>
        </p:txBody>
      </p:sp>
    </p:spTree>
    <p:extLst>
      <p:ext uri="{BB962C8B-B14F-4D97-AF65-F5344CB8AC3E}">
        <p14:creationId xmlns:p14="http://schemas.microsoft.com/office/powerpoint/2010/main" val="394464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B638-7FD3-4478-B709-E5ABACED410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18BE8F-AFFC-478E-8E68-BAF4A1792E0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556FF87-B285-48EF-8C1E-1A9FCE636C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4C38D-DA52-40F8-94CA-0F29CF9A68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50C27C5-70CC-4B7E-BA0C-136B0F575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2F9BB-804B-489B-8818-7EF311C01A67}"/>
              </a:ext>
            </a:extLst>
          </p:cNvPr>
          <p:cNvSpPr>
            <a:spLocks noGrp="1"/>
          </p:cNvSpPr>
          <p:nvPr>
            <p:ph type="sldNum" sz="quarter" idx="12"/>
          </p:nvPr>
        </p:nvSpPr>
        <p:spPr/>
        <p:txBody>
          <a:bodyPr/>
          <a:lstStyle/>
          <a:p>
            <a:fld id="{4A1674D3-B3DF-0442-BCE8-6162E251361F}" type="slidenum">
              <a:rPr lang="en-US" smtClean="0"/>
              <a:pPr/>
              <a:t>‹#›</a:t>
            </a:fld>
            <a:endParaRPr lang="en-US"/>
          </a:p>
        </p:txBody>
      </p:sp>
    </p:spTree>
    <p:extLst>
      <p:ext uri="{BB962C8B-B14F-4D97-AF65-F5344CB8AC3E}">
        <p14:creationId xmlns:p14="http://schemas.microsoft.com/office/powerpoint/2010/main" val="2812606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2B4D6-ED0B-4FC6-92D7-3C4DC36351F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FCD7A-0A1F-4A36-B6C8-622A364F26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FCBFD-AB1F-43F5-9C20-BF697EE7187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A78A604-50BE-4FF1-97A4-05AD96C53BD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822FD7-ADD8-42FC-8D7A-B00058E9D7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083B70-99AA-004A-80A2-4DF5EF18E1C5}" type="slidenum">
              <a:rPr lang="en-US" smtClean="0"/>
              <a:pPr/>
              <a:t>‹#›</a:t>
            </a:fld>
            <a:endParaRPr lang="en-US"/>
          </a:p>
        </p:txBody>
      </p:sp>
    </p:spTree>
    <p:extLst>
      <p:ext uri="{BB962C8B-B14F-4D97-AF65-F5344CB8AC3E}">
        <p14:creationId xmlns:p14="http://schemas.microsoft.com/office/powerpoint/2010/main" val="35963233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HFHSLogo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915025"/>
            <a:ext cx="1981200" cy="714375"/>
          </a:xfrm>
          <a:prstGeom prst="rect">
            <a:avLst/>
          </a:prstGeom>
          <a:noFill/>
          <a:extLst>
            <a:ext uri="{909E8E84-426E-40dd-AFC4-6F175D3DCCD1}">
              <a14:hiddenFill xmlns="" xmlns:a14="http://schemas.microsoft.com/office/drawing/2010/main">
                <a:solidFill>
                  <a:srgbClr val="FFFFFF"/>
                </a:solidFill>
              </a14:hiddenFill>
            </a:ext>
          </a:extLst>
        </p:spPr>
      </p:pic>
      <p:sp>
        <p:nvSpPr>
          <p:cNvPr id="7171" name="Rectangle 3"/>
          <p:cNvSpPr>
            <a:spLocks noGrp="1" noChangeArrowheads="1"/>
          </p:cNvSpPr>
          <p:nvPr>
            <p:ph type="ctrTitle"/>
          </p:nvPr>
        </p:nvSpPr>
        <p:spPr>
          <a:xfrm>
            <a:off x="685800" y="2235200"/>
            <a:ext cx="8001000" cy="2387600"/>
          </a:xfrm>
        </p:spPr>
        <p:txBody>
          <a:bodyPr>
            <a:normAutofit/>
          </a:bodyPr>
          <a:lstStyle/>
          <a:p>
            <a:r>
              <a:rPr lang="en-US" sz="4800" dirty="0"/>
              <a:t>Evaluation of </a:t>
            </a:r>
            <a:r>
              <a:rPr lang="en-US" sz="4800"/>
              <a:t>the </a:t>
            </a:r>
            <a:r>
              <a:rPr lang="en-US" sz="4800">
                <a:solidFill>
                  <a:schemeClr val="tx1"/>
                </a:solidFill>
              </a:rPr>
              <a:t>Ankle </a:t>
            </a:r>
            <a:r>
              <a:rPr lang="en-US" sz="4800" dirty="0">
                <a:solidFill>
                  <a:schemeClr val="tx1"/>
                </a:solidFill>
              </a:rPr>
              <a:t>in the </a:t>
            </a:r>
            <a:br>
              <a:rPr lang="en-US" sz="4800" dirty="0">
                <a:solidFill>
                  <a:schemeClr val="tx1"/>
                </a:solidFill>
              </a:rPr>
            </a:br>
            <a:r>
              <a:rPr lang="en-US" sz="4800" dirty="0">
                <a:solidFill>
                  <a:schemeClr val="tx1"/>
                </a:solidFill>
              </a:rPr>
              <a:t>Emergency Department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22E5-5C40-9E4C-9C7D-1AA556509F67}"/>
              </a:ext>
            </a:extLst>
          </p:cNvPr>
          <p:cNvSpPr>
            <a:spLocks noGrp="1"/>
          </p:cNvSpPr>
          <p:nvPr>
            <p:ph type="title"/>
          </p:nvPr>
        </p:nvSpPr>
        <p:spPr/>
        <p:txBody>
          <a:bodyPr/>
          <a:lstStyle/>
          <a:p>
            <a:endParaRPr lang="en-US"/>
          </a:p>
        </p:txBody>
      </p:sp>
      <p:pic>
        <p:nvPicPr>
          <p:cNvPr id="5122" name="Picture 2" descr="Tendon Sheaths of Ankle Anatomy - pediagenosis">
            <a:extLst>
              <a:ext uri="{FF2B5EF4-FFF2-40B4-BE49-F238E27FC236}">
                <a16:creationId xmlns:a16="http://schemas.microsoft.com/office/drawing/2014/main" id="{2F7616B4-0D44-3648-A698-798036B792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65126"/>
            <a:ext cx="8058150"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3261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Check for foot drop and altered sensation over dorsum of foot, by toes.</a:t>
            </a:r>
          </a:p>
          <a:p>
            <a:endParaRPr lang="en-US" dirty="0"/>
          </a:p>
        </p:txBody>
      </p:sp>
    </p:spTree>
    <p:extLst>
      <p:ext uri="{BB962C8B-B14F-4D97-AF65-F5344CB8AC3E}">
        <p14:creationId xmlns:p14="http://schemas.microsoft.com/office/powerpoint/2010/main" val="27446180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What is the treatment in the ED for the above patient? </a:t>
            </a:r>
          </a:p>
          <a:p>
            <a:endParaRPr lang="en-US" dirty="0"/>
          </a:p>
        </p:txBody>
      </p:sp>
    </p:spTree>
    <p:extLst>
      <p:ext uri="{BB962C8B-B14F-4D97-AF65-F5344CB8AC3E}">
        <p14:creationId xmlns:p14="http://schemas.microsoft.com/office/powerpoint/2010/main" val="13214866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May splint temporarily, but these usually require ORIF, and thus </a:t>
            </a:r>
            <a:r>
              <a:rPr lang="en-US" sz="3200" dirty="0" err="1"/>
              <a:t>ortho</a:t>
            </a:r>
            <a:r>
              <a:rPr lang="en-US" sz="3200" dirty="0"/>
              <a:t> consultation is required</a:t>
            </a:r>
          </a:p>
          <a:p>
            <a:endParaRPr lang="en-US" dirty="0"/>
          </a:p>
        </p:txBody>
      </p:sp>
    </p:spTree>
    <p:extLst>
      <p:ext uri="{BB962C8B-B14F-4D97-AF65-F5344CB8AC3E}">
        <p14:creationId xmlns:p14="http://schemas.microsoft.com/office/powerpoint/2010/main" val="42712202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4</a:t>
            </a:r>
          </a:p>
        </p:txBody>
      </p:sp>
      <p:sp>
        <p:nvSpPr>
          <p:cNvPr id="3" name="Content Placeholder 2"/>
          <p:cNvSpPr>
            <a:spLocks noGrp="1"/>
          </p:cNvSpPr>
          <p:nvPr>
            <p:ph idx="1"/>
          </p:nvPr>
        </p:nvSpPr>
        <p:spPr/>
        <p:txBody>
          <a:bodyPr>
            <a:normAutofit/>
          </a:bodyPr>
          <a:lstStyle/>
          <a:p>
            <a:r>
              <a:rPr lang="en-US" sz="3200" dirty="0"/>
              <a:t>27 y/o trail runner presents to the ED after an inversion injury sustained when he tripped over a large exposed root.  </a:t>
            </a:r>
          </a:p>
          <a:p>
            <a:r>
              <a:rPr lang="en-US" sz="3200" dirty="0"/>
              <a:t>He complains of severe pain at the ankle, swelling and inability to ambulate.  He denies other injury.</a:t>
            </a:r>
          </a:p>
        </p:txBody>
      </p:sp>
    </p:spTree>
    <p:extLst>
      <p:ext uri="{BB962C8B-B14F-4D97-AF65-F5344CB8AC3E}">
        <p14:creationId xmlns:p14="http://schemas.microsoft.com/office/powerpoint/2010/main" val="5758970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40"/>
          <a:stretch/>
        </p:blipFill>
        <p:spPr>
          <a:xfrm>
            <a:off x="2375647" y="0"/>
            <a:ext cx="4609848" cy="6858000"/>
          </a:xfrm>
          <a:prstGeom prst="rect">
            <a:avLst/>
          </a:prstGeom>
        </p:spPr>
      </p:pic>
    </p:spTree>
    <p:extLst>
      <p:ext uri="{BB962C8B-B14F-4D97-AF65-F5344CB8AC3E}">
        <p14:creationId xmlns:p14="http://schemas.microsoft.com/office/powerpoint/2010/main" val="41272231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8"/>
          <a:stretch/>
        </p:blipFill>
        <p:spPr>
          <a:xfrm>
            <a:off x="2569882" y="0"/>
            <a:ext cx="4083418" cy="6858000"/>
          </a:xfrm>
          <a:prstGeom prst="rect">
            <a:avLst/>
          </a:prstGeom>
        </p:spPr>
      </p:pic>
    </p:spTree>
    <p:extLst>
      <p:ext uri="{BB962C8B-B14F-4D97-AF65-F5344CB8AC3E}">
        <p14:creationId xmlns:p14="http://schemas.microsoft.com/office/powerpoint/2010/main" val="28958647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15"/>
          <a:stretch/>
        </p:blipFill>
        <p:spPr>
          <a:xfrm>
            <a:off x="2584824" y="0"/>
            <a:ext cx="4033617" cy="6858000"/>
          </a:xfrm>
          <a:prstGeom prst="rect">
            <a:avLst/>
          </a:prstGeom>
        </p:spPr>
      </p:pic>
    </p:spTree>
    <p:extLst>
      <p:ext uri="{BB962C8B-B14F-4D97-AF65-F5344CB8AC3E}">
        <p14:creationId xmlns:p14="http://schemas.microsoft.com/office/powerpoint/2010/main" val="41054294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4</a:t>
            </a:r>
          </a:p>
        </p:txBody>
      </p:sp>
      <p:sp>
        <p:nvSpPr>
          <p:cNvPr id="3" name="Content Placeholder 2"/>
          <p:cNvSpPr>
            <a:spLocks noGrp="1"/>
          </p:cNvSpPr>
          <p:nvPr>
            <p:ph idx="1"/>
          </p:nvPr>
        </p:nvSpPr>
        <p:spPr/>
        <p:txBody>
          <a:bodyPr>
            <a:normAutofit/>
          </a:bodyPr>
          <a:lstStyle/>
          <a:p>
            <a:r>
              <a:rPr lang="en-US" sz="3200" dirty="0"/>
              <a:t>What do the radiographs show?</a:t>
            </a:r>
          </a:p>
        </p:txBody>
      </p:sp>
    </p:spTree>
    <p:extLst>
      <p:ext uri="{BB962C8B-B14F-4D97-AF65-F5344CB8AC3E}">
        <p14:creationId xmlns:p14="http://schemas.microsoft.com/office/powerpoint/2010/main" val="1849942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4</a:t>
            </a:r>
          </a:p>
        </p:txBody>
      </p:sp>
      <p:sp>
        <p:nvSpPr>
          <p:cNvPr id="3" name="Content Placeholder 2"/>
          <p:cNvSpPr>
            <a:spLocks noGrp="1"/>
          </p:cNvSpPr>
          <p:nvPr>
            <p:ph idx="1"/>
          </p:nvPr>
        </p:nvSpPr>
        <p:spPr/>
        <p:txBody>
          <a:bodyPr>
            <a:normAutofit/>
          </a:bodyPr>
          <a:lstStyle/>
          <a:p>
            <a:r>
              <a:rPr lang="en-US" sz="3200" dirty="0"/>
              <a:t>Oblique distal fibular shaft fracture with diastasis of the </a:t>
            </a:r>
            <a:r>
              <a:rPr lang="en-US" sz="3200" dirty="0" err="1"/>
              <a:t>tibiofibular</a:t>
            </a:r>
            <a:r>
              <a:rPr lang="en-US" sz="3200" dirty="0"/>
              <a:t> syndesmosis and lateral </a:t>
            </a:r>
            <a:r>
              <a:rPr lang="en-US" sz="3200" dirty="0" err="1"/>
              <a:t>talar</a:t>
            </a:r>
            <a:r>
              <a:rPr lang="en-US" sz="3200" dirty="0"/>
              <a:t> shift, compatible with deltoid ligament disruption</a:t>
            </a:r>
          </a:p>
        </p:txBody>
      </p:sp>
    </p:spTree>
    <p:extLst>
      <p:ext uri="{BB962C8B-B14F-4D97-AF65-F5344CB8AC3E}">
        <p14:creationId xmlns:p14="http://schemas.microsoft.com/office/powerpoint/2010/main" val="19527424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4</a:t>
            </a:r>
          </a:p>
        </p:txBody>
      </p:sp>
      <p:sp>
        <p:nvSpPr>
          <p:cNvPr id="3" name="Content Placeholder 2"/>
          <p:cNvSpPr>
            <a:spLocks noGrp="1"/>
          </p:cNvSpPr>
          <p:nvPr>
            <p:ph idx="1"/>
          </p:nvPr>
        </p:nvSpPr>
        <p:spPr/>
        <p:txBody>
          <a:bodyPr>
            <a:normAutofit/>
          </a:bodyPr>
          <a:lstStyle/>
          <a:p>
            <a:r>
              <a:rPr lang="en-US" sz="3200" dirty="0"/>
              <a:t>What is the normal accepted value for widening of the medial clear space?</a:t>
            </a:r>
          </a:p>
          <a:p>
            <a:endParaRPr lang="en-US" sz="3200" dirty="0"/>
          </a:p>
          <a:p>
            <a:r>
              <a:rPr lang="en-US" sz="3200" dirty="0"/>
              <a:t>How about the </a:t>
            </a:r>
            <a:r>
              <a:rPr lang="en-US" sz="3200" dirty="0" err="1"/>
              <a:t>tibiofibular</a:t>
            </a:r>
            <a:r>
              <a:rPr lang="en-US" sz="3200" dirty="0"/>
              <a:t> syndesmosis?</a:t>
            </a:r>
          </a:p>
        </p:txBody>
      </p:sp>
    </p:spTree>
    <p:extLst>
      <p:ext uri="{BB962C8B-B14F-4D97-AF65-F5344CB8AC3E}">
        <p14:creationId xmlns:p14="http://schemas.microsoft.com/office/powerpoint/2010/main" val="2876228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26C3-F4C0-D745-B46B-29CD74962645}"/>
              </a:ext>
            </a:extLst>
          </p:cNvPr>
          <p:cNvSpPr>
            <a:spLocks noGrp="1"/>
          </p:cNvSpPr>
          <p:nvPr>
            <p:ph type="title"/>
          </p:nvPr>
        </p:nvSpPr>
        <p:spPr/>
        <p:txBody>
          <a:bodyPr/>
          <a:lstStyle/>
          <a:p>
            <a:endParaRPr lang="en-US"/>
          </a:p>
        </p:txBody>
      </p:sp>
      <p:pic>
        <p:nvPicPr>
          <p:cNvPr id="4098" name="Picture 2" descr="BeneFIT PT&amp;#39;s Anatomy Series: The Ankle">
            <a:extLst>
              <a:ext uri="{FF2B5EF4-FFF2-40B4-BE49-F238E27FC236}">
                <a16:creationId xmlns:a16="http://schemas.microsoft.com/office/drawing/2014/main" id="{ECA3CA64-1915-3B46-8B59-4B2DB91199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365126"/>
            <a:ext cx="7886700" cy="626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1902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4</a:t>
            </a:r>
          </a:p>
        </p:txBody>
      </p:sp>
      <p:sp>
        <p:nvSpPr>
          <p:cNvPr id="3" name="Content Placeholder 2"/>
          <p:cNvSpPr>
            <a:spLocks noGrp="1"/>
          </p:cNvSpPr>
          <p:nvPr>
            <p:ph idx="1"/>
          </p:nvPr>
        </p:nvSpPr>
        <p:spPr/>
        <p:txBody>
          <a:bodyPr>
            <a:normAutofit/>
          </a:bodyPr>
          <a:lstStyle/>
          <a:p>
            <a:r>
              <a:rPr lang="en-US" sz="3200" dirty="0"/>
              <a:t>Medial clear space: 4mm</a:t>
            </a:r>
          </a:p>
          <a:p>
            <a:r>
              <a:rPr lang="en-US" sz="3200" dirty="0" err="1"/>
              <a:t>Tibiofibular</a:t>
            </a:r>
            <a:r>
              <a:rPr lang="en-US" sz="3200" dirty="0"/>
              <a:t> syndesmosis: 6mm</a:t>
            </a:r>
          </a:p>
        </p:txBody>
      </p:sp>
    </p:spTree>
    <p:extLst>
      <p:ext uri="{BB962C8B-B14F-4D97-AF65-F5344CB8AC3E}">
        <p14:creationId xmlns:p14="http://schemas.microsoft.com/office/powerpoint/2010/main" val="40212111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41300"/>
            <a:ext cx="9144000" cy="6353807"/>
          </a:xfrm>
          <a:prstGeom prst="rect">
            <a:avLst/>
          </a:prstGeom>
        </p:spPr>
      </p:pic>
    </p:spTree>
    <p:extLst>
      <p:ext uri="{BB962C8B-B14F-4D97-AF65-F5344CB8AC3E}">
        <p14:creationId xmlns:p14="http://schemas.microsoft.com/office/powerpoint/2010/main" val="25085492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4</a:t>
            </a:r>
          </a:p>
        </p:txBody>
      </p:sp>
      <p:sp>
        <p:nvSpPr>
          <p:cNvPr id="3" name="Content Placeholder 2"/>
          <p:cNvSpPr>
            <a:spLocks noGrp="1"/>
          </p:cNvSpPr>
          <p:nvPr>
            <p:ph idx="1"/>
          </p:nvPr>
        </p:nvSpPr>
        <p:spPr/>
        <p:txBody>
          <a:bodyPr>
            <a:normAutofit/>
          </a:bodyPr>
          <a:lstStyle/>
          <a:p>
            <a:r>
              <a:rPr lang="en-US" sz="3200" dirty="0"/>
              <a:t>What is the </a:t>
            </a:r>
            <a:r>
              <a:rPr lang="en-US" sz="3200" dirty="0" err="1"/>
              <a:t>Danis</a:t>
            </a:r>
            <a:r>
              <a:rPr lang="en-US" sz="3200" dirty="0"/>
              <a:t> - Weber Ankle Fracture Classification?</a:t>
            </a:r>
          </a:p>
        </p:txBody>
      </p:sp>
    </p:spTree>
    <p:extLst>
      <p:ext uri="{BB962C8B-B14F-4D97-AF65-F5344CB8AC3E}">
        <p14:creationId xmlns:p14="http://schemas.microsoft.com/office/powerpoint/2010/main" val="19443974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2100"/>
            <a:ext cx="9144000" cy="6272213"/>
          </a:xfrm>
          <a:prstGeom prst="rect">
            <a:avLst/>
          </a:prstGeom>
        </p:spPr>
      </p:pic>
    </p:spTree>
    <p:extLst>
      <p:ext uri="{BB962C8B-B14F-4D97-AF65-F5344CB8AC3E}">
        <p14:creationId xmlns:p14="http://schemas.microsoft.com/office/powerpoint/2010/main" val="30037118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Weber Classification</a:t>
            </a:r>
          </a:p>
        </p:txBody>
      </p:sp>
      <p:sp>
        <p:nvSpPr>
          <p:cNvPr id="3" name="Content Placeholder 2"/>
          <p:cNvSpPr>
            <a:spLocks noGrp="1"/>
          </p:cNvSpPr>
          <p:nvPr>
            <p:ph idx="1"/>
          </p:nvPr>
        </p:nvSpPr>
        <p:spPr>
          <a:xfrm>
            <a:off x="457200" y="1600201"/>
            <a:ext cx="8229600" cy="4343400"/>
          </a:xfrm>
        </p:spPr>
        <p:txBody>
          <a:bodyPr>
            <a:normAutofit/>
          </a:bodyPr>
          <a:lstStyle/>
          <a:p>
            <a:r>
              <a:rPr lang="en-US" sz="3200" dirty="0"/>
              <a:t>Type A – Below Joint</a:t>
            </a:r>
          </a:p>
          <a:p>
            <a:r>
              <a:rPr lang="en-US" sz="3200" dirty="0"/>
              <a:t>Type B – At Joint</a:t>
            </a:r>
          </a:p>
          <a:p>
            <a:r>
              <a:rPr lang="en-US" sz="3200" dirty="0"/>
              <a:t>Type C – Above Joint</a:t>
            </a:r>
          </a:p>
        </p:txBody>
      </p:sp>
    </p:spTree>
    <p:extLst>
      <p:ext uri="{BB962C8B-B14F-4D97-AF65-F5344CB8AC3E}">
        <p14:creationId xmlns:p14="http://schemas.microsoft.com/office/powerpoint/2010/main" val="22846291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4</a:t>
            </a:r>
          </a:p>
        </p:txBody>
      </p:sp>
      <p:sp>
        <p:nvSpPr>
          <p:cNvPr id="3" name="Content Placeholder 2"/>
          <p:cNvSpPr>
            <a:spLocks noGrp="1"/>
          </p:cNvSpPr>
          <p:nvPr>
            <p:ph idx="1"/>
          </p:nvPr>
        </p:nvSpPr>
        <p:spPr/>
        <p:txBody>
          <a:bodyPr>
            <a:normAutofit/>
          </a:bodyPr>
          <a:lstStyle/>
          <a:p>
            <a:r>
              <a:rPr lang="en-US" sz="3200" dirty="0"/>
              <a:t>How would we classify this fracture?</a:t>
            </a:r>
          </a:p>
          <a:p>
            <a:endParaRPr lang="en-US" sz="3200" dirty="0"/>
          </a:p>
          <a:p>
            <a:r>
              <a:rPr lang="en-US" sz="3200" dirty="0"/>
              <a:t>How should this type of fracture be treated in the ED?</a:t>
            </a:r>
          </a:p>
          <a:p>
            <a:endParaRPr lang="en-US" sz="3200" dirty="0"/>
          </a:p>
          <a:p>
            <a:r>
              <a:rPr lang="en-US" sz="3200" dirty="0"/>
              <a:t>What is the definitive treatment for this type of fracture?</a:t>
            </a:r>
          </a:p>
        </p:txBody>
      </p:sp>
    </p:spTree>
    <p:extLst>
      <p:ext uri="{BB962C8B-B14F-4D97-AF65-F5344CB8AC3E}">
        <p14:creationId xmlns:p14="http://schemas.microsoft.com/office/powerpoint/2010/main" val="5346091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5</a:t>
            </a:r>
          </a:p>
        </p:txBody>
      </p:sp>
      <p:sp>
        <p:nvSpPr>
          <p:cNvPr id="3" name="Content Placeholder 2"/>
          <p:cNvSpPr>
            <a:spLocks noGrp="1"/>
          </p:cNvSpPr>
          <p:nvPr>
            <p:ph idx="1"/>
          </p:nvPr>
        </p:nvSpPr>
        <p:spPr/>
        <p:txBody>
          <a:bodyPr>
            <a:normAutofit/>
          </a:bodyPr>
          <a:lstStyle/>
          <a:p>
            <a:r>
              <a:rPr lang="en-US" sz="3200" dirty="0"/>
              <a:t>68 y/o male slipped and fell on the ice.  He complains of deformity at the ankle, severe pain and inability to ambulate.</a:t>
            </a:r>
          </a:p>
        </p:txBody>
      </p:sp>
    </p:spTree>
    <p:extLst>
      <p:ext uri="{BB962C8B-B14F-4D97-AF65-F5344CB8AC3E}">
        <p14:creationId xmlns:p14="http://schemas.microsoft.com/office/powerpoint/2010/main" val="29475052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19400" y="0"/>
            <a:ext cx="3490338" cy="6858000"/>
          </a:xfrm>
          <a:prstGeom prst="rect">
            <a:avLst/>
          </a:prstGeom>
        </p:spPr>
      </p:pic>
    </p:spTree>
    <p:extLst>
      <p:ext uri="{BB962C8B-B14F-4D97-AF65-F5344CB8AC3E}">
        <p14:creationId xmlns:p14="http://schemas.microsoft.com/office/powerpoint/2010/main" val="42294432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74900" y="0"/>
            <a:ext cx="4390816" cy="6858000"/>
          </a:xfrm>
          <a:prstGeom prst="rect">
            <a:avLst/>
          </a:prstGeom>
        </p:spPr>
      </p:pic>
    </p:spTree>
    <p:extLst>
      <p:ext uri="{BB962C8B-B14F-4D97-AF65-F5344CB8AC3E}">
        <p14:creationId xmlns:p14="http://schemas.microsoft.com/office/powerpoint/2010/main" val="34705617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5</a:t>
            </a:r>
          </a:p>
        </p:txBody>
      </p:sp>
      <p:sp>
        <p:nvSpPr>
          <p:cNvPr id="3" name="Content Placeholder 2"/>
          <p:cNvSpPr>
            <a:spLocks noGrp="1"/>
          </p:cNvSpPr>
          <p:nvPr>
            <p:ph idx="1"/>
          </p:nvPr>
        </p:nvSpPr>
        <p:spPr/>
        <p:txBody>
          <a:bodyPr>
            <a:normAutofit/>
          </a:bodyPr>
          <a:lstStyle/>
          <a:p>
            <a:r>
              <a:rPr lang="en-US" sz="3200" dirty="0"/>
              <a:t>What do the x-rays show</a:t>
            </a:r>
          </a:p>
        </p:txBody>
      </p:sp>
    </p:spTree>
    <p:extLst>
      <p:ext uri="{BB962C8B-B14F-4D97-AF65-F5344CB8AC3E}">
        <p14:creationId xmlns:p14="http://schemas.microsoft.com/office/powerpoint/2010/main" val="1596542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43511-A89B-604F-89C2-09343E6F2A13}"/>
              </a:ext>
            </a:extLst>
          </p:cNvPr>
          <p:cNvSpPr>
            <a:spLocks noGrp="1"/>
          </p:cNvSpPr>
          <p:nvPr>
            <p:ph type="title"/>
          </p:nvPr>
        </p:nvSpPr>
        <p:spPr/>
        <p:txBody>
          <a:bodyPr/>
          <a:lstStyle/>
          <a:p>
            <a:endParaRPr lang="en-US"/>
          </a:p>
        </p:txBody>
      </p:sp>
      <p:pic>
        <p:nvPicPr>
          <p:cNvPr id="7" name="Content Placeholder 7" descr="thumbnail.aspx.jpeg">
            <a:extLst>
              <a:ext uri="{FF2B5EF4-FFF2-40B4-BE49-F238E27FC236}">
                <a16:creationId xmlns:a16="http://schemas.microsoft.com/office/drawing/2014/main" id="{7B4DE8CF-67BE-7744-923A-9A15BB9C3EA5}"/>
              </a:ext>
            </a:extLst>
          </p:cNvPr>
          <p:cNvPicPr>
            <a:picLocks noGrp="1" noChangeAspect="1"/>
          </p:cNvPicPr>
          <p:nvPr>
            <p:ph sz="half" idx="1"/>
          </p:nvPr>
        </p:nvPicPr>
        <p:blipFill>
          <a:blip r:embed="rId2"/>
          <a:srcRect t="-24712" b="-24712"/>
          <a:stretch>
            <a:fillRect/>
          </a:stretch>
        </p:blipFill>
        <p:spPr>
          <a:xfrm>
            <a:off x="628650" y="365126"/>
            <a:ext cx="4095750" cy="6127748"/>
          </a:xfrm>
        </p:spPr>
      </p:pic>
      <p:pic>
        <p:nvPicPr>
          <p:cNvPr id="8" name="Content Placeholder 8" descr="image008.gif">
            <a:extLst>
              <a:ext uri="{FF2B5EF4-FFF2-40B4-BE49-F238E27FC236}">
                <a16:creationId xmlns:a16="http://schemas.microsoft.com/office/drawing/2014/main" id="{2EFC3D15-C407-864A-8751-5DD189C730B2}"/>
              </a:ext>
            </a:extLst>
          </p:cNvPr>
          <p:cNvPicPr>
            <a:picLocks noGrp="1" noChangeAspect="1"/>
          </p:cNvPicPr>
          <p:nvPr>
            <p:ph sz="half" idx="2"/>
          </p:nvPr>
        </p:nvPicPr>
        <p:blipFill>
          <a:blip r:embed="rId3"/>
          <a:srcRect t="-24068" b="-24068"/>
          <a:stretch>
            <a:fillRect/>
          </a:stretch>
        </p:blipFill>
        <p:spPr>
          <a:xfrm>
            <a:off x="4953000" y="365126"/>
            <a:ext cx="3562350" cy="6127748"/>
          </a:xfrm>
        </p:spPr>
      </p:pic>
    </p:spTree>
    <p:extLst>
      <p:ext uri="{BB962C8B-B14F-4D97-AF65-F5344CB8AC3E}">
        <p14:creationId xmlns:p14="http://schemas.microsoft.com/office/powerpoint/2010/main" val="28468289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5</a:t>
            </a:r>
          </a:p>
        </p:txBody>
      </p:sp>
      <p:sp>
        <p:nvSpPr>
          <p:cNvPr id="3" name="Content Placeholder 2"/>
          <p:cNvSpPr>
            <a:spLocks noGrp="1"/>
          </p:cNvSpPr>
          <p:nvPr>
            <p:ph idx="1"/>
          </p:nvPr>
        </p:nvSpPr>
        <p:spPr>
          <a:xfrm>
            <a:off x="457200" y="2219048"/>
            <a:ext cx="8229600" cy="4267200"/>
          </a:xfrm>
        </p:spPr>
        <p:txBody>
          <a:bodyPr>
            <a:normAutofit/>
          </a:bodyPr>
          <a:lstStyle/>
          <a:p>
            <a:r>
              <a:rPr lang="en-US" sz="3200" dirty="0"/>
              <a:t>Fracture/ dislocation of ankle joint, with loss of congruency of </a:t>
            </a:r>
            <a:r>
              <a:rPr lang="en-US" sz="3200" dirty="0" err="1"/>
              <a:t>talar</a:t>
            </a:r>
            <a:r>
              <a:rPr lang="en-US" sz="3200" dirty="0"/>
              <a:t> and </a:t>
            </a:r>
            <a:r>
              <a:rPr lang="en-US" sz="3200" dirty="0" err="1"/>
              <a:t>tibial</a:t>
            </a:r>
            <a:r>
              <a:rPr lang="en-US" sz="3200" dirty="0"/>
              <a:t> articular surfaces on lateral view </a:t>
            </a:r>
          </a:p>
          <a:p>
            <a:endParaRPr lang="en-US" sz="3200" dirty="0"/>
          </a:p>
          <a:p>
            <a:r>
              <a:rPr lang="en-US" sz="3200" dirty="0"/>
              <a:t>Spiral fracture of distal fibula</a:t>
            </a:r>
          </a:p>
          <a:p>
            <a:endParaRPr lang="en-US" sz="3200" dirty="0"/>
          </a:p>
          <a:p>
            <a:r>
              <a:rPr lang="en-US" sz="3200" dirty="0"/>
              <a:t>Large posterior lip fragment of distal tibia. Step in articular surface on lateral view</a:t>
            </a:r>
          </a:p>
        </p:txBody>
      </p:sp>
    </p:spTree>
    <p:extLst>
      <p:ext uri="{BB962C8B-B14F-4D97-AF65-F5344CB8AC3E}">
        <p14:creationId xmlns:p14="http://schemas.microsoft.com/office/powerpoint/2010/main" val="41753379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5</a:t>
            </a:r>
          </a:p>
        </p:txBody>
      </p:sp>
      <p:sp>
        <p:nvSpPr>
          <p:cNvPr id="3" name="Content Placeholder 2"/>
          <p:cNvSpPr>
            <a:spLocks noGrp="1"/>
          </p:cNvSpPr>
          <p:nvPr>
            <p:ph idx="1"/>
          </p:nvPr>
        </p:nvSpPr>
        <p:spPr/>
        <p:txBody>
          <a:bodyPr>
            <a:normAutofit/>
          </a:bodyPr>
          <a:lstStyle/>
          <a:p>
            <a:r>
              <a:rPr lang="en-US" sz="3200" dirty="0"/>
              <a:t>How is this injury treated in the ED?</a:t>
            </a:r>
          </a:p>
          <a:p>
            <a:endParaRPr lang="en-US" sz="3200" dirty="0"/>
          </a:p>
          <a:p>
            <a:r>
              <a:rPr lang="en-US" sz="3200" dirty="0"/>
              <a:t>What is definitive treatment?</a:t>
            </a:r>
          </a:p>
        </p:txBody>
      </p:sp>
    </p:spTree>
    <p:extLst>
      <p:ext uri="{BB962C8B-B14F-4D97-AF65-F5344CB8AC3E}">
        <p14:creationId xmlns:p14="http://schemas.microsoft.com/office/powerpoint/2010/main" val="14246873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kle Redu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72211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5</a:t>
            </a:r>
          </a:p>
        </p:txBody>
      </p:sp>
      <p:sp>
        <p:nvSpPr>
          <p:cNvPr id="3" name="Content Placeholder 2"/>
          <p:cNvSpPr>
            <a:spLocks noGrp="1"/>
          </p:cNvSpPr>
          <p:nvPr>
            <p:ph idx="1"/>
          </p:nvPr>
        </p:nvSpPr>
        <p:spPr/>
        <p:txBody>
          <a:bodyPr>
            <a:normAutofit/>
          </a:bodyPr>
          <a:lstStyle/>
          <a:p>
            <a:r>
              <a:rPr lang="en-US" sz="3200" dirty="0"/>
              <a:t>Initial treatment is reduction and splinting</a:t>
            </a:r>
          </a:p>
          <a:p>
            <a:endParaRPr lang="en-US" sz="3200" dirty="0"/>
          </a:p>
          <a:p>
            <a:r>
              <a:rPr lang="en-US" sz="3200" dirty="0"/>
              <a:t>Definitive treatment is ORIF</a:t>
            </a:r>
          </a:p>
        </p:txBody>
      </p:sp>
    </p:spTree>
    <p:extLst>
      <p:ext uri="{BB962C8B-B14F-4D97-AF65-F5344CB8AC3E}">
        <p14:creationId xmlns:p14="http://schemas.microsoft.com/office/powerpoint/2010/main" val="7615588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F6106-A840-474C-A0A0-45F33F37CBAC}"/>
              </a:ext>
            </a:extLst>
          </p:cNvPr>
          <p:cNvSpPr>
            <a:spLocks noGrp="1"/>
          </p:cNvSpPr>
          <p:nvPr>
            <p:ph type="title"/>
          </p:nvPr>
        </p:nvSpPr>
        <p:spPr/>
        <p:txBody>
          <a:bodyPr/>
          <a:lstStyle/>
          <a:p>
            <a:r>
              <a:rPr lang="en-US" dirty="0"/>
              <a:t>DME</a:t>
            </a:r>
          </a:p>
        </p:txBody>
      </p:sp>
      <p:sp>
        <p:nvSpPr>
          <p:cNvPr id="5" name="Text Placeholder 4">
            <a:extLst>
              <a:ext uri="{FF2B5EF4-FFF2-40B4-BE49-F238E27FC236}">
                <a16:creationId xmlns:a16="http://schemas.microsoft.com/office/drawing/2014/main" id="{E38111B0-8045-E249-B96D-F99C3329F4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69427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stirrup universal care kit</a:t>
            </a:r>
          </a:p>
        </p:txBody>
      </p:sp>
      <p:sp>
        <p:nvSpPr>
          <p:cNvPr id="3" name="Content Placeholder 2"/>
          <p:cNvSpPr>
            <a:spLocks noGrp="1"/>
          </p:cNvSpPr>
          <p:nvPr>
            <p:ph idx="1"/>
          </p:nvPr>
        </p:nvSpPr>
        <p:spPr>
          <a:xfrm>
            <a:off x="457200" y="1600200"/>
            <a:ext cx="3733800" cy="4525963"/>
          </a:xfrm>
        </p:spPr>
        <p:txBody>
          <a:bodyPr/>
          <a:lstStyle/>
          <a:p>
            <a:r>
              <a:rPr lang="en-US" dirty="0"/>
              <a:t>Ankle sprains</a:t>
            </a:r>
          </a:p>
          <a:p>
            <a:r>
              <a:rPr lang="en-US" dirty="0"/>
              <a:t>Acute and chronic instability</a:t>
            </a:r>
          </a:p>
          <a:p>
            <a:r>
              <a:rPr lang="en-US" dirty="0"/>
              <a:t>Stable ankle fractures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371600"/>
            <a:ext cx="4953000" cy="4271483"/>
          </a:xfrm>
          <a:prstGeom prst="rect">
            <a:avLst/>
          </a:prstGeom>
        </p:spPr>
      </p:pic>
    </p:spTree>
    <p:extLst>
      <p:ext uri="{BB962C8B-B14F-4D97-AF65-F5344CB8AC3E}">
        <p14:creationId xmlns:p14="http://schemas.microsoft.com/office/powerpoint/2010/main" val="26581829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Squared toe post op shoe </a:t>
            </a:r>
          </a:p>
        </p:txBody>
      </p:sp>
      <p:sp>
        <p:nvSpPr>
          <p:cNvPr id="3" name="Content Placeholder 2"/>
          <p:cNvSpPr>
            <a:spLocks noGrp="1"/>
          </p:cNvSpPr>
          <p:nvPr>
            <p:ph idx="1"/>
          </p:nvPr>
        </p:nvSpPr>
        <p:spPr>
          <a:xfrm>
            <a:off x="457200" y="1600200"/>
            <a:ext cx="3962400" cy="4525963"/>
          </a:xfrm>
        </p:spPr>
        <p:txBody>
          <a:bodyPr/>
          <a:lstStyle/>
          <a:p>
            <a:r>
              <a:rPr lang="en-US" dirty="0"/>
              <a:t>Post operative healing</a:t>
            </a:r>
          </a:p>
          <a:p>
            <a:r>
              <a:rPr lang="en-US" dirty="0"/>
              <a:t>Forefoot trauma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600200"/>
            <a:ext cx="4907280" cy="3505200"/>
          </a:xfrm>
          <a:prstGeom prst="rect">
            <a:avLst/>
          </a:prstGeom>
        </p:spPr>
      </p:pic>
    </p:spTree>
    <p:extLst>
      <p:ext uri="{BB962C8B-B14F-4D97-AF65-F5344CB8AC3E}">
        <p14:creationId xmlns:p14="http://schemas.microsoft.com/office/powerpoint/2010/main" val="19667804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Foam Pneumatic Walker</a:t>
            </a:r>
          </a:p>
        </p:txBody>
      </p:sp>
      <p:sp>
        <p:nvSpPr>
          <p:cNvPr id="3" name="Content Placeholder 2"/>
          <p:cNvSpPr>
            <a:spLocks noGrp="1"/>
          </p:cNvSpPr>
          <p:nvPr>
            <p:ph idx="1"/>
          </p:nvPr>
        </p:nvSpPr>
        <p:spPr>
          <a:xfrm>
            <a:off x="457200" y="1600200"/>
            <a:ext cx="5029200" cy="4525963"/>
          </a:xfrm>
        </p:spPr>
        <p:txBody>
          <a:bodyPr/>
          <a:lstStyle/>
          <a:p>
            <a:r>
              <a:rPr lang="en-US" dirty="0"/>
              <a:t>Stable foot and ankle fractures</a:t>
            </a:r>
          </a:p>
          <a:p>
            <a:r>
              <a:rPr lang="en-US" dirty="0"/>
              <a:t>Severe ankle sprains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417638"/>
            <a:ext cx="2971800" cy="4142509"/>
          </a:xfrm>
          <a:prstGeom prst="rect">
            <a:avLst/>
          </a:prstGeom>
        </p:spPr>
      </p:pic>
    </p:spTree>
    <p:extLst>
      <p:ext uri="{BB962C8B-B14F-4D97-AF65-F5344CB8AC3E}">
        <p14:creationId xmlns:p14="http://schemas.microsoft.com/office/powerpoint/2010/main" val="22040338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 Pneumatic Walker</a:t>
            </a:r>
          </a:p>
        </p:txBody>
      </p:sp>
      <p:sp>
        <p:nvSpPr>
          <p:cNvPr id="3" name="Content Placeholder 2"/>
          <p:cNvSpPr>
            <a:spLocks noGrp="1"/>
          </p:cNvSpPr>
          <p:nvPr>
            <p:ph idx="1"/>
          </p:nvPr>
        </p:nvSpPr>
        <p:spPr>
          <a:xfrm>
            <a:off x="457200" y="1600200"/>
            <a:ext cx="5181600" cy="4525963"/>
          </a:xfrm>
        </p:spPr>
        <p:txBody>
          <a:bodyPr/>
          <a:lstStyle/>
          <a:p>
            <a:r>
              <a:rPr lang="en-US" dirty="0"/>
              <a:t>Metatarsal fractures</a:t>
            </a:r>
          </a:p>
          <a:p>
            <a:r>
              <a:rPr lang="en-US" dirty="0"/>
              <a:t>Forefoot and midfoot injury </a:t>
            </a:r>
          </a:p>
          <a:p>
            <a:r>
              <a:rPr lang="en-US" dirty="0" err="1"/>
              <a:t>Bunionectomy</a:t>
            </a:r>
            <a:endParaRPr lang="en-US" dirty="0"/>
          </a:p>
          <a:p>
            <a:r>
              <a:rPr lang="en-US" dirty="0"/>
              <a:t>Soft tissue injury</a:t>
            </a:r>
          </a:p>
          <a:p>
            <a:r>
              <a:rPr lang="en-US" dirty="0"/>
              <a:t>Severe foot sprains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095"/>
          <a:stretch/>
        </p:blipFill>
        <p:spPr>
          <a:xfrm>
            <a:off x="4953000" y="1417638"/>
            <a:ext cx="3886200" cy="4267200"/>
          </a:xfrm>
          <a:prstGeom prst="rect">
            <a:avLst/>
          </a:prstGeom>
        </p:spPr>
      </p:pic>
    </p:spTree>
    <p:extLst>
      <p:ext uri="{BB962C8B-B14F-4D97-AF65-F5344CB8AC3E}">
        <p14:creationId xmlns:p14="http://schemas.microsoft.com/office/powerpoint/2010/main" val="633883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mages.jpeg"/>
          <p:cNvPicPr>
            <a:picLocks noGrp="1" noChangeAspect="1"/>
          </p:cNvPicPr>
          <p:nvPr>
            <p:ph idx="1"/>
          </p:nvPr>
        </p:nvPicPr>
        <p:blipFill rotWithShape="1">
          <a:blip r:embed="rId2"/>
          <a:srcRect l="-430" r="535"/>
          <a:stretch/>
        </p:blipFill>
        <p:spPr>
          <a:xfrm>
            <a:off x="1905000" y="0"/>
            <a:ext cx="5507182" cy="6858000"/>
          </a:xfrm>
        </p:spPr>
      </p:pic>
      <p:sp>
        <p:nvSpPr>
          <p:cNvPr id="5" name="Title 4"/>
          <p:cNvSpPr>
            <a:spLocks noGrp="1"/>
          </p:cNvSpPr>
          <p:nvPr>
            <p:ph type="title"/>
          </p:nvPr>
        </p:nvSpPr>
        <p:spPr>
          <a:xfrm>
            <a:off x="1219200" y="0"/>
            <a:ext cx="6019800" cy="838200"/>
          </a:xfrm>
        </p:spPr>
        <p:txBody>
          <a:bodyPr/>
          <a:lstStyle/>
          <a:p>
            <a:pPr algn="ctr"/>
            <a:r>
              <a:rPr lang="en-US" dirty="0">
                <a:solidFill>
                  <a:schemeClr val="bg1"/>
                </a:solidFill>
                <a:ea typeface="ＭＳ Ｐゴシック" pitchFamily="-1" charset="-128"/>
                <a:cs typeface="ＭＳ Ｐゴシック" pitchFamily="-1" charset="-128"/>
              </a:rPr>
              <a:t>AP Ankle X-Ray</a:t>
            </a:r>
            <a:endParaRPr lang="en-US" dirty="0">
              <a:solidFill>
                <a:schemeClr val="bg1"/>
              </a:solidFill>
            </a:endParaRPr>
          </a:p>
        </p:txBody>
      </p:sp>
    </p:spTree>
    <p:extLst>
      <p:ext uri="{BB962C8B-B14F-4D97-AF65-F5344CB8AC3E}">
        <p14:creationId xmlns:p14="http://schemas.microsoft.com/office/powerpoint/2010/main" val="3434029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nkle_lat_xray.jpg"/>
          <p:cNvPicPr>
            <a:picLocks noGrp="1" noChangeAspect="1"/>
          </p:cNvPicPr>
          <p:nvPr>
            <p:ph idx="1"/>
          </p:nvPr>
        </p:nvPicPr>
        <p:blipFill rotWithShape="1">
          <a:blip r:embed="rId2"/>
          <a:srcRect l="258" r="260"/>
          <a:stretch/>
        </p:blipFill>
        <p:spPr>
          <a:xfrm>
            <a:off x="1752600" y="0"/>
            <a:ext cx="6234982" cy="6858000"/>
          </a:xfrm>
        </p:spPr>
      </p:pic>
      <p:sp>
        <p:nvSpPr>
          <p:cNvPr id="5" name="Title 4"/>
          <p:cNvSpPr>
            <a:spLocks noGrp="1"/>
          </p:cNvSpPr>
          <p:nvPr>
            <p:ph type="title"/>
          </p:nvPr>
        </p:nvSpPr>
        <p:spPr>
          <a:xfrm>
            <a:off x="926741" y="-381000"/>
            <a:ext cx="7886700" cy="1325563"/>
          </a:xfrm>
        </p:spPr>
        <p:txBody>
          <a:bodyPr/>
          <a:lstStyle/>
          <a:p>
            <a:pPr algn="ctr"/>
            <a:r>
              <a:rPr lang="en-US" dirty="0">
                <a:solidFill>
                  <a:schemeClr val="bg1"/>
                </a:solidFill>
                <a:ea typeface="ＭＳ Ｐゴシック" pitchFamily="-1" charset="-128"/>
                <a:cs typeface="ＭＳ Ｐゴシック" pitchFamily="-1" charset="-128"/>
              </a:rPr>
              <a:t>Lateral Ankle X-Ray</a:t>
            </a:r>
            <a:endParaRPr lang="en-US" dirty="0">
              <a:solidFill>
                <a:schemeClr val="bg1"/>
              </a:solidFill>
            </a:endParaRPr>
          </a:p>
        </p:txBody>
      </p:sp>
    </p:spTree>
    <p:extLst>
      <p:ext uri="{BB962C8B-B14F-4D97-AF65-F5344CB8AC3E}">
        <p14:creationId xmlns:p14="http://schemas.microsoft.com/office/powerpoint/2010/main" val="3017728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kleMortiseLabelled.jpg"/>
          <p:cNvPicPr>
            <a:picLocks noGrp="1" noChangeAspect="1"/>
          </p:cNvPicPr>
          <p:nvPr>
            <p:ph idx="1"/>
          </p:nvPr>
        </p:nvPicPr>
        <p:blipFill rotWithShape="1">
          <a:blip r:embed="rId2"/>
          <a:srcRect l="-173" r="-171"/>
          <a:stretch/>
        </p:blipFill>
        <p:spPr>
          <a:xfrm>
            <a:off x="1981200" y="0"/>
            <a:ext cx="5562600" cy="6883235"/>
          </a:xfrm>
        </p:spPr>
      </p:pic>
      <p:sp>
        <p:nvSpPr>
          <p:cNvPr id="2" name="Title 1"/>
          <p:cNvSpPr>
            <a:spLocks noGrp="1"/>
          </p:cNvSpPr>
          <p:nvPr>
            <p:ph type="title"/>
          </p:nvPr>
        </p:nvSpPr>
        <p:spPr>
          <a:xfrm>
            <a:off x="457200" y="-304800"/>
            <a:ext cx="8229600" cy="1143000"/>
          </a:xfrm>
        </p:spPr>
        <p:txBody>
          <a:bodyPr/>
          <a:lstStyle/>
          <a:p>
            <a:pPr algn="ctr"/>
            <a:r>
              <a:rPr lang="en-US" dirty="0">
                <a:solidFill>
                  <a:schemeClr val="bg1"/>
                </a:solidFill>
                <a:ea typeface="ＭＳ Ｐゴシック" pitchFamily="-1" charset="-128"/>
                <a:cs typeface="ＭＳ Ｐゴシック" pitchFamily="-1" charset="-128"/>
              </a:rPr>
              <a:t>Mortise Ankle X-Ray</a:t>
            </a:r>
            <a:endParaRPr lang="en-US" dirty="0">
              <a:solidFill>
                <a:schemeClr val="bg1"/>
              </a:solidFill>
            </a:endParaRPr>
          </a:p>
        </p:txBody>
      </p:sp>
    </p:spTree>
    <p:extLst>
      <p:ext uri="{BB962C8B-B14F-4D97-AF65-F5344CB8AC3E}">
        <p14:creationId xmlns:p14="http://schemas.microsoft.com/office/powerpoint/2010/main" val="3502331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83B3E-5B1C-6E41-BB16-DEF1299CC9DA}"/>
              </a:ext>
            </a:extLst>
          </p:cNvPr>
          <p:cNvSpPr>
            <a:spLocks noGrp="1"/>
          </p:cNvSpPr>
          <p:nvPr>
            <p:ph type="ctrTitle"/>
          </p:nvPr>
        </p:nvSpPr>
        <p:spPr/>
        <p:txBody>
          <a:bodyPr/>
          <a:lstStyle/>
          <a:p>
            <a:r>
              <a:rPr lang="en-US" dirty="0"/>
              <a:t>Physical Examination</a:t>
            </a:r>
          </a:p>
        </p:txBody>
      </p:sp>
      <p:sp>
        <p:nvSpPr>
          <p:cNvPr id="5" name="Subtitle 4">
            <a:extLst>
              <a:ext uri="{FF2B5EF4-FFF2-40B4-BE49-F238E27FC236}">
                <a16:creationId xmlns:a16="http://schemas.microsoft.com/office/drawing/2014/main" id="{81DEB014-DC5F-7A48-9721-2A2985FD3CF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0331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F6A3-1483-6542-8248-3F1B572F9542}"/>
              </a:ext>
            </a:extLst>
          </p:cNvPr>
          <p:cNvSpPr>
            <a:spLocks noGrp="1"/>
          </p:cNvSpPr>
          <p:nvPr>
            <p:ph type="title"/>
          </p:nvPr>
        </p:nvSpPr>
        <p:spPr/>
        <p:txBody>
          <a:bodyPr>
            <a:normAutofit/>
          </a:bodyPr>
          <a:lstStyle/>
          <a:p>
            <a:pPr algn="ctr"/>
            <a:r>
              <a:rPr lang="en-US" sz="4400" dirty="0"/>
              <a:t>Inspection</a:t>
            </a:r>
          </a:p>
        </p:txBody>
      </p:sp>
      <p:sp>
        <p:nvSpPr>
          <p:cNvPr id="3" name="Content Placeholder 2">
            <a:extLst>
              <a:ext uri="{FF2B5EF4-FFF2-40B4-BE49-F238E27FC236}">
                <a16:creationId xmlns:a16="http://schemas.microsoft.com/office/drawing/2014/main" id="{9A2D5ACE-CB24-A14D-AB42-73BC629E1732}"/>
              </a:ext>
            </a:extLst>
          </p:cNvPr>
          <p:cNvSpPr>
            <a:spLocks noGrp="1"/>
          </p:cNvSpPr>
          <p:nvPr>
            <p:ph idx="1"/>
          </p:nvPr>
        </p:nvSpPr>
        <p:spPr/>
        <p:txBody>
          <a:bodyPr/>
          <a:lstStyle/>
          <a:p>
            <a:r>
              <a:rPr lang="en-US" sz="3200" dirty="0"/>
              <a:t>Soft tissue swelling</a:t>
            </a:r>
          </a:p>
          <a:p>
            <a:r>
              <a:rPr lang="en-US" sz="3200" dirty="0"/>
              <a:t>Rash</a:t>
            </a:r>
          </a:p>
          <a:p>
            <a:r>
              <a:rPr lang="en-US" sz="3200" dirty="0"/>
              <a:t>Ecchymosis</a:t>
            </a:r>
          </a:p>
          <a:p>
            <a:r>
              <a:rPr lang="en-US" sz="3200" dirty="0"/>
              <a:t>Deformity</a:t>
            </a:r>
          </a:p>
          <a:p>
            <a:r>
              <a:rPr lang="en-US" sz="3200" dirty="0"/>
              <a:t>Alignment</a:t>
            </a:r>
          </a:p>
          <a:p>
            <a:endParaRPr lang="en-US" dirty="0"/>
          </a:p>
        </p:txBody>
      </p:sp>
    </p:spTree>
    <p:extLst>
      <p:ext uri="{BB962C8B-B14F-4D97-AF65-F5344CB8AC3E}">
        <p14:creationId xmlns:p14="http://schemas.microsoft.com/office/powerpoint/2010/main" val="1680233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2E99-929E-BA46-92DF-DDD77C89FDC1}"/>
              </a:ext>
            </a:extLst>
          </p:cNvPr>
          <p:cNvSpPr>
            <a:spLocks noGrp="1"/>
          </p:cNvSpPr>
          <p:nvPr>
            <p:ph type="title"/>
          </p:nvPr>
        </p:nvSpPr>
        <p:spPr/>
        <p:txBody>
          <a:bodyPr>
            <a:normAutofit/>
          </a:bodyPr>
          <a:lstStyle/>
          <a:p>
            <a:pPr algn="ctr"/>
            <a:r>
              <a:rPr lang="en-US" sz="4400" dirty="0"/>
              <a:t>Palpation</a:t>
            </a:r>
          </a:p>
        </p:txBody>
      </p:sp>
      <p:sp>
        <p:nvSpPr>
          <p:cNvPr id="3" name="Content Placeholder 2">
            <a:extLst>
              <a:ext uri="{FF2B5EF4-FFF2-40B4-BE49-F238E27FC236}">
                <a16:creationId xmlns:a16="http://schemas.microsoft.com/office/drawing/2014/main" id="{8F16D66D-D71B-344E-8B99-C3890E170CB4}"/>
              </a:ext>
            </a:extLst>
          </p:cNvPr>
          <p:cNvSpPr>
            <a:spLocks noGrp="1"/>
          </p:cNvSpPr>
          <p:nvPr>
            <p:ph idx="1"/>
          </p:nvPr>
        </p:nvSpPr>
        <p:spPr/>
        <p:txBody>
          <a:bodyPr>
            <a:normAutofit/>
          </a:bodyPr>
          <a:lstStyle/>
          <a:p>
            <a:r>
              <a:rPr lang="en-US" sz="3200" dirty="0"/>
              <a:t>Bony landmarks</a:t>
            </a:r>
          </a:p>
          <a:p>
            <a:r>
              <a:rPr lang="en-US" sz="3200" dirty="0"/>
              <a:t>Tendons</a:t>
            </a:r>
          </a:p>
          <a:p>
            <a:r>
              <a:rPr lang="en-US" sz="3200" dirty="0"/>
              <a:t>Ligaments</a:t>
            </a:r>
          </a:p>
          <a:p>
            <a:pPr marL="0" indent="0">
              <a:buNone/>
            </a:pPr>
            <a:endParaRPr lang="en-US" sz="3200" dirty="0"/>
          </a:p>
        </p:txBody>
      </p:sp>
    </p:spTree>
    <p:extLst>
      <p:ext uri="{BB962C8B-B14F-4D97-AF65-F5344CB8AC3E}">
        <p14:creationId xmlns:p14="http://schemas.microsoft.com/office/powerpoint/2010/main" val="3416928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8BF0-E211-E940-AF34-7973A7A2848F}"/>
              </a:ext>
            </a:extLst>
          </p:cNvPr>
          <p:cNvSpPr>
            <a:spLocks noGrp="1"/>
          </p:cNvSpPr>
          <p:nvPr>
            <p:ph type="title"/>
          </p:nvPr>
        </p:nvSpPr>
        <p:spPr/>
        <p:txBody>
          <a:bodyPr>
            <a:normAutofit/>
          </a:bodyPr>
          <a:lstStyle/>
          <a:p>
            <a:pPr algn="ctr"/>
            <a:r>
              <a:rPr lang="en-US" sz="4400" dirty="0"/>
              <a:t>Ankle Ligaments</a:t>
            </a:r>
          </a:p>
        </p:txBody>
      </p:sp>
      <p:sp>
        <p:nvSpPr>
          <p:cNvPr id="3" name="Content Placeholder 2">
            <a:extLst>
              <a:ext uri="{FF2B5EF4-FFF2-40B4-BE49-F238E27FC236}">
                <a16:creationId xmlns:a16="http://schemas.microsoft.com/office/drawing/2014/main" id="{E6B65D83-E3EC-EF4E-9577-D67B88C63DE8}"/>
              </a:ext>
            </a:extLst>
          </p:cNvPr>
          <p:cNvSpPr>
            <a:spLocks noGrp="1"/>
          </p:cNvSpPr>
          <p:nvPr>
            <p:ph idx="1"/>
          </p:nvPr>
        </p:nvSpPr>
        <p:spPr/>
        <p:txBody>
          <a:bodyPr/>
          <a:lstStyle/>
          <a:p>
            <a:r>
              <a:rPr lang="en-US" sz="3200" dirty="0"/>
              <a:t>There are three lateral ligaments predominantly responsible for the support and maintenance of bone apposition (best possible fit).  These ligaments prevent inversion of the foot.</a:t>
            </a:r>
          </a:p>
          <a:p>
            <a:r>
              <a:rPr lang="en-US" sz="3200" dirty="0"/>
              <a:t>These ligaments are:</a:t>
            </a:r>
          </a:p>
          <a:p>
            <a:pPr lvl="1"/>
            <a:r>
              <a:rPr lang="en-US" sz="3200" dirty="0"/>
              <a:t>Anterior talofibular ligament</a:t>
            </a:r>
          </a:p>
          <a:p>
            <a:pPr lvl="1"/>
            <a:r>
              <a:rPr lang="en-US" sz="3200" dirty="0"/>
              <a:t>Calcaneofibular ligament</a:t>
            </a:r>
          </a:p>
          <a:p>
            <a:pPr lvl="1"/>
            <a:r>
              <a:rPr lang="en-US" sz="3200" dirty="0"/>
              <a:t>Posterior talofibular ligamen</a:t>
            </a:r>
            <a:r>
              <a:rPr lang="en-US" dirty="0"/>
              <a:t>t</a:t>
            </a:r>
          </a:p>
          <a:p>
            <a:endParaRPr lang="en-US" dirty="0"/>
          </a:p>
        </p:txBody>
      </p:sp>
    </p:spTree>
    <p:extLst>
      <p:ext uri="{BB962C8B-B14F-4D97-AF65-F5344CB8AC3E}">
        <p14:creationId xmlns:p14="http://schemas.microsoft.com/office/powerpoint/2010/main" val="639431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4000" dirty="0"/>
              <a:t>Objectives</a:t>
            </a:r>
          </a:p>
        </p:txBody>
      </p:sp>
      <p:sp>
        <p:nvSpPr>
          <p:cNvPr id="8195" name="Rectangle 3"/>
          <p:cNvSpPr>
            <a:spLocks noGrp="1" noChangeArrowheads="1"/>
          </p:cNvSpPr>
          <p:nvPr>
            <p:ph idx="1"/>
          </p:nvPr>
        </p:nvSpPr>
        <p:spPr/>
        <p:txBody>
          <a:bodyPr>
            <a:normAutofit/>
          </a:bodyPr>
          <a:lstStyle/>
          <a:p>
            <a:r>
              <a:rPr lang="en-US" sz="3200" dirty="0"/>
              <a:t>Understand ankle anatomy and radiography</a:t>
            </a:r>
          </a:p>
          <a:p>
            <a:r>
              <a:rPr lang="en-US" sz="3200" dirty="0"/>
              <a:t>Perform ankle exam</a:t>
            </a:r>
          </a:p>
          <a:p>
            <a:r>
              <a:rPr lang="en-US" sz="3200" dirty="0"/>
              <a:t>Review board and in-training topics</a:t>
            </a:r>
          </a:p>
          <a:p>
            <a:r>
              <a:rPr lang="en-US" sz="3200" dirty="0"/>
              <a:t>Discuss cases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1010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12192000" cy="9144000"/>
          </a:xfrm>
          <a:prstGeom prst="rect">
            <a:avLst/>
          </a:prstGeom>
          <a:noFill/>
          <a:extLst>
            <a:ext uri="{909E8E84-426E-40dd-AFC4-6F175D3DCCD1}">
              <a14:hiddenFill xmlns:a14="http://schemas.microsoft.com/office/drawing/2010/main" xmlns="">
                <a:solidFill>
                  <a:srgbClr val="FFFFFF"/>
                </a:solidFill>
              </a14:hiddenFill>
            </a:ext>
          </a:extLst>
        </p:spPr>
      </p:pic>
      <p:sp>
        <p:nvSpPr>
          <p:cNvPr id="37891" name="Text Box 3"/>
          <p:cNvSpPr txBox="1">
            <a:spLocks noChangeArrowheads="1"/>
          </p:cNvSpPr>
          <p:nvPr/>
        </p:nvSpPr>
        <p:spPr bwMode="auto">
          <a:xfrm>
            <a:off x="5486400" y="2133600"/>
            <a:ext cx="2057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rgbClr val="000000"/>
                </a:solidFill>
                <a:latin typeface="Tahoma" charset="0"/>
              </a:rPr>
              <a:t>Talus</a:t>
            </a:r>
          </a:p>
        </p:txBody>
      </p:sp>
      <p:sp>
        <p:nvSpPr>
          <p:cNvPr id="37892" name="Text Box 4"/>
          <p:cNvSpPr txBox="1">
            <a:spLocks noChangeArrowheads="1"/>
          </p:cNvSpPr>
          <p:nvPr/>
        </p:nvSpPr>
        <p:spPr bwMode="auto">
          <a:xfrm>
            <a:off x="2057400" y="304800"/>
            <a:ext cx="1447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rgbClr val="000000"/>
                </a:solidFill>
                <a:latin typeface="Tahoma" charset="0"/>
              </a:rPr>
              <a:t>Fibula</a:t>
            </a:r>
          </a:p>
        </p:txBody>
      </p:sp>
      <p:sp>
        <p:nvSpPr>
          <p:cNvPr id="37893" name="Text Box 5"/>
          <p:cNvSpPr txBox="1">
            <a:spLocks noChangeArrowheads="1"/>
          </p:cNvSpPr>
          <p:nvPr/>
        </p:nvSpPr>
        <p:spPr bwMode="auto">
          <a:xfrm>
            <a:off x="4953000" y="0"/>
            <a:ext cx="1905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rgbClr val="000000"/>
                </a:solidFill>
                <a:latin typeface="Tahoma" charset="0"/>
              </a:rPr>
              <a:t>Tibia</a:t>
            </a:r>
          </a:p>
        </p:txBody>
      </p:sp>
      <p:sp>
        <p:nvSpPr>
          <p:cNvPr id="37894" name="Text Box 6"/>
          <p:cNvSpPr txBox="1">
            <a:spLocks noChangeArrowheads="1"/>
          </p:cNvSpPr>
          <p:nvPr/>
        </p:nvSpPr>
        <p:spPr bwMode="auto">
          <a:xfrm rot="-1226973">
            <a:off x="3846513" y="3473450"/>
            <a:ext cx="45862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rgbClr val="66FF33"/>
                </a:solidFill>
                <a:latin typeface="Tahoma" charset="0"/>
              </a:rPr>
              <a:t>Ant. Talofibular </a:t>
            </a:r>
            <a:r>
              <a:rPr lang="en-US" sz="2400" b="1">
                <a:solidFill>
                  <a:srgbClr val="0000FF"/>
                </a:solidFill>
                <a:latin typeface="Tahoma" charset="0"/>
              </a:rPr>
              <a:t>Ligament</a:t>
            </a:r>
          </a:p>
        </p:txBody>
      </p:sp>
      <p:sp>
        <p:nvSpPr>
          <p:cNvPr id="37895" name="Text Box 7"/>
          <p:cNvSpPr txBox="1">
            <a:spLocks noChangeArrowheads="1"/>
          </p:cNvSpPr>
          <p:nvPr/>
        </p:nvSpPr>
        <p:spPr bwMode="auto">
          <a:xfrm rot="-2602915">
            <a:off x="2928938" y="1246188"/>
            <a:ext cx="33575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rgbClr val="66FF33"/>
                </a:solidFill>
                <a:latin typeface="Tahoma" charset="0"/>
              </a:rPr>
              <a:t>Ant.Tibiofibular </a:t>
            </a:r>
            <a:r>
              <a:rPr lang="en-US" sz="2400" b="1">
                <a:solidFill>
                  <a:srgbClr val="0000FF"/>
                </a:solidFill>
                <a:latin typeface="Tahoma" charset="0"/>
              </a:rPr>
              <a:t>Lig.</a:t>
            </a:r>
          </a:p>
        </p:txBody>
      </p:sp>
    </p:spTree>
    <p:extLst>
      <p:ext uri="{BB962C8B-B14F-4D97-AF65-F5344CB8AC3E}">
        <p14:creationId xmlns:p14="http://schemas.microsoft.com/office/powerpoint/2010/main" val="745992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5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box(in)">
                                      <p:cBhvr>
                                        <p:cTn id="12" dur="500"/>
                                        <p:tgtEl>
                                          <p:spTgt spid="37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1"/>
                                        </p:tgtEl>
                                        <p:attrNameLst>
                                          <p:attrName>style.visibility</p:attrName>
                                        </p:attrNameLst>
                                      </p:cBhvr>
                                      <p:to>
                                        <p:strVal val="visible"/>
                                      </p:to>
                                    </p:set>
                                    <p:animEffect transition="in" filter="dissolve">
                                      <p:cBhvr>
                                        <p:cTn id="17" dur="500"/>
                                        <p:tgtEl>
                                          <p:spTgt spid="378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7895">
                                            <p:txEl>
                                              <p:pRg st="0" end="0"/>
                                            </p:txEl>
                                          </p:spTgt>
                                        </p:tgtEl>
                                        <p:attrNameLst>
                                          <p:attrName>style.visibility</p:attrName>
                                        </p:attrNameLst>
                                      </p:cBhvr>
                                      <p:to>
                                        <p:strVal val="visible"/>
                                      </p:to>
                                    </p:set>
                                    <p:anim calcmode="lin" valueType="num">
                                      <p:cBhvr additive="base">
                                        <p:cTn id="22" dur="500" fill="hold"/>
                                        <p:tgtEl>
                                          <p:spTgt spid="3789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78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7" presetClass="entr" presetSubtype="4" fill="hold" nodeType="clickEffect">
                                  <p:stCondLst>
                                    <p:cond delay="0"/>
                                  </p:stCondLst>
                                  <p:childTnLst>
                                    <p:set>
                                      <p:cBhvr>
                                        <p:cTn id="27" dur="1" fill="hold">
                                          <p:stCondLst>
                                            <p:cond delay="0"/>
                                          </p:stCondLst>
                                        </p:cTn>
                                        <p:tgtEl>
                                          <p:spTgt spid="37894">
                                            <p:txEl>
                                              <p:pRg st="0" end="0"/>
                                            </p:txEl>
                                          </p:spTgt>
                                        </p:tgtEl>
                                        <p:attrNameLst>
                                          <p:attrName>style.visibility</p:attrName>
                                        </p:attrNameLst>
                                      </p:cBhvr>
                                      <p:to>
                                        <p:strVal val="visible"/>
                                      </p:to>
                                    </p:set>
                                    <p:anim calcmode="lin" valueType="num">
                                      <p:cBhvr additive="base">
                                        <p:cTn id="28"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37892" grpId="0"/>
      <p:bldP spid="378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1010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extLst>
            <a:ext uri="{909E8E84-426E-40dd-AFC4-6F175D3DCCD1}">
              <a14:hiddenFill xmlns:a14="http://schemas.microsoft.com/office/drawing/2010/main" xmlns="">
                <a:solidFill>
                  <a:srgbClr val="FFFFFF"/>
                </a:solidFill>
              </a14:hiddenFill>
            </a:ext>
          </a:extLst>
        </p:spPr>
      </p:pic>
      <p:sp>
        <p:nvSpPr>
          <p:cNvPr id="38915" name="Text Box 3"/>
          <p:cNvSpPr txBox="1">
            <a:spLocks noChangeArrowheads="1"/>
          </p:cNvSpPr>
          <p:nvPr/>
        </p:nvSpPr>
        <p:spPr bwMode="auto">
          <a:xfrm>
            <a:off x="1219200" y="1066800"/>
            <a:ext cx="3429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chemeClr val="bg1"/>
                </a:solidFill>
                <a:latin typeface="Tahoma" charset="0"/>
              </a:rPr>
              <a:t>Post. Tibiofibular Lig.</a:t>
            </a:r>
          </a:p>
        </p:txBody>
      </p:sp>
      <p:sp>
        <p:nvSpPr>
          <p:cNvPr id="38916" name="Text Box 4"/>
          <p:cNvSpPr txBox="1">
            <a:spLocks noChangeArrowheads="1"/>
          </p:cNvSpPr>
          <p:nvPr/>
        </p:nvSpPr>
        <p:spPr bwMode="auto">
          <a:xfrm>
            <a:off x="4191000" y="373063"/>
            <a:ext cx="3352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chemeClr val="bg1"/>
                </a:solidFill>
                <a:latin typeface="Tahoma" charset="0"/>
              </a:rPr>
              <a:t>&lt;- </a:t>
            </a:r>
            <a:r>
              <a:rPr lang="en-US" sz="2000" b="1">
                <a:solidFill>
                  <a:srgbClr val="000000"/>
                </a:solidFill>
                <a:latin typeface="Tahoma" charset="0"/>
              </a:rPr>
              <a:t>Fibula</a:t>
            </a:r>
          </a:p>
        </p:txBody>
      </p:sp>
      <p:sp>
        <p:nvSpPr>
          <p:cNvPr id="38917" name="Text Box 5"/>
          <p:cNvSpPr txBox="1">
            <a:spLocks noChangeArrowheads="1"/>
          </p:cNvSpPr>
          <p:nvPr/>
        </p:nvSpPr>
        <p:spPr bwMode="auto">
          <a:xfrm>
            <a:off x="5486400" y="1371600"/>
            <a:ext cx="3352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chemeClr val="bg1"/>
                </a:solidFill>
                <a:latin typeface="Tahoma" charset="0"/>
              </a:rPr>
              <a:t>&lt;- Ant. Talofibular Lig</a:t>
            </a:r>
          </a:p>
        </p:txBody>
      </p:sp>
      <p:sp>
        <p:nvSpPr>
          <p:cNvPr id="38918" name="Text Box 6"/>
          <p:cNvSpPr txBox="1">
            <a:spLocks noChangeArrowheads="1"/>
          </p:cNvSpPr>
          <p:nvPr/>
        </p:nvSpPr>
        <p:spPr bwMode="auto">
          <a:xfrm>
            <a:off x="5562600" y="166688"/>
            <a:ext cx="2895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chemeClr val="bg1"/>
                </a:solidFill>
                <a:latin typeface="Tahoma" charset="0"/>
              </a:rPr>
              <a:t>&lt;- </a:t>
            </a:r>
            <a:r>
              <a:rPr lang="en-US" sz="2000" b="1">
                <a:solidFill>
                  <a:srgbClr val="000000"/>
                </a:solidFill>
                <a:latin typeface="Tahoma" charset="0"/>
              </a:rPr>
              <a:t>Talus</a:t>
            </a:r>
          </a:p>
        </p:txBody>
      </p:sp>
      <p:sp>
        <p:nvSpPr>
          <p:cNvPr id="38919" name="Text Box 7"/>
          <p:cNvSpPr txBox="1">
            <a:spLocks noChangeArrowheads="1"/>
          </p:cNvSpPr>
          <p:nvPr/>
        </p:nvSpPr>
        <p:spPr bwMode="auto">
          <a:xfrm>
            <a:off x="4724400" y="5257800"/>
            <a:ext cx="28194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latin typeface="Tahoma" charset="0"/>
              </a:rPr>
              <a:t>Peroneal Tendons</a:t>
            </a:r>
          </a:p>
        </p:txBody>
      </p:sp>
      <p:sp>
        <p:nvSpPr>
          <p:cNvPr id="38920" name="Text Box 8"/>
          <p:cNvSpPr txBox="1">
            <a:spLocks noChangeArrowheads="1"/>
          </p:cNvSpPr>
          <p:nvPr/>
        </p:nvSpPr>
        <p:spPr bwMode="auto">
          <a:xfrm rot="-4319750">
            <a:off x="2895600" y="2971800"/>
            <a:ext cx="32766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3200">
                <a:solidFill>
                  <a:srgbClr val="66FF33"/>
                </a:solidFill>
                <a:latin typeface="Tahoma" charset="0"/>
              </a:rPr>
              <a:t>Calcaneofibular Ligament</a:t>
            </a:r>
          </a:p>
        </p:txBody>
      </p:sp>
      <p:sp>
        <p:nvSpPr>
          <p:cNvPr id="38921" name="Text Box 9"/>
          <p:cNvSpPr txBox="1">
            <a:spLocks noChangeArrowheads="1"/>
          </p:cNvSpPr>
          <p:nvPr/>
        </p:nvSpPr>
        <p:spPr bwMode="auto">
          <a:xfrm>
            <a:off x="1066800" y="52578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rgbClr val="000000"/>
                </a:solidFill>
                <a:latin typeface="Tahoma" charset="0"/>
              </a:rPr>
              <a:t>Calcaneus</a:t>
            </a:r>
          </a:p>
        </p:txBody>
      </p:sp>
      <p:sp>
        <p:nvSpPr>
          <p:cNvPr id="38922" name="Text Box 10"/>
          <p:cNvSpPr txBox="1">
            <a:spLocks noChangeArrowheads="1"/>
          </p:cNvSpPr>
          <p:nvPr/>
        </p:nvSpPr>
        <p:spPr bwMode="auto">
          <a:xfrm>
            <a:off x="6096000" y="2362200"/>
            <a:ext cx="3048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a:solidFill>
                  <a:srgbClr val="000000"/>
                </a:solidFill>
                <a:latin typeface="Tahoma" charset="0"/>
                <a:sym typeface="Wingdings" charset="0"/>
              </a:rPr>
              <a:t> </a:t>
            </a:r>
            <a:r>
              <a:rPr lang="en-US" sz="2000" b="1">
                <a:solidFill>
                  <a:srgbClr val="000000"/>
                </a:solidFill>
                <a:latin typeface="Tahoma" charset="0"/>
                <a:sym typeface="Wingdings" charset="0"/>
              </a:rPr>
              <a:t>Subtalar Joint 	Space</a:t>
            </a:r>
            <a:endParaRPr lang="en-US" sz="2000" b="1">
              <a:solidFill>
                <a:srgbClr val="000000"/>
              </a:solidFill>
              <a:latin typeface="Tahoma" charset="0"/>
            </a:endParaRPr>
          </a:p>
        </p:txBody>
      </p:sp>
      <p:sp>
        <p:nvSpPr>
          <p:cNvPr id="38923" name="Text Box 11"/>
          <p:cNvSpPr txBox="1">
            <a:spLocks noChangeArrowheads="1"/>
          </p:cNvSpPr>
          <p:nvPr/>
        </p:nvSpPr>
        <p:spPr bwMode="auto">
          <a:xfrm>
            <a:off x="8077200" y="3276600"/>
            <a:ext cx="1600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rgbClr val="000000"/>
                </a:solidFill>
                <a:latin typeface="Tahoma" charset="0"/>
              </a:rPr>
              <a:t>Cuboid</a:t>
            </a:r>
          </a:p>
        </p:txBody>
      </p:sp>
    </p:spTree>
    <p:extLst>
      <p:ext uri="{BB962C8B-B14F-4D97-AF65-F5344CB8AC3E}">
        <p14:creationId xmlns:p14="http://schemas.microsoft.com/office/powerpoint/2010/main" val="1152380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921"/>
                                        </p:tgtEl>
                                        <p:attrNameLst>
                                          <p:attrName>style.visibility</p:attrName>
                                        </p:attrNameLst>
                                      </p:cBhvr>
                                      <p:to>
                                        <p:strVal val="visible"/>
                                      </p:to>
                                    </p:set>
                                    <p:animEffect transition="in" filter="checkerboard(across)">
                                      <p:cBhvr>
                                        <p:cTn id="7" dur="500"/>
                                        <p:tgtEl>
                                          <p:spTgt spid="38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dissolve">
                                      <p:cBhvr>
                                        <p:cTn id="12" dur="500"/>
                                        <p:tgtEl>
                                          <p:spTgt spid="389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918"/>
                                        </p:tgtEl>
                                        <p:attrNameLst>
                                          <p:attrName>style.visibility</p:attrName>
                                        </p:attrNameLst>
                                      </p:cBhvr>
                                      <p:to>
                                        <p:strVal val="visible"/>
                                      </p:to>
                                    </p:set>
                                    <p:anim calcmode="lin" valueType="num">
                                      <p:cBhvr additive="base">
                                        <p:cTn id="17" dur="500" fill="hold"/>
                                        <p:tgtEl>
                                          <p:spTgt spid="38918"/>
                                        </p:tgtEl>
                                        <p:attrNameLst>
                                          <p:attrName>ppt_x</p:attrName>
                                        </p:attrNameLst>
                                      </p:cBhvr>
                                      <p:tavLst>
                                        <p:tav tm="0">
                                          <p:val>
                                            <p:strVal val="#ppt_x"/>
                                          </p:val>
                                        </p:tav>
                                        <p:tav tm="100000">
                                          <p:val>
                                            <p:strVal val="#ppt_x"/>
                                          </p:val>
                                        </p:tav>
                                      </p:tavLst>
                                    </p:anim>
                                    <p:anim calcmode="lin" valueType="num">
                                      <p:cBhvr additive="base">
                                        <p:cTn id="18" dur="500" fill="hold"/>
                                        <p:tgtEl>
                                          <p:spTgt spid="3891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38922"/>
                                        </p:tgtEl>
                                        <p:attrNameLst>
                                          <p:attrName>style.visibility</p:attrName>
                                        </p:attrNameLst>
                                      </p:cBhvr>
                                      <p:to>
                                        <p:strVal val="visible"/>
                                      </p:to>
                                    </p:set>
                                    <p:animEffect transition="in" filter="wheel(4)">
                                      <p:cBhvr>
                                        <p:cTn id="23" dur="500"/>
                                        <p:tgtEl>
                                          <p:spTgt spid="389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38923"/>
                                        </p:tgtEl>
                                        <p:attrNameLst>
                                          <p:attrName>style.visibility</p:attrName>
                                        </p:attrNameLst>
                                      </p:cBhvr>
                                      <p:to>
                                        <p:strVal val="visible"/>
                                      </p:to>
                                    </p:set>
                                    <p:animEffect transition="in" filter="plus(in)">
                                      <p:cBhvr>
                                        <p:cTn id="28" dur="500"/>
                                        <p:tgtEl>
                                          <p:spTgt spid="389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8915">
                                            <p:txEl>
                                              <p:pRg st="0" end="0"/>
                                            </p:txEl>
                                          </p:spTgt>
                                        </p:tgtEl>
                                        <p:attrNameLst>
                                          <p:attrName>style.visibility</p:attrName>
                                        </p:attrNameLst>
                                      </p:cBhvr>
                                      <p:to>
                                        <p:strVal val="visible"/>
                                      </p:to>
                                    </p:set>
                                    <p:anim calcmode="lin" valueType="num">
                                      <p:cBhvr additive="base">
                                        <p:cTn id="33"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8917"/>
                                        </p:tgtEl>
                                        <p:attrNameLst>
                                          <p:attrName>style.visibility</p:attrName>
                                        </p:attrNameLst>
                                      </p:cBhvr>
                                      <p:to>
                                        <p:strVal val="visible"/>
                                      </p:to>
                                    </p:set>
                                    <p:anim calcmode="lin" valueType="num">
                                      <p:cBhvr additive="base">
                                        <p:cTn id="39" dur="500" fill="hold"/>
                                        <p:tgtEl>
                                          <p:spTgt spid="38917"/>
                                        </p:tgtEl>
                                        <p:attrNameLst>
                                          <p:attrName>ppt_x</p:attrName>
                                        </p:attrNameLst>
                                      </p:cBhvr>
                                      <p:tavLst>
                                        <p:tav tm="0">
                                          <p:val>
                                            <p:strVal val="#ppt_x"/>
                                          </p:val>
                                        </p:tav>
                                        <p:tav tm="100000">
                                          <p:val>
                                            <p:strVal val="#ppt_x"/>
                                          </p:val>
                                        </p:tav>
                                      </p:tavLst>
                                    </p:anim>
                                    <p:anim calcmode="lin" valueType="num">
                                      <p:cBhvr additive="base">
                                        <p:cTn id="40"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7" presetClass="entr" presetSubtype="4" fill="hold" nodeType="clickEffect">
                                  <p:stCondLst>
                                    <p:cond delay="0"/>
                                  </p:stCondLst>
                                  <p:childTnLst>
                                    <p:set>
                                      <p:cBhvr>
                                        <p:cTn id="44" dur="1" fill="hold">
                                          <p:stCondLst>
                                            <p:cond delay="0"/>
                                          </p:stCondLst>
                                        </p:cTn>
                                        <p:tgtEl>
                                          <p:spTgt spid="38920">
                                            <p:txEl>
                                              <p:pRg st="0" end="0"/>
                                            </p:txEl>
                                          </p:spTgt>
                                        </p:tgtEl>
                                        <p:attrNameLst>
                                          <p:attrName>style.visibility</p:attrName>
                                        </p:attrNameLst>
                                      </p:cBhvr>
                                      <p:to>
                                        <p:strVal val="visible"/>
                                      </p:to>
                                    </p:set>
                                    <p:anim calcmode="lin" valueType="num">
                                      <p:cBhvr additive="base">
                                        <p:cTn id="45" dur="500" fill="hold"/>
                                        <p:tgtEl>
                                          <p:spTgt spid="38920">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89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38919"/>
                                        </p:tgtEl>
                                        <p:attrNameLst>
                                          <p:attrName>style.visibility</p:attrName>
                                        </p:attrNameLst>
                                      </p:cBhvr>
                                      <p:to>
                                        <p:strVal val="visible"/>
                                      </p:to>
                                    </p:set>
                                    <p:animEffect transition="in" filter="strips(downLeft)">
                                      <p:cBhvr>
                                        <p:cTn id="51"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7" grpId="0"/>
      <p:bldP spid="38918" grpId="0"/>
      <p:bldP spid="38919" grpId="0"/>
      <p:bldP spid="38921" grpId="0"/>
      <p:bldP spid="38922" grpId="0"/>
      <p:bldP spid="389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101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10591800" cy="7943850"/>
          </a:xfrm>
          <a:prstGeom prst="rect">
            <a:avLst/>
          </a:prstGeom>
          <a:noFill/>
          <a:extLst>
            <a:ext uri="{909E8E84-426E-40dd-AFC4-6F175D3DCCD1}">
              <a14:hiddenFill xmlns:a14="http://schemas.microsoft.com/office/drawing/2010/main" xmlns="">
                <a:solidFill>
                  <a:srgbClr val="FFFFFF"/>
                </a:solidFill>
              </a14:hiddenFill>
            </a:ext>
          </a:extLst>
        </p:spPr>
      </p:pic>
      <p:sp>
        <p:nvSpPr>
          <p:cNvPr id="39939" name="Text Box 3"/>
          <p:cNvSpPr txBox="1">
            <a:spLocks noChangeArrowheads="1"/>
          </p:cNvSpPr>
          <p:nvPr/>
        </p:nvSpPr>
        <p:spPr bwMode="auto">
          <a:xfrm>
            <a:off x="2667000" y="6172200"/>
            <a:ext cx="3048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rgbClr val="000000"/>
                </a:solidFill>
                <a:latin typeface="Tahoma" charset="0"/>
              </a:rPr>
              <a:t>calcaneus</a:t>
            </a:r>
          </a:p>
        </p:txBody>
      </p:sp>
      <p:sp>
        <p:nvSpPr>
          <p:cNvPr id="39940" name="Text Box 4"/>
          <p:cNvSpPr txBox="1">
            <a:spLocks noChangeArrowheads="1"/>
          </p:cNvSpPr>
          <p:nvPr/>
        </p:nvSpPr>
        <p:spPr bwMode="auto">
          <a:xfrm>
            <a:off x="6019800" y="2438400"/>
            <a:ext cx="2209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rgbClr val="000000"/>
                </a:solidFill>
                <a:latin typeface="Tahoma" charset="0"/>
              </a:rPr>
              <a:t>&lt;-Fibular head</a:t>
            </a:r>
          </a:p>
        </p:txBody>
      </p:sp>
      <p:sp>
        <p:nvSpPr>
          <p:cNvPr id="39941" name="Text Box 5"/>
          <p:cNvSpPr txBox="1">
            <a:spLocks noChangeArrowheads="1"/>
          </p:cNvSpPr>
          <p:nvPr/>
        </p:nvSpPr>
        <p:spPr bwMode="auto">
          <a:xfrm>
            <a:off x="3200400" y="533400"/>
            <a:ext cx="28194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latin typeface="Tahoma" charset="0"/>
              </a:rPr>
              <a:t>Posterior tibiofibular Ligament</a:t>
            </a:r>
          </a:p>
        </p:txBody>
      </p:sp>
      <p:sp>
        <p:nvSpPr>
          <p:cNvPr id="39942" name="Text Box 6"/>
          <p:cNvSpPr txBox="1">
            <a:spLocks noChangeArrowheads="1"/>
          </p:cNvSpPr>
          <p:nvPr/>
        </p:nvSpPr>
        <p:spPr bwMode="auto">
          <a:xfrm rot="4284536">
            <a:off x="-427037" y="4757737"/>
            <a:ext cx="2590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latin typeface="Tahoma" charset="0"/>
              </a:rPr>
              <a:t>Achilles Tendon</a:t>
            </a:r>
          </a:p>
        </p:txBody>
      </p:sp>
      <p:sp>
        <p:nvSpPr>
          <p:cNvPr id="39943" name="Text Box 7"/>
          <p:cNvSpPr txBox="1">
            <a:spLocks noChangeArrowheads="1"/>
          </p:cNvSpPr>
          <p:nvPr/>
        </p:nvSpPr>
        <p:spPr bwMode="auto">
          <a:xfrm>
            <a:off x="1524000" y="2133600"/>
            <a:ext cx="1828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chemeClr val="accent1"/>
                </a:solidFill>
                <a:latin typeface="Tahoma" charset="0"/>
              </a:rPr>
              <a:t>Talus</a:t>
            </a:r>
          </a:p>
        </p:txBody>
      </p:sp>
      <p:sp>
        <p:nvSpPr>
          <p:cNvPr id="39944" name="Text Box 8"/>
          <p:cNvSpPr txBox="1">
            <a:spLocks noChangeArrowheads="1"/>
          </p:cNvSpPr>
          <p:nvPr/>
        </p:nvSpPr>
        <p:spPr bwMode="auto">
          <a:xfrm rot="-2070512">
            <a:off x="2185988" y="3311525"/>
            <a:ext cx="30480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rgbClr val="66FF33"/>
                </a:solidFill>
                <a:latin typeface="Tahoma" charset="0"/>
              </a:rPr>
              <a:t>Posterior talofibular lig.</a:t>
            </a:r>
          </a:p>
        </p:txBody>
      </p:sp>
      <p:sp>
        <p:nvSpPr>
          <p:cNvPr id="39945" name="Text Box 9"/>
          <p:cNvSpPr txBox="1">
            <a:spLocks noChangeArrowheads="1"/>
          </p:cNvSpPr>
          <p:nvPr/>
        </p:nvSpPr>
        <p:spPr bwMode="auto">
          <a:xfrm>
            <a:off x="7010400" y="1600200"/>
            <a:ext cx="21336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chemeClr val="bg1"/>
                </a:solidFill>
                <a:latin typeface="Tahoma" charset="0"/>
              </a:rPr>
              <a:t>Peroneal tendons</a:t>
            </a:r>
          </a:p>
        </p:txBody>
      </p:sp>
    </p:spTree>
    <p:extLst>
      <p:ext uri="{BB962C8B-B14F-4D97-AF65-F5344CB8AC3E}">
        <p14:creationId xmlns:p14="http://schemas.microsoft.com/office/powerpoint/2010/main" val="3421694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9942">
                                            <p:txEl>
                                              <p:pRg st="0" end="0"/>
                                            </p:txEl>
                                          </p:spTgt>
                                        </p:tgtEl>
                                        <p:attrNameLst>
                                          <p:attrName>style.visibility</p:attrName>
                                        </p:attrNameLst>
                                      </p:cBhvr>
                                      <p:to>
                                        <p:strVal val="visible"/>
                                      </p:to>
                                    </p:set>
                                    <p:animEffect transition="in" filter="strips(downLeft)">
                                      <p:cBhvr>
                                        <p:cTn id="7" dur="500"/>
                                        <p:tgtEl>
                                          <p:spTgt spid="399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1"/>
                                        </p:tgtEl>
                                        <p:attrNameLst>
                                          <p:attrName>style.visibility</p:attrName>
                                        </p:attrNameLst>
                                      </p:cBhvr>
                                      <p:to>
                                        <p:strVal val="visible"/>
                                      </p:to>
                                    </p:set>
                                    <p:animEffect transition="in" filter="dissolve">
                                      <p:cBhvr>
                                        <p:cTn id="12" dur="500"/>
                                        <p:tgtEl>
                                          <p:spTgt spid="39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9939"/>
                                        </p:tgtEl>
                                        <p:attrNameLst>
                                          <p:attrName>style.visibility</p:attrName>
                                        </p:attrNameLst>
                                      </p:cBhvr>
                                      <p:to>
                                        <p:strVal val="visible"/>
                                      </p:to>
                                    </p:set>
                                    <p:animEffect transition="in" filter="plus(in)">
                                      <p:cBhvr>
                                        <p:cTn id="17" dur="500"/>
                                        <p:tgtEl>
                                          <p:spTgt spid="399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nodeType="clickEffect">
                                  <p:stCondLst>
                                    <p:cond delay="0"/>
                                  </p:stCondLst>
                                  <p:childTnLst>
                                    <p:set>
                                      <p:cBhvr>
                                        <p:cTn id="21" dur="1" fill="hold">
                                          <p:stCondLst>
                                            <p:cond delay="0"/>
                                          </p:stCondLst>
                                        </p:cTn>
                                        <p:tgtEl>
                                          <p:spTgt spid="39943">
                                            <p:txEl>
                                              <p:pRg st="0" end="0"/>
                                            </p:txEl>
                                          </p:spTgt>
                                        </p:tgtEl>
                                        <p:attrNameLst>
                                          <p:attrName>style.visibility</p:attrName>
                                        </p:attrNameLst>
                                      </p:cBhvr>
                                      <p:to>
                                        <p:strVal val="visible"/>
                                      </p:to>
                                    </p:set>
                                    <p:animEffect transition="in" filter="plus(in)">
                                      <p:cBhvr>
                                        <p:cTn id="22" dur="500"/>
                                        <p:tgtEl>
                                          <p:spTgt spid="3994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7" presetClass="entr" presetSubtype="4" fill="hold" grpId="0" nodeType="clickEffect">
                                  <p:stCondLst>
                                    <p:cond delay="0"/>
                                  </p:stCondLst>
                                  <p:childTnLst>
                                    <p:set>
                                      <p:cBhvr>
                                        <p:cTn id="26" dur="1" fill="hold">
                                          <p:stCondLst>
                                            <p:cond delay="0"/>
                                          </p:stCondLst>
                                        </p:cTn>
                                        <p:tgtEl>
                                          <p:spTgt spid="39940"/>
                                        </p:tgtEl>
                                        <p:attrNameLst>
                                          <p:attrName>style.visibility</p:attrName>
                                        </p:attrNameLst>
                                      </p:cBhvr>
                                      <p:to>
                                        <p:strVal val="visible"/>
                                      </p:to>
                                    </p:set>
                                    <p:anim calcmode="lin" valueType="num">
                                      <p:cBhvr additive="base">
                                        <p:cTn id="27" dur="500" fill="hold"/>
                                        <p:tgtEl>
                                          <p:spTgt spid="39940"/>
                                        </p:tgtEl>
                                        <p:attrNameLst>
                                          <p:attrName>ppt_x</p:attrName>
                                        </p:attrNameLst>
                                      </p:cBhvr>
                                      <p:tavLst>
                                        <p:tav tm="0">
                                          <p:val>
                                            <p:strVal val="#ppt_x"/>
                                          </p:val>
                                        </p:tav>
                                        <p:tav tm="100000">
                                          <p:val>
                                            <p:strVal val="#ppt_x"/>
                                          </p:val>
                                        </p:tav>
                                      </p:tavLst>
                                    </p:anim>
                                    <p:anim calcmode="lin" valueType="num">
                                      <p:cBhvr additive="base">
                                        <p:cTn id="28"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9944"/>
                                        </p:tgtEl>
                                        <p:attrNameLst>
                                          <p:attrName>style.visibility</p:attrName>
                                        </p:attrNameLst>
                                      </p:cBhvr>
                                      <p:to>
                                        <p:strVal val="visible"/>
                                      </p:to>
                                    </p:set>
                                    <p:anim calcmode="lin" valueType="num">
                                      <p:cBhvr additive="base">
                                        <p:cTn id="33" dur="500" fill="hold"/>
                                        <p:tgtEl>
                                          <p:spTgt spid="39944"/>
                                        </p:tgtEl>
                                        <p:attrNameLst>
                                          <p:attrName>ppt_x</p:attrName>
                                        </p:attrNameLst>
                                      </p:cBhvr>
                                      <p:tavLst>
                                        <p:tav tm="0">
                                          <p:val>
                                            <p:strVal val="#ppt_x"/>
                                          </p:val>
                                        </p:tav>
                                        <p:tav tm="100000">
                                          <p:val>
                                            <p:strVal val="#ppt_x"/>
                                          </p:val>
                                        </p:tav>
                                      </p:tavLst>
                                    </p:anim>
                                    <p:anim calcmode="lin" valueType="num">
                                      <p:cBhvr additive="base">
                                        <p:cTn id="34" dur="500" fill="hold"/>
                                        <p:tgtEl>
                                          <p:spTgt spid="399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39940" grpId="0"/>
      <p:bldP spid="39941" grpId="0"/>
      <p:bldP spid="399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10100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12192000" cy="9144000"/>
          </a:xfrm>
          <a:prstGeom prst="rect">
            <a:avLst/>
          </a:prstGeom>
          <a:noFill/>
          <a:extLst>
            <a:ext uri="{909E8E84-426E-40dd-AFC4-6F175D3DCCD1}">
              <a14:hiddenFill xmlns:a14="http://schemas.microsoft.com/office/drawing/2010/main" xmlns="">
                <a:solidFill>
                  <a:srgbClr val="FFFFFF"/>
                </a:solidFill>
              </a14:hiddenFill>
            </a:ext>
          </a:extLst>
        </p:spPr>
      </p:pic>
      <p:sp>
        <p:nvSpPr>
          <p:cNvPr id="41987" name="Text Box 3"/>
          <p:cNvSpPr txBox="1">
            <a:spLocks noChangeArrowheads="1"/>
          </p:cNvSpPr>
          <p:nvPr/>
        </p:nvSpPr>
        <p:spPr bwMode="auto">
          <a:xfrm>
            <a:off x="6629400" y="0"/>
            <a:ext cx="1828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rgbClr val="000000"/>
                </a:solidFill>
                <a:latin typeface="Tahoma" charset="0"/>
              </a:rPr>
              <a:t>Tibia</a:t>
            </a:r>
          </a:p>
        </p:txBody>
      </p:sp>
      <p:sp>
        <p:nvSpPr>
          <p:cNvPr id="41988" name="Text Box 4"/>
          <p:cNvSpPr txBox="1">
            <a:spLocks noChangeArrowheads="1"/>
          </p:cNvSpPr>
          <p:nvPr/>
        </p:nvSpPr>
        <p:spPr bwMode="auto">
          <a:xfrm>
            <a:off x="2590800" y="3352800"/>
            <a:ext cx="838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4000">
                <a:latin typeface="Tahoma" charset="0"/>
              </a:rPr>
              <a:t>X</a:t>
            </a:r>
          </a:p>
        </p:txBody>
      </p:sp>
      <p:sp>
        <p:nvSpPr>
          <p:cNvPr id="41989" name="Text Box 5"/>
          <p:cNvSpPr txBox="1">
            <a:spLocks noChangeArrowheads="1"/>
          </p:cNvSpPr>
          <p:nvPr/>
        </p:nvSpPr>
        <p:spPr bwMode="auto">
          <a:xfrm>
            <a:off x="5257800" y="-92075"/>
            <a:ext cx="838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4000">
                <a:latin typeface="Tahoma" charset="0"/>
              </a:rPr>
              <a:t>X</a:t>
            </a:r>
          </a:p>
        </p:txBody>
      </p:sp>
      <p:sp>
        <p:nvSpPr>
          <p:cNvPr id="41990" name="Text Box 6"/>
          <p:cNvSpPr txBox="1">
            <a:spLocks noChangeArrowheads="1"/>
          </p:cNvSpPr>
          <p:nvPr/>
        </p:nvSpPr>
        <p:spPr bwMode="auto">
          <a:xfrm>
            <a:off x="6248400" y="2895600"/>
            <a:ext cx="762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4000">
                <a:latin typeface="Tahoma" charset="0"/>
              </a:rPr>
              <a:t>X</a:t>
            </a:r>
          </a:p>
        </p:txBody>
      </p:sp>
      <p:sp>
        <p:nvSpPr>
          <p:cNvPr id="41991" name="Text Box 7"/>
          <p:cNvSpPr txBox="1">
            <a:spLocks noChangeArrowheads="1"/>
          </p:cNvSpPr>
          <p:nvPr/>
        </p:nvSpPr>
        <p:spPr bwMode="auto">
          <a:xfrm>
            <a:off x="762000" y="4038600"/>
            <a:ext cx="3124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b="1">
                <a:solidFill>
                  <a:srgbClr val="000000"/>
                </a:solidFill>
                <a:latin typeface="Tahoma" charset="0"/>
              </a:rPr>
              <a:t>Navicular ---</a:t>
            </a:r>
            <a:r>
              <a:rPr lang="en-US" sz="2400" b="1">
                <a:solidFill>
                  <a:srgbClr val="000000"/>
                </a:solidFill>
                <a:latin typeface="Tahoma" charset="0"/>
                <a:sym typeface="Wingdings" charset="0"/>
              </a:rPr>
              <a:t></a:t>
            </a:r>
            <a:endParaRPr lang="en-US" sz="2400" b="1">
              <a:solidFill>
                <a:srgbClr val="000000"/>
              </a:solidFill>
              <a:latin typeface="Tahoma" charset="0"/>
            </a:endParaRPr>
          </a:p>
        </p:txBody>
      </p:sp>
      <p:sp>
        <p:nvSpPr>
          <p:cNvPr id="41992" name="Text Box 8"/>
          <p:cNvSpPr txBox="1">
            <a:spLocks noChangeArrowheads="1"/>
          </p:cNvSpPr>
          <p:nvPr/>
        </p:nvSpPr>
        <p:spPr bwMode="auto">
          <a:xfrm>
            <a:off x="7315200" y="2362200"/>
            <a:ext cx="2209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rgbClr val="FF0000"/>
                </a:solidFill>
                <a:latin typeface="Tahoma" charset="0"/>
                <a:sym typeface="Wingdings" charset="0"/>
              </a:rPr>
              <a:t>--  Talus</a:t>
            </a:r>
            <a:endParaRPr lang="en-US" sz="2000" b="1">
              <a:solidFill>
                <a:srgbClr val="FF0000"/>
              </a:solidFill>
              <a:latin typeface="Tahoma" charset="0"/>
            </a:endParaRPr>
          </a:p>
        </p:txBody>
      </p:sp>
      <p:sp>
        <p:nvSpPr>
          <p:cNvPr id="41993" name="Text Box 9"/>
          <p:cNvSpPr txBox="1">
            <a:spLocks noChangeArrowheads="1"/>
          </p:cNvSpPr>
          <p:nvPr/>
        </p:nvSpPr>
        <p:spPr bwMode="auto">
          <a:xfrm rot="-45694958">
            <a:off x="4718050" y="2063750"/>
            <a:ext cx="342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b="1">
                <a:solidFill>
                  <a:schemeClr val="bg1"/>
                </a:solidFill>
                <a:latin typeface="Tahoma" charset="0"/>
              </a:rPr>
              <a:t>Tibialis Posterior Tendon</a:t>
            </a:r>
          </a:p>
        </p:txBody>
      </p:sp>
      <p:sp>
        <p:nvSpPr>
          <p:cNvPr id="41994" name="Text Box 10"/>
          <p:cNvSpPr txBox="1">
            <a:spLocks noChangeArrowheads="1"/>
          </p:cNvSpPr>
          <p:nvPr/>
        </p:nvSpPr>
        <p:spPr bwMode="auto">
          <a:xfrm rot="-3204202">
            <a:off x="-388937" y="2201862"/>
            <a:ext cx="2971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a:solidFill>
                  <a:schemeClr val="accent1"/>
                </a:solidFill>
                <a:latin typeface="Tahoma" charset="0"/>
              </a:rPr>
              <a:t>Tibialis Ant. Tendon</a:t>
            </a:r>
          </a:p>
        </p:txBody>
      </p:sp>
      <p:sp>
        <p:nvSpPr>
          <p:cNvPr id="41995" name="Text Box 11"/>
          <p:cNvSpPr txBox="1">
            <a:spLocks noChangeArrowheads="1"/>
          </p:cNvSpPr>
          <p:nvPr/>
        </p:nvSpPr>
        <p:spPr bwMode="auto">
          <a:xfrm>
            <a:off x="3810000" y="1371600"/>
            <a:ext cx="32004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3200">
                <a:latin typeface="Tahoma" charset="0"/>
              </a:rPr>
              <a:t>Deltoid Ligament</a:t>
            </a:r>
          </a:p>
        </p:txBody>
      </p:sp>
      <p:sp>
        <p:nvSpPr>
          <p:cNvPr id="41997" name="Text Box 13"/>
          <p:cNvSpPr txBox="1">
            <a:spLocks noChangeArrowheads="1"/>
          </p:cNvSpPr>
          <p:nvPr/>
        </p:nvSpPr>
        <p:spPr bwMode="auto">
          <a:xfrm>
            <a:off x="2362200" y="1981200"/>
            <a:ext cx="838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4000"/>
              <a:t>X</a:t>
            </a:r>
          </a:p>
        </p:txBody>
      </p:sp>
    </p:spTree>
    <p:extLst>
      <p:ext uri="{BB962C8B-B14F-4D97-AF65-F5344CB8AC3E}">
        <p14:creationId xmlns:p14="http://schemas.microsoft.com/office/powerpoint/2010/main" val="284693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strips(downLeft)">
                                      <p:cBhvr>
                                        <p:cTn id="7" dur="5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1"/>
                                        </p:tgtEl>
                                        <p:attrNameLst>
                                          <p:attrName>style.visibility</p:attrName>
                                        </p:attrNameLst>
                                      </p:cBhvr>
                                      <p:to>
                                        <p:strVal val="visible"/>
                                      </p:to>
                                    </p:set>
                                    <p:animEffect transition="in" filter="dissolve">
                                      <p:cBhvr>
                                        <p:cTn id="12" dur="500"/>
                                        <p:tgtEl>
                                          <p:spTgt spid="419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1994">
                                            <p:txEl>
                                              <p:pRg st="0" end="0"/>
                                            </p:txEl>
                                          </p:spTgt>
                                        </p:tgtEl>
                                        <p:attrNameLst>
                                          <p:attrName>style.visibility</p:attrName>
                                        </p:attrNameLst>
                                      </p:cBhvr>
                                      <p:to>
                                        <p:strVal val="visible"/>
                                      </p:to>
                                    </p:set>
                                    <p:anim calcmode="lin" valueType="num">
                                      <p:cBhvr additive="base">
                                        <p:cTn id="17" dur="500" fill="hold"/>
                                        <p:tgtEl>
                                          <p:spTgt spid="4199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9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41992"/>
                                        </p:tgtEl>
                                        <p:attrNameLst>
                                          <p:attrName>style.visibility</p:attrName>
                                        </p:attrNameLst>
                                      </p:cBhvr>
                                      <p:to>
                                        <p:strVal val="visible"/>
                                      </p:to>
                                    </p:set>
                                    <p:animEffect transition="in" filter="strips(downLeft)">
                                      <p:cBhvr>
                                        <p:cTn id="23" dur="500"/>
                                        <p:tgtEl>
                                          <p:spTgt spid="419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7" presetClass="entr" presetSubtype="4" fill="hold" nodeType="clickEffect">
                                  <p:stCondLst>
                                    <p:cond delay="0"/>
                                  </p:stCondLst>
                                  <p:childTnLst>
                                    <p:set>
                                      <p:cBhvr>
                                        <p:cTn id="27" dur="1" fill="hold">
                                          <p:stCondLst>
                                            <p:cond delay="0"/>
                                          </p:stCondLst>
                                        </p:cTn>
                                        <p:tgtEl>
                                          <p:spTgt spid="41993">
                                            <p:txEl>
                                              <p:pRg st="0" end="0"/>
                                            </p:txEl>
                                          </p:spTgt>
                                        </p:tgtEl>
                                        <p:attrNameLst>
                                          <p:attrName>style.visibility</p:attrName>
                                        </p:attrNameLst>
                                      </p:cBhvr>
                                      <p:to>
                                        <p:strVal val="visible"/>
                                      </p:to>
                                    </p:set>
                                    <p:anim calcmode="lin" valueType="num">
                                      <p:cBhvr additive="base">
                                        <p:cTn id="28" dur="500" fill="hold"/>
                                        <p:tgtEl>
                                          <p:spTgt spid="4199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19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41997"/>
                                        </p:tgtEl>
                                        <p:attrNameLst>
                                          <p:attrName>style.visibility</p:attrName>
                                        </p:attrNameLst>
                                      </p:cBhvr>
                                      <p:to>
                                        <p:strVal val="visible"/>
                                      </p:to>
                                    </p:set>
                                    <p:anim by="(-#ppt_w*2)" calcmode="lin" valueType="num">
                                      <p:cBhvr rctx="PPT">
                                        <p:cTn id="34" dur="500" autoRev="1" fill="hold">
                                          <p:stCondLst>
                                            <p:cond delay="0"/>
                                          </p:stCondLst>
                                        </p:cTn>
                                        <p:tgtEl>
                                          <p:spTgt spid="41997"/>
                                        </p:tgtEl>
                                        <p:attrNameLst>
                                          <p:attrName>ppt_w</p:attrName>
                                        </p:attrNameLst>
                                      </p:cBhvr>
                                    </p:anim>
                                    <p:anim by="(#ppt_w*0.50)" calcmode="lin" valueType="num">
                                      <p:cBhvr>
                                        <p:cTn id="35" dur="500" decel="50000" autoRev="1" fill="hold">
                                          <p:stCondLst>
                                            <p:cond delay="0"/>
                                          </p:stCondLst>
                                        </p:cTn>
                                        <p:tgtEl>
                                          <p:spTgt spid="41997"/>
                                        </p:tgtEl>
                                        <p:attrNameLst>
                                          <p:attrName>ppt_x</p:attrName>
                                        </p:attrNameLst>
                                      </p:cBhvr>
                                    </p:anim>
                                    <p:anim from="(-#ppt_h/2)" to="(#ppt_y)" calcmode="lin" valueType="num">
                                      <p:cBhvr>
                                        <p:cTn id="36" dur="1000" fill="hold">
                                          <p:stCondLst>
                                            <p:cond delay="0"/>
                                          </p:stCondLst>
                                        </p:cTn>
                                        <p:tgtEl>
                                          <p:spTgt spid="41997"/>
                                        </p:tgtEl>
                                        <p:attrNameLst>
                                          <p:attrName>ppt_y</p:attrName>
                                        </p:attrNameLst>
                                      </p:cBhvr>
                                    </p:anim>
                                    <p:animRot by="21600000">
                                      <p:cBhvr>
                                        <p:cTn id="37" dur="1000" fill="hold">
                                          <p:stCondLst>
                                            <p:cond delay="0"/>
                                          </p:stCondLst>
                                        </p:cTn>
                                        <p:tgtEl>
                                          <p:spTgt spid="41997"/>
                                        </p:tgtEl>
                                        <p:attrNameLst>
                                          <p:attrName>r</p:attrName>
                                        </p:attrNameLst>
                                      </p:cBhvr>
                                    </p:animRo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1988"/>
                                        </p:tgtEl>
                                        <p:attrNameLst>
                                          <p:attrName>style.visibility</p:attrName>
                                        </p:attrNameLst>
                                      </p:cBhvr>
                                      <p:to>
                                        <p:strVal val="visible"/>
                                      </p:to>
                                    </p:set>
                                    <p:anim calcmode="lin" valueType="num">
                                      <p:cBhvr additive="base">
                                        <p:cTn id="42" dur="500" fill="hold"/>
                                        <p:tgtEl>
                                          <p:spTgt spid="41988"/>
                                        </p:tgtEl>
                                        <p:attrNameLst>
                                          <p:attrName>ppt_x</p:attrName>
                                        </p:attrNameLst>
                                      </p:cBhvr>
                                      <p:tavLst>
                                        <p:tav tm="0">
                                          <p:val>
                                            <p:strVal val="#ppt_x"/>
                                          </p:val>
                                        </p:tav>
                                        <p:tav tm="100000">
                                          <p:val>
                                            <p:strVal val="#ppt_x"/>
                                          </p:val>
                                        </p:tav>
                                      </p:tavLst>
                                    </p:anim>
                                    <p:anim calcmode="lin" valueType="num">
                                      <p:cBhvr additive="base">
                                        <p:cTn id="43"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1989"/>
                                        </p:tgtEl>
                                        <p:attrNameLst>
                                          <p:attrName>style.visibility</p:attrName>
                                        </p:attrNameLst>
                                      </p:cBhvr>
                                      <p:to>
                                        <p:strVal val="visible"/>
                                      </p:to>
                                    </p:set>
                                    <p:anim calcmode="lin" valueType="num">
                                      <p:cBhvr additive="base">
                                        <p:cTn id="48" dur="500" fill="hold"/>
                                        <p:tgtEl>
                                          <p:spTgt spid="41989"/>
                                        </p:tgtEl>
                                        <p:attrNameLst>
                                          <p:attrName>ppt_x</p:attrName>
                                        </p:attrNameLst>
                                      </p:cBhvr>
                                      <p:tavLst>
                                        <p:tav tm="0">
                                          <p:val>
                                            <p:strVal val="#ppt_x"/>
                                          </p:val>
                                        </p:tav>
                                        <p:tav tm="100000">
                                          <p:val>
                                            <p:strVal val="#ppt_x"/>
                                          </p:val>
                                        </p:tav>
                                      </p:tavLst>
                                    </p:anim>
                                    <p:anim calcmode="lin" valueType="num">
                                      <p:cBhvr additive="base">
                                        <p:cTn id="49" dur="500" fill="hold"/>
                                        <p:tgtEl>
                                          <p:spTgt spid="41989"/>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41990"/>
                                        </p:tgtEl>
                                        <p:attrNameLst>
                                          <p:attrName>style.visibility</p:attrName>
                                        </p:attrNameLst>
                                      </p:cBhvr>
                                      <p:to>
                                        <p:strVal val="visible"/>
                                      </p:to>
                                    </p:set>
                                    <p:anim calcmode="lin" valueType="num">
                                      <p:cBhvr additive="base">
                                        <p:cTn id="54" dur="500" fill="hold"/>
                                        <p:tgtEl>
                                          <p:spTgt spid="41990"/>
                                        </p:tgtEl>
                                        <p:attrNameLst>
                                          <p:attrName>ppt_x</p:attrName>
                                        </p:attrNameLst>
                                      </p:cBhvr>
                                      <p:tavLst>
                                        <p:tav tm="0">
                                          <p:val>
                                            <p:strVal val="#ppt_x"/>
                                          </p:val>
                                        </p:tav>
                                        <p:tav tm="100000">
                                          <p:val>
                                            <p:strVal val="#ppt_x"/>
                                          </p:val>
                                        </p:tav>
                                      </p:tavLst>
                                    </p:anim>
                                    <p:anim calcmode="lin" valueType="num">
                                      <p:cBhvr additive="base">
                                        <p:cTn id="55" dur="500" fill="hold"/>
                                        <p:tgtEl>
                                          <p:spTgt spid="41990"/>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1995"/>
                                        </p:tgtEl>
                                        <p:attrNameLst>
                                          <p:attrName>style.visibility</p:attrName>
                                        </p:attrNameLst>
                                      </p:cBhvr>
                                      <p:to>
                                        <p:strVal val="visible"/>
                                      </p:to>
                                    </p:set>
                                    <p:anim calcmode="lin" valueType="num">
                                      <p:cBhvr additive="base">
                                        <p:cTn id="60" dur="500" fill="hold"/>
                                        <p:tgtEl>
                                          <p:spTgt spid="41995"/>
                                        </p:tgtEl>
                                        <p:attrNameLst>
                                          <p:attrName>ppt_x</p:attrName>
                                        </p:attrNameLst>
                                      </p:cBhvr>
                                      <p:tavLst>
                                        <p:tav tm="0">
                                          <p:val>
                                            <p:strVal val="#ppt_x"/>
                                          </p:val>
                                        </p:tav>
                                        <p:tav tm="100000">
                                          <p:val>
                                            <p:strVal val="#ppt_x"/>
                                          </p:val>
                                        </p:tav>
                                      </p:tavLst>
                                    </p:anim>
                                    <p:anim calcmode="lin" valueType="num">
                                      <p:cBhvr additive="base">
                                        <p:cTn id="61" dur="500" fill="hold"/>
                                        <p:tgtEl>
                                          <p:spTgt spid="419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1988" grpId="0"/>
      <p:bldP spid="41989" grpId="0"/>
      <p:bldP spid="41990" grpId="0"/>
      <p:bldP spid="41991" grpId="0"/>
      <p:bldP spid="41992" grpId="0"/>
      <p:bldP spid="41995" grpId="0"/>
      <p:bldP spid="4199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7278-D23C-824D-8CED-AAF443FA9E00}"/>
              </a:ext>
            </a:extLst>
          </p:cNvPr>
          <p:cNvSpPr>
            <a:spLocks noGrp="1"/>
          </p:cNvSpPr>
          <p:nvPr>
            <p:ph type="title"/>
          </p:nvPr>
        </p:nvSpPr>
        <p:spPr/>
        <p:txBody>
          <a:bodyPr>
            <a:normAutofit/>
          </a:bodyPr>
          <a:lstStyle/>
          <a:p>
            <a:pPr algn="ctr"/>
            <a:r>
              <a:rPr lang="en-US" sz="4400" dirty="0"/>
              <a:t>Range of Motion</a:t>
            </a:r>
          </a:p>
        </p:txBody>
      </p:sp>
      <p:sp>
        <p:nvSpPr>
          <p:cNvPr id="3" name="Content Placeholder 2">
            <a:extLst>
              <a:ext uri="{FF2B5EF4-FFF2-40B4-BE49-F238E27FC236}">
                <a16:creationId xmlns:a16="http://schemas.microsoft.com/office/drawing/2014/main" id="{8E27B770-7A62-EF49-B8D9-3BC46613CEC6}"/>
              </a:ext>
            </a:extLst>
          </p:cNvPr>
          <p:cNvSpPr>
            <a:spLocks noGrp="1"/>
          </p:cNvSpPr>
          <p:nvPr>
            <p:ph idx="1"/>
          </p:nvPr>
        </p:nvSpPr>
        <p:spPr>
          <a:xfrm>
            <a:off x="304800" y="1524000"/>
            <a:ext cx="8458200" cy="4518027"/>
          </a:xfrm>
        </p:spPr>
        <p:txBody>
          <a:bodyPr>
            <a:normAutofit/>
          </a:bodyPr>
          <a:lstStyle/>
          <a:p>
            <a:r>
              <a:rPr lang="en-US" sz="2800" dirty="0"/>
              <a:t>Ankle plantar flexion (movement downward) 0-50</a:t>
            </a:r>
          </a:p>
          <a:p>
            <a:r>
              <a:rPr lang="en-US" sz="2800" dirty="0"/>
              <a:t>Ankle dorsiflexion (movement upward) 0-20</a:t>
            </a:r>
          </a:p>
          <a:p>
            <a:r>
              <a:rPr lang="en-US" sz="2800" dirty="0"/>
              <a:t>Foot inversion (turned inward) 0-35</a:t>
            </a:r>
          </a:p>
          <a:p>
            <a:r>
              <a:rPr lang="en-US" sz="2800" dirty="0"/>
              <a:t>Foot eversion (turned outward) 0-25</a:t>
            </a:r>
          </a:p>
          <a:p>
            <a:r>
              <a:rPr lang="en-US" sz="2800" dirty="0"/>
              <a:t>Metatarsophalangeal joints flexion 0-30</a:t>
            </a:r>
          </a:p>
          <a:p>
            <a:r>
              <a:rPr lang="en-US" sz="2800" dirty="0"/>
              <a:t>Metatarsophalangeal joints extension 0-80</a:t>
            </a:r>
          </a:p>
          <a:p>
            <a:r>
              <a:rPr lang="en-US" sz="2800" dirty="0"/>
              <a:t>Interphalangeal joints of toe flexion 0-50</a:t>
            </a:r>
          </a:p>
          <a:p>
            <a:r>
              <a:rPr lang="en-US" sz="2800" dirty="0"/>
              <a:t>Interphalangeal joints of toe extension 50-0</a:t>
            </a:r>
          </a:p>
          <a:p>
            <a:endParaRPr lang="en-US" dirty="0"/>
          </a:p>
        </p:txBody>
      </p:sp>
    </p:spTree>
    <p:extLst>
      <p:ext uri="{BB962C8B-B14F-4D97-AF65-F5344CB8AC3E}">
        <p14:creationId xmlns:p14="http://schemas.microsoft.com/office/powerpoint/2010/main" val="399747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AC099-8653-0941-A214-F62D7872DD63}"/>
              </a:ext>
            </a:extLst>
          </p:cNvPr>
          <p:cNvSpPr>
            <a:spLocks noGrp="1"/>
          </p:cNvSpPr>
          <p:nvPr>
            <p:ph type="title"/>
          </p:nvPr>
        </p:nvSpPr>
        <p:spPr/>
        <p:txBody>
          <a:bodyPr>
            <a:normAutofit/>
          </a:bodyPr>
          <a:lstStyle/>
          <a:p>
            <a:pPr algn="ctr"/>
            <a:r>
              <a:rPr lang="en-US" sz="4400" dirty="0"/>
              <a:t>Strength Testing</a:t>
            </a:r>
          </a:p>
        </p:txBody>
      </p:sp>
      <p:sp>
        <p:nvSpPr>
          <p:cNvPr id="3" name="Content Placeholder 2">
            <a:extLst>
              <a:ext uri="{FF2B5EF4-FFF2-40B4-BE49-F238E27FC236}">
                <a16:creationId xmlns:a16="http://schemas.microsoft.com/office/drawing/2014/main" id="{270342E3-9C5E-0E42-944A-C282DDFFBFA9}"/>
              </a:ext>
            </a:extLst>
          </p:cNvPr>
          <p:cNvSpPr>
            <a:spLocks noGrp="1"/>
          </p:cNvSpPr>
          <p:nvPr>
            <p:ph idx="1"/>
          </p:nvPr>
        </p:nvSpPr>
        <p:spPr/>
        <p:txBody>
          <a:bodyPr>
            <a:normAutofit/>
          </a:bodyPr>
          <a:lstStyle/>
          <a:p>
            <a:r>
              <a:rPr lang="en-US" sz="3200" dirty="0"/>
              <a:t>Inversion</a:t>
            </a:r>
          </a:p>
          <a:p>
            <a:r>
              <a:rPr lang="en-US" sz="3200" dirty="0"/>
              <a:t>Eversion</a:t>
            </a:r>
          </a:p>
          <a:p>
            <a:r>
              <a:rPr lang="en-US" sz="3200" dirty="0"/>
              <a:t>Dorsiflexion</a:t>
            </a:r>
          </a:p>
          <a:p>
            <a:r>
              <a:rPr lang="en-US" sz="3200" dirty="0"/>
              <a:t>Plantar Flexion</a:t>
            </a:r>
          </a:p>
          <a:p>
            <a:r>
              <a:rPr lang="en-US" sz="3200" dirty="0"/>
              <a:t>EHL/FHL</a:t>
            </a:r>
          </a:p>
          <a:p>
            <a:r>
              <a:rPr lang="en-US" sz="3200" dirty="0"/>
              <a:t>Calf raise</a:t>
            </a:r>
          </a:p>
        </p:txBody>
      </p:sp>
    </p:spTree>
    <p:extLst>
      <p:ext uri="{BB962C8B-B14F-4D97-AF65-F5344CB8AC3E}">
        <p14:creationId xmlns:p14="http://schemas.microsoft.com/office/powerpoint/2010/main" val="1756978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Ankle Stability Tests</a:t>
            </a:r>
          </a:p>
        </p:txBody>
      </p:sp>
      <p:sp>
        <p:nvSpPr>
          <p:cNvPr id="3" name="Content Placeholder 2"/>
          <p:cNvSpPr>
            <a:spLocks noGrp="1"/>
          </p:cNvSpPr>
          <p:nvPr>
            <p:ph idx="1"/>
          </p:nvPr>
        </p:nvSpPr>
        <p:spPr>
          <a:xfrm>
            <a:off x="0" y="1371600"/>
            <a:ext cx="8839200" cy="5121274"/>
          </a:xfrm>
        </p:spPr>
        <p:txBody>
          <a:bodyPr>
            <a:normAutofit fontScale="77500" lnSpcReduction="20000"/>
          </a:bodyPr>
          <a:lstStyle/>
          <a:p>
            <a:pPr marL="457200" lvl="1" indent="0">
              <a:lnSpc>
                <a:spcPct val="90000"/>
              </a:lnSpc>
              <a:buNone/>
            </a:pPr>
            <a:r>
              <a:rPr lang="en-US" sz="3600" dirty="0"/>
              <a:t>Anterior drawer test</a:t>
            </a:r>
          </a:p>
          <a:p>
            <a:pPr lvl="2">
              <a:lnSpc>
                <a:spcPct val="90000"/>
              </a:lnSpc>
              <a:spcBef>
                <a:spcPct val="10000"/>
              </a:spcBef>
            </a:pPr>
            <a:r>
              <a:rPr lang="en-US" sz="3600" dirty="0"/>
              <a:t>Used to determine damage to anterior </a:t>
            </a:r>
            <a:r>
              <a:rPr lang="en-US" sz="3600" dirty="0" err="1"/>
              <a:t>talofibular</a:t>
            </a:r>
            <a:r>
              <a:rPr lang="en-US" sz="3600" dirty="0"/>
              <a:t> ligament primarily and other lateral ligament secondarily</a:t>
            </a:r>
          </a:p>
          <a:p>
            <a:pPr lvl="2">
              <a:lnSpc>
                <a:spcPct val="90000"/>
              </a:lnSpc>
              <a:spcBef>
                <a:spcPct val="10000"/>
              </a:spcBef>
            </a:pPr>
            <a:r>
              <a:rPr lang="en-US" sz="3600" dirty="0"/>
              <a:t>A positive test occurs when foot slides forward and/or  makes a clunking sound as it reaches the end point</a:t>
            </a:r>
          </a:p>
          <a:p>
            <a:pPr marL="457200" lvl="1" indent="0">
              <a:lnSpc>
                <a:spcPct val="90000"/>
              </a:lnSpc>
              <a:buNone/>
            </a:pPr>
            <a:r>
              <a:rPr lang="en-US" sz="3600" dirty="0" err="1"/>
              <a:t>Talar</a:t>
            </a:r>
            <a:r>
              <a:rPr lang="en-US" sz="3600" dirty="0"/>
              <a:t> tilt test</a:t>
            </a:r>
          </a:p>
          <a:p>
            <a:pPr lvl="2">
              <a:lnSpc>
                <a:spcPct val="90000"/>
              </a:lnSpc>
              <a:spcBef>
                <a:spcPct val="10000"/>
              </a:spcBef>
            </a:pPr>
            <a:r>
              <a:rPr lang="en-US" sz="3600" dirty="0"/>
              <a:t>Performed to determine extent of inversion or eversion injuries</a:t>
            </a:r>
          </a:p>
          <a:p>
            <a:pPr lvl="2">
              <a:lnSpc>
                <a:spcPct val="90000"/>
              </a:lnSpc>
              <a:spcBef>
                <a:spcPct val="10000"/>
              </a:spcBef>
            </a:pPr>
            <a:r>
              <a:rPr lang="en-US" sz="3600" dirty="0"/>
              <a:t>With foot at 90 degrees calcaneus is inverted and excessive motion indicates injury to </a:t>
            </a:r>
            <a:r>
              <a:rPr lang="en-US" sz="3600" dirty="0" err="1"/>
              <a:t>calcaneofibular</a:t>
            </a:r>
            <a:r>
              <a:rPr lang="en-US" sz="3600" dirty="0"/>
              <a:t> ligament and possibly the anterior and posterior </a:t>
            </a:r>
            <a:r>
              <a:rPr lang="en-US" sz="3600" dirty="0" err="1"/>
              <a:t>talofibular</a:t>
            </a:r>
            <a:r>
              <a:rPr lang="en-US" sz="3600" dirty="0"/>
              <a:t> ligaments</a:t>
            </a:r>
          </a:p>
          <a:p>
            <a:pPr lvl="2">
              <a:lnSpc>
                <a:spcPct val="90000"/>
              </a:lnSpc>
              <a:spcBef>
                <a:spcPct val="10000"/>
              </a:spcBef>
            </a:pPr>
            <a:r>
              <a:rPr lang="en-US" sz="3600" dirty="0"/>
              <a:t>If the calcaneus is </a:t>
            </a:r>
            <a:r>
              <a:rPr lang="en-US" sz="3600" dirty="0" err="1"/>
              <a:t>everted</a:t>
            </a:r>
            <a:r>
              <a:rPr lang="en-US" sz="3600" dirty="0"/>
              <a:t>, the deltoid ligament is tested</a:t>
            </a:r>
          </a:p>
          <a:p>
            <a:endParaRPr lang="en-US" dirty="0"/>
          </a:p>
        </p:txBody>
      </p:sp>
    </p:spTree>
    <p:extLst>
      <p:ext uri="{BB962C8B-B14F-4D97-AF65-F5344CB8AC3E}">
        <p14:creationId xmlns:p14="http://schemas.microsoft.com/office/powerpoint/2010/main" val="737892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57200" y="457200"/>
            <a:ext cx="3505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dirty="0">
                <a:solidFill>
                  <a:schemeClr val="bg1"/>
                </a:solidFill>
                <a:latin typeface="Times New Roman" charset="0"/>
              </a:rPr>
              <a:t>Anterior Drawer Test</a:t>
            </a:r>
          </a:p>
        </p:txBody>
      </p:sp>
      <p:sp>
        <p:nvSpPr>
          <p:cNvPr id="81923" name="Rectangle 3"/>
          <p:cNvSpPr>
            <a:spLocks noChangeArrowheads="1"/>
          </p:cNvSpPr>
          <p:nvPr/>
        </p:nvSpPr>
        <p:spPr bwMode="auto">
          <a:xfrm>
            <a:off x="5943600" y="457200"/>
            <a:ext cx="19399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err="1">
                <a:solidFill>
                  <a:srgbClr val="000000"/>
                </a:solidFill>
                <a:latin typeface="Times New Roman" charset="0"/>
              </a:rPr>
              <a:t>Talar</a:t>
            </a:r>
            <a:r>
              <a:rPr lang="en-US" sz="2400" dirty="0">
                <a:solidFill>
                  <a:srgbClr val="000000"/>
                </a:solidFill>
                <a:latin typeface="Times New Roman" charset="0"/>
              </a:rPr>
              <a:t> Tilt Test</a:t>
            </a:r>
          </a:p>
        </p:txBody>
      </p:sp>
      <p:pic>
        <p:nvPicPr>
          <p:cNvPr id="81924" name="Picture 4" descr="pre61756_1912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505200" cy="54102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25" name="Picture 5" descr="pre61756_1913ab"/>
          <p:cNvPicPr>
            <a:picLocks noChangeAspect="1" noChangeArrowheads="1"/>
          </p:cNvPicPr>
          <p:nvPr/>
        </p:nvPicPr>
        <p:blipFill rotWithShape="1">
          <a:blip r:embed="rId4">
            <a:extLst>
              <a:ext uri="{28A0092B-C50C-407E-A947-70E740481C1C}">
                <a14:useLocalDpi xmlns:a14="http://schemas.microsoft.com/office/drawing/2010/main" val="0"/>
              </a:ext>
            </a:extLst>
          </a:blip>
          <a:srcRect b="22939"/>
          <a:stretch/>
        </p:blipFill>
        <p:spPr bwMode="auto">
          <a:xfrm>
            <a:off x="4648200" y="990600"/>
            <a:ext cx="4495800" cy="56229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5591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Thompson Squeeze Test</a:t>
            </a:r>
          </a:p>
        </p:txBody>
      </p:sp>
      <p:pic>
        <p:nvPicPr>
          <p:cNvPr id="3" name="Picture 2"/>
          <p:cNvPicPr>
            <a:picLocks noChangeAspect="1"/>
          </p:cNvPicPr>
          <p:nvPr/>
        </p:nvPicPr>
        <p:blipFill>
          <a:blip r:embed="rId2"/>
          <a:stretch>
            <a:fillRect/>
          </a:stretch>
        </p:blipFill>
        <p:spPr>
          <a:xfrm>
            <a:off x="0" y="1325880"/>
            <a:ext cx="9144000" cy="4160520"/>
          </a:xfrm>
          <a:prstGeom prst="rect">
            <a:avLst/>
          </a:prstGeom>
        </p:spPr>
      </p:pic>
    </p:spTree>
    <p:extLst>
      <p:ext uri="{BB962C8B-B14F-4D97-AF65-F5344CB8AC3E}">
        <p14:creationId xmlns:p14="http://schemas.microsoft.com/office/powerpoint/2010/main" val="3315874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3200" dirty="0"/>
              <a:t>Neurological exam</a:t>
            </a:r>
          </a:p>
          <a:p>
            <a:r>
              <a:rPr lang="en-US" sz="3200" dirty="0"/>
              <a:t>Vascular exam</a:t>
            </a:r>
          </a:p>
        </p:txBody>
      </p:sp>
    </p:spTree>
    <p:extLst>
      <p:ext uri="{BB962C8B-B14F-4D97-AF65-F5344CB8AC3E}">
        <p14:creationId xmlns:p14="http://schemas.microsoft.com/office/powerpoint/2010/main" val="439489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&amp; Radiology</a:t>
            </a:r>
          </a:p>
        </p:txBody>
      </p:sp>
      <p:sp>
        <p:nvSpPr>
          <p:cNvPr id="4" name="Text Placeholder 3">
            <a:extLst>
              <a:ext uri="{FF2B5EF4-FFF2-40B4-BE49-F238E27FC236}">
                <a16:creationId xmlns:a16="http://schemas.microsoft.com/office/drawing/2014/main" id="{863849A1-FA10-4BBB-8AA6-F5607BD283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09699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Review Topics</a:t>
            </a:r>
          </a:p>
        </p:txBody>
      </p:sp>
      <p:sp>
        <p:nvSpPr>
          <p:cNvPr id="4" name="Text Placeholder 3">
            <a:extLst>
              <a:ext uri="{FF2B5EF4-FFF2-40B4-BE49-F238E27FC236}">
                <a16:creationId xmlns:a16="http://schemas.microsoft.com/office/drawing/2014/main" id="{83C82B52-8358-4BCA-8521-4BCEDB2859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6988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Ottawa Ankle Rules</a:t>
            </a:r>
          </a:p>
        </p:txBody>
      </p:sp>
      <p:sp>
        <p:nvSpPr>
          <p:cNvPr id="3" name="Content Placeholder 2"/>
          <p:cNvSpPr>
            <a:spLocks noGrp="1"/>
          </p:cNvSpPr>
          <p:nvPr>
            <p:ph idx="1"/>
          </p:nvPr>
        </p:nvSpPr>
        <p:spPr/>
        <p:txBody>
          <a:bodyPr>
            <a:normAutofit/>
          </a:bodyPr>
          <a:lstStyle/>
          <a:p>
            <a:r>
              <a:rPr lang="en-US" sz="2400" dirty="0"/>
              <a:t>Simple guidelines to identify patients with ankle of </a:t>
            </a:r>
            <a:r>
              <a:rPr lang="en-US" sz="2400" dirty="0" err="1"/>
              <a:t>midfoot</a:t>
            </a:r>
            <a:r>
              <a:rPr lang="en-US" sz="2400" dirty="0"/>
              <a:t> injury who do not need X-ray</a:t>
            </a:r>
          </a:p>
          <a:p>
            <a:r>
              <a:rPr lang="en-US" sz="2400" dirty="0"/>
              <a:t>Validated by numerous clinical studies</a:t>
            </a:r>
          </a:p>
          <a:p>
            <a:r>
              <a:rPr lang="en-US" sz="2400" dirty="0"/>
              <a:t>Ankle X-rays are indicated if any of the following are present</a:t>
            </a:r>
          </a:p>
          <a:p>
            <a:pPr lvl="1"/>
            <a:r>
              <a:rPr lang="en-US" sz="2400" dirty="0"/>
              <a:t>Inability to bear weight (both immediately and in the emergency department)</a:t>
            </a:r>
          </a:p>
          <a:p>
            <a:pPr lvl="1"/>
            <a:r>
              <a:rPr lang="en-US" sz="2400" dirty="0"/>
              <a:t>Bone tenderness along the </a:t>
            </a:r>
            <a:r>
              <a:rPr lang="en-US" sz="2400" u="sng" dirty="0"/>
              <a:t>posterior</a:t>
            </a:r>
            <a:r>
              <a:rPr lang="en-US" sz="2400" dirty="0"/>
              <a:t> edge of the distal 6cm of either lateral or medial malleolus</a:t>
            </a:r>
          </a:p>
          <a:p>
            <a:pPr lvl="1"/>
            <a:r>
              <a:rPr lang="en-US" sz="2400" dirty="0"/>
              <a:t>Point tenderness over the proximal base of the 5</a:t>
            </a:r>
            <a:r>
              <a:rPr lang="en-US" sz="2400" baseline="30000" dirty="0"/>
              <a:t>th</a:t>
            </a:r>
            <a:r>
              <a:rPr lang="en-US" sz="2400" dirty="0"/>
              <a:t> metatarsal</a:t>
            </a:r>
          </a:p>
          <a:p>
            <a:pPr lvl="1"/>
            <a:r>
              <a:rPr lang="en-US" sz="2400" dirty="0"/>
              <a:t>Point tenderness over the </a:t>
            </a:r>
            <a:r>
              <a:rPr lang="en-US" sz="2400" dirty="0" err="1"/>
              <a:t>navicular</a:t>
            </a:r>
            <a:r>
              <a:rPr lang="en-US" sz="2400" dirty="0"/>
              <a:t> bone</a:t>
            </a:r>
          </a:p>
        </p:txBody>
      </p:sp>
    </p:spTree>
    <p:extLst>
      <p:ext uri="{BB962C8B-B14F-4D97-AF65-F5344CB8AC3E}">
        <p14:creationId xmlns:p14="http://schemas.microsoft.com/office/powerpoint/2010/main" val="321309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55AF-C9DC-654E-B200-758DCEFB29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2F664C-FCBF-D843-AA63-A9B95C2C1768}"/>
              </a:ext>
            </a:extLst>
          </p:cNvPr>
          <p:cNvSpPr>
            <a:spLocks noGrp="1"/>
          </p:cNvSpPr>
          <p:nvPr>
            <p:ph idx="1"/>
          </p:nvPr>
        </p:nvSpPr>
        <p:spPr/>
        <p:txBody>
          <a:bodyPr/>
          <a:lstStyle/>
          <a:p>
            <a:endParaRPr lang="en-US"/>
          </a:p>
        </p:txBody>
      </p:sp>
      <p:pic>
        <p:nvPicPr>
          <p:cNvPr id="5122" name="Picture 2" descr="Accuracy of Ottawa ankle rules to exclude fractures of the ankle and  mid-foot: systematic review | The BMJ">
            <a:extLst>
              <a:ext uri="{FF2B5EF4-FFF2-40B4-BE49-F238E27FC236}">
                <a16:creationId xmlns:a16="http://schemas.microsoft.com/office/drawing/2014/main" id="{0AD1CC6B-022E-4141-B9DC-E0AB14ABC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067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308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Tarsal Tunnel Syndrome</a:t>
            </a:r>
          </a:p>
        </p:txBody>
      </p:sp>
      <p:sp>
        <p:nvSpPr>
          <p:cNvPr id="3" name="Content Placeholder 2"/>
          <p:cNvSpPr>
            <a:spLocks noGrp="1"/>
          </p:cNvSpPr>
          <p:nvPr>
            <p:ph idx="1"/>
          </p:nvPr>
        </p:nvSpPr>
        <p:spPr/>
        <p:txBody>
          <a:bodyPr>
            <a:normAutofit/>
          </a:bodyPr>
          <a:lstStyle/>
          <a:p>
            <a:r>
              <a:rPr lang="en-US" sz="3200" dirty="0"/>
              <a:t>Entrapment neuropathy</a:t>
            </a:r>
          </a:p>
          <a:p>
            <a:r>
              <a:rPr lang="en-US" sz="3200" dirty="0"/>
              <a:t>Posterior </a:t>
            </a:r>
            <a:r>
              <a:rPr lang="en-US" sz="3200" dirty="0" err="1"/>
              <a:t>tibial</a:t>
            </a:r>
            <a:r>
              <a:rPr lang="en-US" sz="3200" dirty="0"/>
              <a:t> n. (motor to foot muscles and sensation to the bottom of foot)</a:t>
            </a:r>
          </a:p>
          <a:p>
            <a:r>
              <a:rPr lang="en-US" sz="3200" dirty="0"/>
              <a:t>Night pain common</a:t>
            </a:r>
          </a:p>
          <a:p>
            <a:r>
              <a:rPr lang="en-US" sz="3200" dirty="0" err="1"/>
              <a:t>Tinel’s</a:t>
            </a:r>
            <a:r>
              <a:rPr lang="en-US" sz="3200" dirty="0"/>
              <a:t> sign: tap nerve </a:t>
            </a:r>
            <a:r>
              <a:rPr lang="en-US" sz="3200" dirty="0">
                <a:ea typeface="Wingdings"/>
                <a:cs typeface="Wingdings"/>
                <a:sym typeface="Wingdings"/>
              </a:rPr>
              <a:t></a:t>
            </a:r>
            <a:r>
              <a:rPr lang="en-US" sz="3200" dirty="0">
                <a:sym typeface="Wingdings"/>
              </a:rPr>
              <a:t> </a:t>
            </a:r>
            <a:r>
              <a:rPr lang="en-US" sz="3200" dirty="0" err="1">
                <a:sym typeface="Wingdings"/>
              </a:rPr>
              <a:t>paresthesia</a:t>
            </a:r>
            <a:endParaRPr lang="en-US" sz="3200" dirty="0">
              <a:sym typeface="Wingdings"/>
            </a:endParaRPr>
          </a:p>
          <a:p>
            <a:r>
              <a:rPr lang="en-US" sz="3200" dirty="0">
                <a:sym typeface="Wingdings"/>
              </a:rPr>
              <a:t>Complication: “claw toe”</a:t>
            </a:r>
            <a:endParaRPr lang="en-US" sz="3200" dirty="0"/>
          </a:p>
        </p:txBody>
      </p:sp>
    </p:spTree>
    <p:extLst>
      <p:ext uri="{BB962C8B-B14F-4D97-AF65-F5344CB8AC3E}">
        <p14:creationId xmlns:p14="http://schemas.microsoft.com/office/powerpoint/2010/main" val="3158410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B85-E3D4-8642-A1BF-ABF7F57E99C6}"/>
              </a:ext>
            </a:extLst>
          </p:cNvPr>
          <p:cNvSpPr>
            <a:spLocks noGrp="1"/>
          </p:cNvSpPr>
          <p:nvPr>
            <p:ph type="title"/>
          </p:nvPr>
        </p:nvSpPr>
        <p:spPr/>
        <p:txBody>
          <a:bodyPr/>
          <a:lstStyle/>
          <a:p>
            <a:endParaRPr lang="en-US"/>
          </a:p>
        </p:txBody>
      </p:sp>
      <p:pic>
        <p:nvPicPr>
          <p:cNvPr id="1026" name="Picture 2" descr="Tarsal Tunnel Syndrome - Foot Health Facts">
            <a:extLst>
              <a:ext uri="{FF2B5EF4-FFF2-40B4-BE49-F238E27FC236}">
                <a16:creationId xmlns:a16="http://schemas.microsoft.com/office/drawing/2014/main" id="{A12E49B4-22EA-4C43-94BC-B184A7E913E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365126"/>
            <a:ext cx="7753350"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66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4ED0-E45A-6841-8A59-86C464B2CACD}"/>
              </a:ext>
            </a:extLst>
          </p:cNvPr>
          <p:cNvSpPr>
            <a:spLocks noGrp="1"/>
          </p:cNvSpPr>
          <p:nvPr>
            <p:ph type="title"/>
          </p:nvPr>
        </p:nvSpPr>
        <p:spPr/>
        <p:txBody>
          <a:bodyPr/>
          <a:lstStyle/>
          <a:p>
            <a:pPr algn="ctr"/>
            <a:r>
              <a:rPr lang="en-US" sz="3600" dirty="0"/>
              <a:t>Tarsal Tunnel Syndrome Treatment</a:t>
            </a:r>
            <a:endParaRPr lang="en-US" dirty="0"/>
          </a:p>
        </p:txBody>
      </p:sp>
      <p:sp>
        <p:nvSpPr>
          <p:cNvPr id="3" name="Content Placeholder 2">
            <a:extLst>
              <a:ext uri="{FF2B5EF4-FFF2-40B4-BE49-F238E27FC236}">
                <a16:creationId xmlns:a16="http://schemas.microsoft.com/office/drawing/2014/main" id="{45B9CE1C-9D74-C04D-B18E-78F0D3BCFDA3}"/>
              </a:ext>
            </a:extLst>
          </p:cNvPr>
          <p:cNvSpPr>
            <a:spLocks noGrp="1"/>
          </p:cNvSpPr>
          <p:nvPr>
            <p:ph idx="1"/>
          </p:nvPr>
        </p:nvSpPr>
        <p:spPr/>
        <p:txBody>
          <a:bodyPr>
            <a:normAutofit/>
          </a:bodyPr>
          <a:lstStyle/>
          <a:p>
            <a:r>
              <a:rPr lang="en-US" sz="3200" dirty="0"/>
              <a:t>RICE</a:t>
            </a:r>
          </a:p>
          <a:p>
            <a:r>
              <a:rPr lang="en-US" sz="3200" dirty="0"/>
              <a:t>Steroid injections</a:t>
            </a:r>
          </a:p>
          <a:p>
            <a:r>
              <a:rPr lang="en-US" sz="3200" dirty="0"/>
              <a:t>Surgery</a:t>
            </a:r>
          </a:p>
        </p:txBody>
      </p:sp>
    </p:spTree>
    <p:extLst>
      <p:ext uri="{BB962C8B-B14F-4D97-AF65-F5344CB8AC3E}">
        <p14:creationId xmlns:p14="http://schemas.microsoft.com/office/powerpoint/2010/main" val="248567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Achilles Tendon Rupture</a:t>
            </a:r>
          </a:p>
        </p:txBody>
      </p:sp>
      <p:sp>
        <p:nvSpPr>
          <p:cNvPr id="3" name="Content Placeholder 2"/>
          <p:cNvSpPr>
            <a:spLocks noGrp="1"/>
          </p:cNvSpPr>
          <p:nvPr>
            <p:ph idx="1"/>
          </p:nvPr>
        </p:nvSpPr>
        <p:spPr/>
        <p:txBody>
          <a:bodyPr>
            <a:noAutofit/>
          </a:bodyPr>
          <a:lstStyle/>
          <a:p>
            <a:r>
              <a:rPr lang="en-US" sz="3000" dirty="0"/>
              <a:t>Diagnosis often delayed</a:t>
            </a:r>
          </a:p>
          <a:p>
            <a:r>
              <a:rPr lang="en-US" sz="3000" dirty="0"/>
              <a:t>Middle aged men and basketball on cipro</a:t>
            </a:r>
          </a:p>
          <a:p>
            <a:r>
              <a:rPr lang="en-US" sz="3000" dirty="0"/>
              <a:t>Sudden pain, “kicked in back of ankle,” feeling or hearing a “pop”</a:t>
            </a:r>
          </a:p>
          <a:p>
            <a:r>
              <a:rPr lang="en-US" sz="3000" dirty="0"/>
              <a:t>Inability to palpate tendon or defect noted, bulge or knot palpated at proximal portion of tendon</a:t>
            </a:r>
          </a:p>
          <a:p>
            <a:r>
              <a:rPr lang="en-US" sz="3000" dirty="0"/>
              <a:t>Thompson squeeze test positive (failure of the foot to plantar flex with calf compression)</a:t>
            </a:r>
          </a:p>
        </p:txBody>
      </p:sp>
    </p:spTree>
    <p:extLst>
      <p:ext uri="{BB962C8B-B14F-4D97-AF65-F5344CB8AC3E}">
        <p14:creationId xmlns:p14="http://schemas.microsoft.com/office/powerpoint/2010/main" val="3803150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259"/>
            <a:ext cx="9144000" cy="5963478"/>
          </a:xfrm>
          <a:prstGeom prst="rect">
            <a:avLst/>
          </a:prstGeom>
        </p:spPr>
      </p:pic>
    </p:spTree>
    <p:extLst>
      <p:ext uri="{BB962C8B-B14F-4D97-AF65-F5344CB8AC3E}">
        <p14:creationId xmlns:p14="http://schemas.microsoft.com/office/powerpoint/2010/main" val="2048517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6CC9-14E3-4C47-BE91-39D6705FCC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E0B4F6-8EB5-B547-911E-5F6E1E11F378}"/>
              </a:ext>
            </a:extLst>
          </p:cNvPr>
          <p:cNvSpPr>
            <a:spLocks noGrp="1"/>
          </p:cNvSpPr>
          <p:nvPr>
            <p:ph idx="1"/>
          </p:nvPr>
        </p:nvSpPr>
        <p:spPr/>
        <p:txBody>
          <a:bodyPr/>
          <a:lstStyle/>
          <a:p>
            <a:endParaRPr lang="en-US"/>
          </a:p>
        </p:txBody>
      </p:sp>
      <p:pic>
        <p:nvPicPr>
          <p:cNvPr id="6146" name="Picture 2">
            <a:extLst>
              <a:ext uri="{FF2B5EF4-FFF2-40B4-BE49-F238E27FC236}">
                <a16:creationId xmlns:a16="http://schemas.microsoft.com/office/drawing/2014/main" id="{F507CB6A-398F-A04E-B8C4-5388D5E55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65125"/>
            <a:ext cx="7886700" cy="581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51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9AE1-04BC-DC4D-8E58-B1B826D2E2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F4A40E-E2ED-4647-A2A8-2488EA6584CE}"/>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A7677AD9-5206-474B-AAD9-D9006FF20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27"/>
            <a:ext cx="9144000" cy="581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495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646FB0-EF4C-DC4C-A2F0-8ABDAA9E9023}"/>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0B5D091B-2A03-8E45-854D-D78ADF69BB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034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94AE3-C175-9C4D-9B66-6F124A7EA8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25D146-B0C9-1341-A0B0-F3D8A57DD9F3}"/>
              </a:ext>
            </a:extLst>
          </p:cNvPr>
          <p:cNvSpPr>
            <a:spLocks noGrp="1"/>
          </p:cNvSpPr>
          <p:nvPr>
            <p:ph idx="1"/>
          </p:nvPr>
        </p:nvSpPr>
        <p:spPr/>
        <p:txBody>
          <a:bodyPr/>
          <a:lstStyle/>
          <a:p>
            <a:endParaRPr lang="en-US"/>
          </a:p>
        </p:txBody>
      </p:sp>
      <p:pic>
        <p:nvPicPr>
          <p:cNvPr id="2050" name="Picture 2" descr="Musculoskeletal Joints and Tendons | 6.7 Ankle : Case 6.7.4 Full thickness achilles  tendon ruptures | Ultrasound Cases">
            <a:extLst>
              <a:ext uri="{FF2B5EF4-FFF2-40B4-BE49-F238E27FC236}">
                <a16:creationId xmlns:a16="http://schemas.microsoft.com/office/drawing/2014/main" id="{FC74A151-87BA-0D40-9DAA-88EB16C9B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270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Ankle Dislocation</a:t>
            </a:r>
          </a:p>
        </p:txBody>
      </p:sp>
      <p:sp>
        <p:nvSpPr>
          <p:cNvPr id="3" name="Content Placeholder 2"/>
          <p:cNvSpPr>
            <a:spLocks noGrp="1"/>
          </p:cNvSpPr>
          <p:nvPr>
            <p:ph idx="1"/>
          </p:nvPr>
        </p:nvSpPr>
        <p:spPr>
          <a:xfrm>
            <a:off x="628650" y="1447800"/>
            <a:ext cx="7886700" cy="5045074"/>
          </a:xfrm>
        </p:spPr>
        <p:txBody>
          <a:bodyPr>
            <a:noAutofit/>
          </a:bodyPr>
          <a:lstStyle/>
          <a:p>
            <a:r>
              <a:rPr lang="en-US" sz="2400" dirty="0"/>
              <a:t>Dislocation in four planes</a:t>
            </a:r>
          </a:p>
          <a:p>
            <a:pPr lvl="1"/>
            <a:r>
              <a:rPr lang="en-US" sz="2400" dirty="0"/>
              <a:t>Anterior</a:t>
            </a:r>
          </a:p>
          <a:p>
            <a:pPr lvl="1"/>
            <a:r>
              <a:rPr lang="en-US" sz="2400" dirty="0"/>
              <a:t>Posterior (most common)</a:t>
            </a:r>
          </a:p>
          <a:p>
            <a:pPr lvl="1"/>
            <a:r>
              <a:rPr lang="en-US" sz="2400" dirty="0"/>
              <a:t>Lateral</a:t>
            </a:r>
          </a:p>
          <a:p>
            <a:pPr lvl="1"/>
            <a:r>
              <a:rPr lang="en-US" sz="2400" dirty="0"/>
              <a:t>Upward displacement of talus (impaction)</a:t>
            </a:r>
          </a:p>
          <a:p>
            <a:r>
              <a:rPr lang="en-US" sz="2400" dirty="0"/>
              <a:t>Associated with </a:t>
            </a:r>
            <a:r>
              <a:rPr lang="en-US" sz="2400" dirty="0" err="1"/>
              <a:t>malleolar</a:t>
            </a:r>
            <a:r>
              <a:rPr lang="en-US" sz="2400" dirty="0"/>
              <a:t> fractures</a:t>
            </a:r>
          </a:p>
          <a:p>
            <a:r>
              <a:rPr lang="en-US" sz="2400" dirty="0"/>
              <a:t>May be open</a:t>
            </a:r>
          </a:p>
          <a:p>
            <a:r>
              <a:rPr lang="en-US" sz="2400" dirty="0"/>
              <a:t>Reduce emergently</a:t>
            </a:r>
          </a:p>
          <a:p>
            <a:r>
              <a:rPr lang="en-US" sz="2400" dirty="0"/>
              <a:t>High incidence of complications</a:t>
            </a:r>
          </a:p>
          <a:p>
            <a:pPr lvl="1"/>
            <a:r>
              <a:rPr lang="en-US" sz="2400" dirty="0"/>
              <a:t>Neurovascular compromise</a:t>
            </a:r>
          </a:p>
          <a:p>
            <a:pPr lvl="1"/>
            <a:r>
              <a:rPr lang="en-US" sz="2400" dirty="0"/>
              <a:t>Conversion of closed to open</a:t>
            </a:r>
          </a:p>
          <a:p>
            <a:pPr lvl="1"/>
            <a:r>
              <a:rPr lang="en-US" sz="2400" dirty="0"/>
              <a:t>Avascular necrosis</a:t>
            </a:r>
          </a:p>
        </p:txBody>
      </p:sp>
    </p:spTree>
    <p:extLst>
      <p:ext uri="{BB962C8B-B14F-4D97-AF65-F5344CB8AC3E}">
        <p14:creationId xmlns:p14="http://schemas.microsoft.com/office/powerpoint/2010/main" val="3076266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01009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2500" y="0"/>
            <a:ext cx="4692669" cy="6858000"/>
          </a:xfrm>
          <a:prstGeom prst="rect">
            <a:avLst/>
          </a:prstGeom>
        </p:spPr>
      </p:pic>
    </p:spTree>
    <p:extLst>
      <p:ext uri="{BB962C8B-B14F-4D97-AF65-F5344CB8AC3E}">
        <p14:creationId xmlns:p14="http://schemas.microsoft.com/office/powerpoint/2010/main" val="512432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Ankle Sprains</a:t>
            </a:r>
          </a:p>
        </p:txBody>
      </p:sp>
      <p:sp>
        <p:nvSpPr>
          <p:cNvPr id="3" name="Content Placeholder 2"/>
          <p:cNvSpPr>
            <a:spLocks noGrp="1"/>
          </p:cNvSpPr>
          <p:nvPr>
            <p:ph idx="1"/>
          </p:nvPr>
        </p:nvSpPr>
        <p:spPr/>
        <p:txBody>
          <a:bodyPr>
            <a:normAutofit/>
          </a:bodyPr>
          <a:lstStyle/>
          <a:p>
            <a:r>
              <a:rPr lang="en-US" sz="2800" dirty="0"/>
              <a:t>Most involve the lateral ligaments</a:t>
            </a:r>
          </a:p>
          <a:p>
            <a:pPr lvl="1"/>
            <a:r>
              <a:rPr lang="en-US" sz="2800" dirty="0"/>
              <a:t>Anterior </a:t>
            </a:r>
            <a:r>
              <a:rPr lang="en-US" sz="2800" dirty="0" err="1"/>
              <a:t>talofibular</a:t>
            </a:r>
            <a:endParaRPr lang="en-US" sz="2800" dirty="0"/>
          </a:p>
          <a:p>
            <a:pPr lvl="1"/>
            <a:r>
              <a:rPr lang="en-US" sz="2800" dirty="0" err="1"/>
              <a:t>Calcaneofibular</a:t>
            </a:r>
            <a:endParaRPr lang="en-US" sz="2800" dirty="0"/>
          </a:p>
          <a:p>
            <a:pPr lvl="1"/>
            <a:r>
              <a:rPr lang="en-US" sz="2800" dirty="0"/>
              <a:t>Posterior </a:t>
            </a:r>
            <a:r>
              <a:rPr lang="en-US" sz="2800" dirty="0" err="1"/>
              <a:t>talofibular</a:t>
            </a:r>
            <a:endParaRPr lang="en-US" sz="2800" dirty="0"/>
          </a:p>
          <a:p>
            <a:r>
              <a:rPr lang="en-US" sz="2800" dirty="0"/>
              <a:t>Most injuries are plantar flexion or inversion</a:t>
            </a:r>
          </a:p>
          <a:p>
            <a:r>
              <a:rPr lang="en-US" sz="2800" dirty="0"/>
              <a:t>Deltoid ligament is medial. Isolated injury rare</a:t>
            </a:r>
          </a:p>
          <a:p>
            <a:r>
              <a:rPr lang="en-US" sz="2800" dirty="0"/>
              <a:t>Treatment depends upon stability</a:t>
            </a:r>
          </a:p>
          <a:p>
            <a:pPr lvl="1"/>
            <a:r>
              <a:rPr lang="en-US" sz="2800" dirty="0"/>
              <a:t>Unstable: splint, early </a:t>
            </a:r>
            <a:r>
              <a:rPr lang="en-US" sz="2800" dirty="0" err="1"/>
              <a:t>ortho</a:t>
            </a:r>
            <a:r>
              <a:rPr lang="en-US" sz="2800" dirty="0"/>
              <a:t> referral</a:t>
            </a:r>
          </a:p>
          <a:p>
            <a:pPr lvl="1"/>
            <a:r>
              <a:rPr lang="en-US" sz="2800" dirty="0"/>
              <a:t>Stable: rest, ice, compression and elevation</a:t>
            </a:r>
          </a:p>
        </p:txBody>
      </p:sp>
    </p:spTree>
    <p:extLst>
      <p:ext uri="{BB962C8B-B14F-4D97-AF65-F5344CB8AC3E}">
        <p14:creationId xmlns:p14="http://schemas.microsoft.com/office/powerpoint/2010/main" val="454068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800" y="0"/>
            <a:ext cx="8778240" cy="6858000"/>
          </a:xfrm>
          <a:prstGeom prst="rect">
            <a:avLst/>
          </a:prstGeom>
        </p:spPr>
      </p:pic>
    </p:spTree>
    <p:extLst>
      <p:ext uri="{BB962C8B-B14F-4D97-AF65-F5344CB8AC3E}">
        <p14:creationId xmlns:p14="http://schemas.microsoft.com/office/powerpoint/2010/main" val="1383420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Maisonneuve Fracture</a:t>
            </a:r>
          </a:p>
        </p:txBody>
      </p:sp>
      <p:sp>
        <p:nvSpPr>
          <p:cNvPr id="3" name="Content Placeholder 2"/>
          <p:cNvSpPr>
            <a:spLocks noGrp="1"/>
          </p:cNvSpPr>
          <p:nvPr>
            <p:ph idx="1"/>
          </p:nvPr>
        </p:nvSpPr>
        <p:spPr/>
        <p:txBody>
          <a:bodyPr>
            <a:normAutofit/>
          </a:bodyPr>
          <a:lstStyle/>
          <a:p>
            <a:r>
              <a:rPr lang="en-US" sz="2800" dirty="0"/>
              <a:t>External rotation of the ankle causing</a:t>
            </a:r>
          </a:p>
          <a:p>
            <a:pPr lvl="1"/>
            <a:r>
              <a:rPr lang="en-US" sz="2800" dirty="0"/>
              <a:t>Rupture of medial ligament complex (deltoid ligament)</a:t>
            </a:r>
          </a:p>
          <a:p>
            <a:pPr lvl="1"/>
            <a:r>
              <a:rPr lang="en-US" sz="2800" dirty="0"/>
              <a:t>Associated proximal fibula fracture</a:t>
            </a:r>
          </a:p>
          <a:p>
            <a:r>
              <a:rPr lang="en-US" sz="2800" dirty="0"/>
              <a:t>May require surgery</a:t>
            </a:r>
          </a:p>
          <a:p>
            <a:r>
              <a:rPr lang="en-US" sz="2800" dirty="0"/>
              <a:t>Missed on ankle X-ray</a:t>
            </a:r>
          </a:p>
          <a:p>
            <a:r>
              <a:rPr lang="en-US" sz="2800" dirty="0"/>
              <a:t>Medial ankle tenderness &amp; swelling: consider </a:t>
            </a:r>
            <a:r>
              <a:rPr lang="en-US" sz="2800" dirty="0" err="1"/>
              <a:t>Maisonneuve</a:t>
            </a:r>
            <a:r>
              <a:rPr lang="en-US" sz="2800" dirty="0"/>
              <a:t> fracture</a:t>
            </a:r>
          </a:p>
        </p:txBody>
      </p:sp>
    </p:spTree>
    <p:extLst>
      <p:ext uri="{BB962C8B-B14F-4D97-AF65-F5344CB8AC3E}">
        <p14:creationId xmlns:p14="http://schemas.microsoft.com/office/powerpoint/2010/main" val="728294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6010"/>
            <a:ext cx="4445693" cy="5927590"/>
          </a:xfrm>
          <a:prstGeom prst="rect">
            <a:avLst/>
          </a:prstGeom>
        </p:spPr>
      </p:pic>
      <p:pic>
        <p:nvPicPr>
          <p:cNvPr id="5" name="Picture 4"/>
          <p:cNvPicPr>
            <a:picLocks noChangeAspect="1"/>
          </p:cNvPicPr>
          <p:nvPr/>
        </p:nvPicPr>
        <p:blipFill>
          <a:blip r:embed="rId3"/>
          <a:stretch>
            <a:fillRect/>
          </a:stretch>
        </p:blipFill>
        <p:spPr>
          <a:xfrm>
            <a:off x="4724400" y="0"/>
            <a:ext cx="4457700" cy="5943600"/>
          </a:xfrm>
          <a:prstGeom prst="rect">
            <a:avLst/>
          </a:prstGeom>
        </p:spPr>
      </p:pic>
    </p:spTree>
    <p:extLst>
      <p:ext uri="{BB962C8B-B14F-4D97-AF65-F5344CB8AC3E}">
        <p14:creationId xmlns:p14="http://schemas.microsoft.com/office/powerpoint/2010/main" val="4142934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403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1 - History</a:t>
            </a:r>
          </a:p>
        </p:txBody>
      </p:sp>
      <p:sp>
        <p:nvSpPr>
          <p:cNvPr id="5" name="Content Placeholder 4"/>
          <p:cNvSpPr>
            <a:spLocks noGrp="1"/>
          </p:cNvSpPr>
          <p:nvPr>
            <p:ph idx="1"/>
          </p:nvPr>
        </p:nvSpPr>
        <p:spPr/>
        <p:txBody>
          <a:bodyPr>
            <a:normAutofit/>
          </a:bodyPr>
          <a:lstStyle/>
          <a:p>
            <a:r>
              <a:rPr lang="en-US" dirty="0"/>
              <a:t>26 </a:t>
            </a:r>
            <a:r>
              <a:rPr lang="en-US" dirty="0" err="1"/>
              <a:t>yo</a:t>
            </a:r>
            <a:r>
              <a:rPr lang="en-US" dirty="0"/>
              <a:t> male is roller blading, and trips over uneven pavement.  He twists his ankle and has immediate pain.  His friends help him up, but call EMS as the patient has too much pain to walk.</a:t>
            </a:r>
          </a:p>
          <a:p>
            <a:endParaRPr lang="en-US" dirty="0"/>
          </a:p>
          <a:p>
            <a:r>
              <a:rPr lang="en-US" dirty="0"/>
              <a:t>Unfortunately, the radiology department at your hospital is on strike, so you are unable to get x-rays.  </a:t>
            </a:r>
            <a:r>
              <a:rPr lang="en-US" dirty="0" err="1"/>
              <a:t>Basha</a:t>
            </a:r>
            <a:r>
              <a:rPr lang="en-US" dirty="0"/>
              <a:t> Diagnostics, however, has agreed to come and pick up any patients you think need x-rays (they’ll bring them back too!).  What criteria can you use to determine which patients need x-rays?</a:t>
            </a:r>
          </a:p>
        </p:txBody>
      </p:sp>
    </p:spTree>
    <p:extLst>
      <p:ext uri="{BB962C8B-B14F-4D97-AF65-F5344CB8AC3E}">
        <p14:creationId xmlns:p14="http://schemas.microsoft.com/office/powerpoint/2010/main" val="380996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E6E417-2A06-7944-A351-4A0E4DAE01EB}"/>
              </a:ext>
            </a:extLst>
          </p:cNvPr>
          <p:cNvSpPr>
            <a:spLocks noGrp="1"/>
          </p:cNvSpPr>
          <p:nvPr>
            <p:ph type="title"/>
          </p:nvPr>
        </p:nvSpPr>
        <p:spPr/>
        <p:txBody>
          <a:bodyPr/>
          <a:lstStyle/>
          <a:p>
            <a:endParaRPr lang="en-US"/>
          </a:p>
        </p:txBody>
      </p:sp>
      <p:pic>
        <p:nvPicPr>
          <p:cNvPr id="7" name="Content Placeholder 16" descr="ankle_anatomy_bones04.jpg">
            <a:extLst>
              <a:ext uri="{FF2B5EF4-FFF2-40B4-BE49-F238E27FC236}">
                <a16:creationId xmlns:a16="http://schemas.microsoft.com/office/drawing/2014/main" id="{46E3E588-B994-9F4B-BDE7-39AA47393E5C}"/>
              </a:ext>
            </a:extLst>
          </p:cNvPr>
          <p:cNvPicPr>
            <a:picLocks noGrp="1" noChangeAspect="1"/>
          </p:cNvPicPr>
          <p:nvPr>
            <p:ph sz="half" idx="1"/>
          </p:nvPr>
        </p:nvPicPr>
        <p:blipFill>
          <a:blip r:embed="rId2"/>
          <a:srcRect t="-6034" b="-6034"/>
          <a:stretch>
            <a:fillRect/>
          </a:stretch>
        </p:blipFill>
        <p:spPr>
          <a:xfrm>
            <a:off x="304800" y="1066800"/>
            <a:ext cx="4114800" cy="5426074"/>
          </a:xfrm>
        </p:spPr>
      </p:pic>
      <p:pic>
        <p:nvPicPr>
          <p:cNvPr id="8" name="Content Placeholder 17" descr="child_flatfoot_anat01.jpg">
            <a:extLst>
              <a:ext uri="{FF2B5EF4-FFF2-40B4-BE49-F238E27FC236}">
                <a16:creationId xmlns:a16="http://schemas.microsoft.com/office/drawing/2014/main" id="{87688BDC-9FF3-234C-84E8-947C11B32B6E}"/>
              </a:ext>
            </a:extLst>
          </p:cNvPr>
          <p:cNvPicPr>
            <a:picLocks noGrp="1" noChangeAspect="1"/>
          </p:cNvPicPr>
          <p:nvPr>
            <p:ph sz="half" idx="2"/>
          </p:nvPr>
        </p:nvPicPr>
        <p:blipFill>
          <a:blip r:embed="rId3"/>
          <a:srcRect l="-5770" r="-5770"/>
          <a:stretch>
            <a:fillRect/>
          </a:stretch>
        </p:blipFill>
        <p:spPr>
          <a:xfrm>
            <a:off x="4724402" y="1066800"/>
            <a:ext cx="3790947" cy="5257800"/>
          </a:xfrm>
        </p:spPr>
      </p:pic>
    </p:spTree>
    <p:extLst>
      <p:ext uri="{BB962C8B-B14F-4D97-AF65-F5344CB8AC3E}">
        <p14:creationId xmlns:p14="http://schemas.microsoft.com/office/powerpoint/2010/main" val="1395729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Ottawa Ankle Rules</a:t>
            </a:r>
          </a:p>
        </p:txBody>
      </p:sp>
      <p:sp>
        <p:nvSpPr>
          <p:cNvPr id="3" name="Content Placeholder 2"/>
          <p:cNvSpPr>
            <a:spLocks noGrp="1"/>
          </p:cNvSpPr>
          <p:nvPr>
            <p:ph idx="1"/>
          </p:nvPr>
        </p:nvSpPr>
        <p:spPr/>
        <p:txBody>
          <a:bodyPr/>
          <a:lstStyle/>
          <a:p>
            <a:r>
              <a:rPr lang="en-US" sz="2400" dirty="0"/>
              <a:t>Ankle x-rays are required only in the following situations:</a:t>
            </a:r>
          </a:p>
          <a:p>
            <a:pPr lvl="1"/>
            <a:r>
              <a:rPr lang="en-US" sz="2400" dirty="0"/>
              <a:t>bone tenderness is present at the posterior edge of the distal 6 cm or the tip of either malleolus</a:t>
            </a:r>
          </a:p>
          <a:p>
            <a:pPr lvl="1"/>
            <a:r>
              <a:rPr lang="en-US" sz="2400" dirty="0"/>
              <a:t>patient is unable to bear weight for at least 4 steps immediately after the injury and at the time of your evaluation</a:t>
            </a:r>
          </a:p>
          <a:p>
            <a:endParaRPr lang="en-US" dirty="0"/>
          </a:p>
          <a:p>
            <a:endParaRPr lang="en-US" dirty="0"/>
          </a:p>
        </p:txBody>
      </p:sp>
    </p:spTree>
    <p:extLst>
      <p:ext uri="{BB962C8B-B14F-4D97-AF65-F5344CB8AC3E}">
        <p14:creationId xmlns:p14="http://schemas.microsoft.com/office/powerpoint/2010/main" val="803959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is the mid-foot component of the OAR?</a:t>
            </a:r>
          </a:p>
          <a:p>
            <a:endParaRPr lang="en-US" dirty="0"/>
          </a:p>
          <a:p>
            <a:endParaRPr lang="en-US" dirty="0"/>
          </a:p>
          <a:p>
            <a:endParaRPr lang="en-US" dirty="0"/>
          </a:p>
        </p:txBody>
      </p:sp>
    </p:spTree>
    <p:extLst>
      <p:ext uri="{BB962C8B-B14F-4D97-AF65-F5344CB8AC3E}">
        <p14:creationId xmlns:p14="http://schemas.microsoft.com/office/powerpoint/2010/main" val="184966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OAR state that foot x-rays are required only in following situations:</a:t>
            </a:r>
          </a:p>
          <a:p>
            <a:pPr lvl="1"/>
            <a:r>
              <a:rPr lang="en-US" sz="3200" dirty="0"/>
              <a:t>bone tenderness is present at the </a:t>
            </a:r>
            <a:r>
              <a:rPr lang="en-US" sz="3200" dirty="0" err="1"/>
              <a:t>navicular</a:t>
            </a:r>
            <a:r>
              <a:rPr lang="en-US" sz="3200" dirty="0"/>
              <a:t> or base of the fifth metatarsal</a:t>
            </a:r>
          </a:p>
          <a:p>
            <a:pPr lvl="1"/>
            <a:r>
              <a:rPr lang="en-US" sz="3200" dirty="0"/>
              <a:t>the patient is unable to bear weight for at least 4 steps immediately after injury and at time of evaluation</a:t>
            </a:r>
          </a:p>
          <a:p>
            <a:endParaRPr lang="en-US" dirty="0"/>
          </a:p>
        </p:txBody>
      </p:sp>
    </p:spTree>
    <p:extLst>
      <p:ext uri="{BB962C8B-B14F-4D97-AF65-F5344CB8AC3E}">
        <p14:creationId xmlns:p14="http://schemas.microsoft.com/office/powerpoint/2010/main" val="1916263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is the sensitivity of the OAR?</a:t>
            </a:r>
          </a:p>
          <a:p>
            <a:endParaRPr lang="en-US" dirty="0"/>
          </a:p>
        </p:txBody>
      </p:sp>
    </p:spTree>
    <p:extLst>
      <p:ext uri="{BB962C8B-B14F-4D97-AF65-F5344CB8AC3E}">
        <p14:creationId xmlns:p14="http://schemas.microsoft.com/office/powerpoint/2010/main" val="3055914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OAR have a sensitivity approaching 100%, both in original studies and meta-analyses done thereafter</a:t>
            </a:r>
          </a:p>
          <a:p>
            <a:endParaRPr lang="en-US" dirty="0"/>
          </a:p>
        </p:txBody>
      </p:sp>
    </p:spTree>
    <p:extLst>
      <p:ext uri="{BB962C8B-B14F-4D97-AF65-F5344CB8AC3E}">
        <p14:creationId xmlns:p14="http://schemas.microsoft.com/office/powerpoint/2010/main" val="1014228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OAR cannot be applied to what subgroup of patients?</a:t>
            </a:r>
          </a:p>
          <a:p>
            <a:endParaRPr lang="en-US" dirty="0"/>
          </a:p>
        </p:txBody>
      </p:sp>
    </p:spTree>
    <p:extLst>
      <p:ext uri="{BB962C8B-B14F-4D97-AF65-F5344CB8AC3E}">
        <p14:creationId xmlns:p14="http://schemas.microsoft.com/office/powerpoint/2010/main" val="3406569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OAR do not apply to</a:t>
            </a:r>
          </a:p>
        </p:txBody>
      </p:sp>
      <p:sp>
        <p:nvSpPr>
          <p:cNvPr id="3" name="Content Placeholder 2"/>
          <p:cNvSpPr>
            <a:spLocks noGrp="1"/>
          </p:cNvSpPr>
          <p:nvPr>
            <p:ph idx="1"/>
          </p:nvPr>
        </p:nvSpPr>
        <p:spPr>
          <a:xfrm>
            <a:off x="457200" y="1600201"/>
            <a:ext cx="8229600" cy="4267200"/>
          </a:xfrm>
        </p:spPr>
        <p:txBody>
          <a:bodyPr>
            <a:normAutofit lnSpcReduction="10000"/>
          </a:bodyPr>
          <a:lstStyle/>
          <a:p>
            <a:r>
              <a:rPr lang="en-US" sz="3200" dirty="0" err="1"/>
              <a:t>Subacute</a:t>
            </a:r>
            <a:r>
              <a:rPr lang="en-US" sz="3200" dirty="0"/>
              <a:t> or chronic injuries</a:t>
            </a:r>
          </a:p>
          <a:p>
            <a:pPr lvl="0"/>
            <a:r>
              <a:rPr lang="en-US" sz="3200" dirty="0"/>
              <a:t>Pediatric patients &lt; 3y/o</a:t>
            </a:r>
          </a:p>
          <a:p>
            <a:pPr lvl="0"/>
            <a:r>
              <a:rPr lang="en-US" sz="3200" dirty="0"/>
              <a:t>Intoxicated patients or those who are difficult to assess because of head injuries, multiple injuries, or diminished sensation from </a:t>
            </a:r>
            <a:r>
              <a:rPr lang="en-US" sz="3200" dirty="0" err="1"/>
              <a:t>neuro</a:t>
            </a:r>
            <a:r>
              <a:rPr lang="en-US" sz="3200" dirty="0"/>
              <a:t> deficit.</a:t>
            </a:r>
          </a:p>
          <a:p>
            <a:pPr lvl="0"/>
            <a:r>
              <a:rPr lang="en-US" sz="3200" dirty="0"/>
              <a:t>Also, OAR were developed to ignore fractures with a breadth less than 3 mm because these injuries are managed like ankle sprains</a:t>
            </a:r>
          </a:p>
          <a:p>
            <a:endParaRPr lang="en-US" dirty="0"/>
          </a:p>
        </p:txBody>
      </p:sp>
    </p:spTree>
    <p:extLst>
      <p:ext uri="{BB962C8B-B14F-4D97-AF65-F5344CB8AC3E}">
        <p14:creationId xmlns:p14="http://schemas.microsoft.com/office/powerpoint/2010/main" val="37147644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1"/>
            <a:ext cx="8839200" cy="6853583"/>
          </a:xfrm>
          <a:prstGeom prst="rect">
            <a:avLst/>
          </a:prstGeom>
        </p:spPr>
      </p:pic>
    </p:spTree>
    <p:extLst>
      <p:ext uri="{BB962C8B-B14F-4D97-AF65-F5344CB8AC3E}">
        <p14:creationId xmlns:p14="http://schemas.microsoft.com/office/powerpoint/2010/main" val="2694940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type of fracture does our patient have?</a:t>
            </a:r>
          </a:p>
          <a:p>
            <a:endParaRPr lang="en-US" dirty="0"/>
          </a:p>
        </p:txBody>
      </p:sp>
    </p:spTree>
    <p:extLst>
      <p:ext uri="{BB962C8B-B14F-4D97-AF65-F5344CB8AC3E}">
        <p14:creationId xmlns:p14="http://schemas.microsoft.com/office/powerpoint/2010/main" val="2331277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Patient has a </a:t>
            </a:r>
            <a:r>
              <a:rPr lang="en-US" sz="3200" dirty="0" err="1"/>
              <a:t>bimalleolar</a:t>
            </a:r>
            <a:r>
              <a:rPr lang="en-US" sz="3200" dirty="0"/>
              <a:t> fracture, involving both the medial and lateral malleoli, and extending proximally into the fibula</a:t>
            </a:r>
          </a:p>
          <a:p>
            <a:endParaRPr lang="en-US" dirty="0"/>
          </a:p>
        </p:txBody>
      </p:sp>
    </p:spTree>
    <p:extLst>
      <p:ext uri="{BB962C8B-B14F-4D97-AF65-F5344CB8AC3E}">
        <p14:creationId xmlns:p14="http://schemas.microsoft.com/office/powerpoint/2010/main" val="406884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C396F8-312B-0C4C-BD1B-F0FA0B1D9E67}"/>
              </a:ext>
            </a:extLst>
          </p:cNvPr>
          <p:cNvSpPr>
            <a:spLocks noGrp="1"/>
          </p:cNvSpPr>
          <p:nvPr>
            <p:ph type="title"/>
          </p:nvPr>
        </p:nvSpPr>
        <p:spPr>
          <a:xfrm>
            <a:off x="628650" y="838200"/>
            <a:ext cx="7886700" cy="1325563"/>
          </a:xfrm>
        </p:spPr>
        <p:txBody>
          <a:bodyPr>
            <a:normAutofit fontScale="90000"/>
          </a:bodyPr>
          <a:lstStyle/>
          <a:p>
            <a:r>
              <a:rPr lang="en-US" sz="2400" dirty="0">
                <a:ea typeface="ＭＳ Ｐゴシック" pitchFamily="-1" charset="-128"/>
                <a:cs typeface="ＭＳ Ｐゴシック" pitchFamily="-1" charset="-128"/>
              </a:rPr>
              <a:t>Lateral ligament complex:</a:t>
            </a:r>
            <a:br>
              <a:rPr lang="en-US" sz="2400" dirty="0">
                <a:ea typeface="ＭＳ Ｐゴシック" pitchFamily="-1" charset="-128"/>
                <a:cs typeface="ＭＳ Ｐゴシック" pitchFamily="-1" charset="-128"/>
              </a:rPr>
            </a:br>
            <a:r>
              <a:rPr lang="en-US" sz="2400" dirty="0">
                <a:ea typeface="ＭＳ Ｐゴシック" pitchFamily="-1" charset="-128"/>
                <a:cs typeface="ＭＳ Ｐゴシック" pitchFamily="-1" charset="-128"/>
              </a:rPr>
              <a:t>Anterior talofibular ligament (ATFL)</a:t>
            </a:r>
            <a:br>
              <a:rPr lang="en-US" sz="2400" dirty="0">
                <a:ea typeface="ＭＳ Ｐゴシック" pitchFamily="-1" charset="-128"/>
                <a:cs typeface="ＭＳ Ｐゴシック" pitchFamily="-1" charset="-128"/>
              </a:rPr>
            </a:br>
            <a:r>
              <a:rPr lang="en-US" sz="2400" dirty="0">
                <a:ea typeface="ＭＳ Ｐゴシック" pitchFamily="-1" charset="-128"/>
                <a:cs typeface="ＭＳ Ｐゴシック" pitchFamily="-1" charset="-128"/>
              </a:rPr>
              <a:t>Calcaneofibular ligament (CFL)</a:t>
            </a:r>
            <a:br>
              <a:rPr lang="en-US" sz="2400" dirty="0">
                <a:ea typeface="ＭＳ Ｐゴシック" pitchFamily="-1" charset="-128"/>
                <a:cs typeface="ＭＳ Ｐゴシック" pitchFamily="-1" charset="-128"/>
              </a:rPr>
            </a:br>
            <a:r>
              <a:rPr lang="en-US" sz="2400" dirty="0">
                <a:ea typeface="ＭＳ Ｐゴシック" pitchFamily="-1" charset="-128"/>
                <a:cs typeface="ＭＳ Ｐゴシック" pitchFamily="-1" charset="-128"/>
              </a:rPr>
              <a:t>Posterior talofibular ligament (PTFL)</a:t>
            </a:r>
            <a:br>
              <a:rPr lang="en-US" sz="2400" dirty="0">
                <a:ea typeface="ＭＳ Ｐゴシック" pitchFamily="-1" charset="-128"/>
                <a:cs typeface="ＭＳ Ｐゴシック" pitchFamily="-1" charset="-128"/>
              </a:rPr>
            </a:br>
            <a:r>
              <a:rPr lang="en-US" sz="2400" dirty="0">
                <a:ea typeface="ＭＳ Ｐゴシック" pitchFamily="-1" charset="-128"/>
                <a:cs typeface="ＭＳ Ｐゴシック" pitchFamily="-1" charset="-128"/>
              </a:rPr>
              <a:t>These </a:t>
            </a:r>
            <a:r>
              <a:rPr lang="en-US" sz="2400" dirty="0" err="1">
                <a:ea typeface="ＭＳ Ｐゴシック" pitchFamily="-1" charset="-128"/>
                <a:cs typeface="ＭＳ Ｐゴシック" pitchFamily="-1" charset="-128"/>
              </a:rPr>
              <a:t>lig</a:t>
            </a:r>
            <a:r>
              <a:rPr lang="en-US" sz="2400" dirty="0">
                <a:ea typeface="ＭＳ Ｐゴシック" pitchFamily="-1" charset="-128"/>
                <a:cs typeface="ＭＳ Ｐゴシック" pitchFamily="-1" charset="-128"/>
              </a:rPr>
              <a:t> stabilize plantar flexion and inversion</a:t>
            </a:r>
            <a:br>
              <a:rPr lang="en-US" sz="3600" dirty="0">
                <a:ea typeface="ＭＳ Ｐゴシック" pitchFamily="-1" charset="-128"/>
                <a:cs typeface="ＭＳ Ｐゴシック" pitchFamily="-1" charset="-128"/>
              </a:rPr>
            </a:br>
            <a:endParaRPr lang="en-US" dirty="0"/>
          </a:p>
        </p:txBody>
      </p:sp>
      <p:pic>
        <p:nvPicPr>
          <p:cNvPr id="7" name="Picture 3" descr="Lateral_ankle_ligaments">
            <a:extLst>
              <a:ext uri="{FF2B5EF4-FFF2-40B4-BE49-F238E27FC236}">
                <a16:creationId xmlns:a16="http://schemas.microsoft.com/office/drawing/2014/main" id="{E4522D6C-0F01-9B4C-938F-77E98B6F404D}"/>
              </a:ext>
            </a:extLst>
          </p:cNvPr>
          <p:cNvPicPr>
            <a:picLocks noGrp="1" noChangeAspect="1" noChangeArrowheads="1"/>
          </p:cNvPicPr>
          <p:nvPr>
            <p:ph sz="half" idx="1"/>
          </p:nvPr>
        </p:nvPicPr>
        <p:blipFill>
          <a:blip r:embed="rId2"/>
          <a:srcRect/>
          <a:stretch>
            <a:fillRect/>
          </a:stretch>
        </p:blipFill>
        <p:spPr>
          <a:xfrm>
            <a:off x="228600" y="2362200"/>
            <a:ext cx="4654552" cy="4114800"/>
          </a:xfrm>
          <a:noFill/>
        </p:spPr>
      </p:pic>
      <p:pic>
        <p:nvPicPr>
          <p:cNvPr id="8" name="Picture 5" descr="ATFL picture">
            <a:extLst>
              <a:ext uri="{FF2B5EF4-FFF2-40B4-BE49-F238E27FC236}">
                <a16:creationId xmlns:a16="http://schemas.microsoft.com/office/drawing/2014/main" id="{AA4D8C5D-9B93-E946-BC03-217C734CBE4B}"/>
              </a:ext>
            </a:extLst>
          </p:cNvPr>
          <p:cNvPicPr>
            <a:picLocks noGrp="1" noChangeAspect="1" noChangeArrowheads="1"/>
          </p:cNvPicPr>
          <p:nvPr>
            <p:ph sz="half" idx="2"/>
          </p:nvPr>
        </p:nvPicPr>
        <p:blipFill>
          <a:blip r:embed="rId3"/>
          <a:srcRect/>
          <a:stretch>
            <a:fillRect/>
          </a:stretch>
        </p:blipFill>
        <p:spPr>
          <a:xfrm>
            <a:off x="4903030" y="2362200"/>
            <a:ext cx="3632198" cy="4114800"/>
          </a:xfrm>
          <a:noFill/>
        </p:spPr>
      </p:pic>
    </p:spTree>
    <p:extLst>
      <p:ext uri="{BB962C8B-B14F-4D97-AF65-F5344CB8AC3E}">
        <p14:creationId xmlns:p14="http://schemas.microsoft.com/office/powerpoint/2010/main" val="3464050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comprises the ankle ring, and how is this used to classify ankle fractures?</a:t>
            </a:r>
          </a:p>
          <a:p>
            <a:endParaRPr lang="en-US" dirty="0"/>
          </a:p>
        </p:txBody>
      </p:sp>
    </p:spTree>
    <p:extLst>
      <p:ext uri="{BB962C8B-B14F-4D97-AF65-F5344CB8AC3E}">
        <p14:creationId xmlns:p14="http://schemas.microsoft.com/office/powerpoint/2010/main" val="24950828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386"/>
          <a:stretch/>
        </p:blipFill>
        <p:spPr>
          <a:xfrm>
            <a:off x="0" y="152400"/>
            <a:ext cx="3733800" cy="6024423"/>
          </a:xfrm>
          <a:prstGeom prst="rect">
            <a:avLst/>
          </a:prstGeom>
        </p:spPr>
      </p:pic>
      <p:sp>
        <p:nvSpPr>
          <p:cNvPr id="2" name="Text Box 1"/>
          <p:cNvSpPr txBox="1">
            <a:spLocks noChangeArrowheads="1"/>
          </p:cNvSpPr>
          <p:nvPr/>
        </p:nvSpPr>
        <p:spPr bwMode="auto">
          <a:xfrm>
            <a:off x="3505200" y="304800"/>
            <a:ext cx="5257800" cy="58674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Cambria" charset="0"/>
                <a:ea typeface="ÇlÇr ñæí©" charset="0"/>
              </a:rPr>
              <a:t>Ankle ring made up of distal tibia (plafond), medial </a:t>
            </a:r>
            <a:r>
              <a:rPr kumimoji="0" lang="en-US" b="0" i="0" u="none" strike="noStrike" cap="none" normalizeH="0" baseline="0" dirty="0" err="1">
                <a:ln>
                  <a:noFill/>
                </a:ln>
                <a:solidFill>
                  <a:schemeClr val="bg1"/>
                </a:solidFill>
                <a:effectLst/>
                <a:latin typeface="Cambria" charset="0"/>
                <a:ea typeface="ÇlÇr ñæí©" charset="0"/>
              </a:rPr>
              <a:t>malleolaus</a:t>
            </a:r>
            <a:r>
              <a:rPr kumimoji="0" lang="en-US" b="0" i="0" u="none" strike="noStrike" cap="none" normalizeH="0" baseline="0" dirty="0">
                <a:ln>
                  <a:noFill/>
                </a:ln>
                <a:solidFill>
                  <a:schemeClr val="bg1"/>
                </a:solidFill>
                <a:effectLst/>
                <a:latin typeface="Cambria" charset="0"/>
                <a:ea typeface="ÇlÇr ñæí©" charset="0"/>
              </a:rPr>
              <a:t>, deltoid ligament (on medial aspect of ankle), calcaneus, lateral collateral ligaments, lateral malleolus, and </a:t>
            </a:r>
            <a:r>
              <a:rPr kumimoji="0" lang="en-US" b="0" i="0" u="none" strike="noStrike" cap="none" normalizeH="0" baseline="0" dirty="0" err="1">
                <a:ln>
                  <a:noFill/>
                </a:ln>
                <a:solidFill>
                  <a:schemeClr val="bg1"/>
                </a:solidFill>
                <a:effectLst/>
                <a:latin typeface="Cambria" charset="0"/>
                <a:ea typeface="ÇlÇr ñæí©" charset="0"/>
              </a:rPr>
              <a:t>syndesmotic</a:t>
            </a:r>
            <a:r>
              <a:rPr kumimoji="0" lang="en-US" b="0" i="0" u="none" strike="noStrike" cap="none" normalizeH="0" baseline="0" dirty="0">
                <a:ln>
                  <a:noFill/>
                </a:ln>
                <a:solidFill>
                  <a:schemeClr val="bg1"/>
                </a:solidFill>
                <a:effectLst/>
                <a:latin typeface="Cambria" charset="0"/>
                <a:ea typeface="ÇlÇr ñæí©" charset="0"/>
              </a:rPr>
              <a:t> ligaments.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chemeClr val="bg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chemeClr val="bg1"/>
                </a:solidFill>
                <a:effectLst/>
                <a:latin typeface="Cambria" charset="0"/>
                <a:ea typeface="ÇlÇr ñæí©" charset="0"/>
              </a:rPr>
              <a:t>Bimalleolar</a:t>
            </a:r>
            <a:r>
              <a:rPr kumimoji="0" lang="en-US" b="0" i="0" u="none" strike="noStrike" cap="none" normalizeH="0" baseline="0" dirty="0">
                <a:ln>
                  <a:noFill/>
                </a:ln>
                <a:solidFill>
                  <a:schemeClr val="bg1"/>
                </a:solidFill>
                <a:effectLst/>
                <a:latin typeface="Cambria" charset="0"/>
                <a:ea typeface="ÇlÇr ñæí©" charset="0"/>
              </a:rPr>
              <a:t> fractures involve disruption of at least 2 elements of the ring, and thus are unstable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chemeClr val="bg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Cambria" charset="0"/>
                <a:ea typeface="ÇlÇr ñæí©" charset="0"/>
              </a:rPr>
              <a:t>Any fracture that disrupts this ring are </a:t>
            </a:r>
            <a:r>
              <a:rPr kumimoji="0" lang="en-US" b="0" i="0" u="none" strike="noStrike" cap="none" normalizeH="0" baseline="0" dirty="0" err="1">
                <a:ln>
                  <a:noFill/>
                </a:ln>
                <a:solidFill>
                  <a:schemeClr val="bg1"/>
                </a:solidFill>
                <a:effectLst/>
                <a:latin typeface="Cambria" charset="0"/>
                <a:ea typeface="ÇlÇr ñæí©" charset="0"/>
              </a:rPr>
              <a:t>unstable</a:t>
            </a:r>
            <a:r>
              <a:rPr kumimoji="0" lang="en-US" b="0" i="0" u="none" strike="noStrike" cap="none" normalizeH="0" baseline="0" dirty="0" err="1">
                <a:ln>
                  <a:noFill/>
                </a:ln>
                <a:solidFill>
                  <a:schemeClr val="tx1"/>
                </a:solidFill>
                <a:effectLst/>
                <a:latin typeface="Cambria" charset="0"/>
                <a:ea typeface="ÇlÇr ñæí©" charset="0"/>
              </a:rPr>
              <a:t>involve</a:t>
            </a:r>
            <a:r>
              <a:rPr kumimoji="0" lang="en-US" b="0" i="0" u="none" strike="noStrike" cap="none" normalizeH="0" baseline="0" dirty="0">
                <a:ln>
                  <a:noFill/>
                </a:ln>
                <a:solidFill>
                  <a:schemeClr val="tx1"/>
                </a:solidFill>
                <a:effectLst/>
                <a:latin typeface="Cambria" charset="0"/>
                <a:ea typeface="ÇlÇr ñæí©" charset="0"/>
              </a:rPr>
              <a:t> </a:t>
            </a:r>
            <a:r>
              <a:rPr kumimoji="0" lang="en-US" sz="1100" b="0" i="0" u="none" strike="noStrike" cap="none" normalizeH="0" baseline="0" dirty="0">
                <a:ln>
                  <a:noFill/>
                </a:ln>
                <a:solidFill>
                  <a:schemeClr val="tx1"/>
                </a:solidFill>
                <a:effectLst/>
                <a:latin typeface="Cambria" charset="0"/>
                <a:ea typeface="ÇlÇr ñæí©" charset="0"/>
              </a:rPr>
              <a:t>3 components, medial, lateral, and posterior malleoli</a:t>
            </a:r>
            <a:endParaRPr kumimoji="0" lang="en-US" sz="24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56753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What is the appropriate initial treatment?  Please describe.</a:t>
            </a:r>
          </a:p>
          <a:p>
            <a:endParaRPr lang="en-US" dirty="0"/>
          </a:p>
        </p:txBody>
      </p:sp>
    </p:spTree>
    <p:extLst>
      <p:ext uri="{BB962C8B-B14F-4D97-AF65-F5344CB8AC3E}">
        <p14:creationId xmlns:p14="http://schemas.microsoft.com/office/powerpoint/2010/main" val="1203331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Establish intact neurovascular status</a:t>
            </a:r>
          </a:p>
          <a:p>
            <a:r>
              <a:rPr lang="en-US" sz="3200" dirty="0"/>
              <a:t>Splint – posterior mold, consider anterior or sugar tong component</a:t>
            </a:r>
          </a:p>
        </p:txBody>
      </p:sp>
    </p:spTree>
    <p:extLst>
      <p:ext uri="{BB962C8B-B14F-4D97-AF65-F5344CB8AC3E}">
        <p14:creationId xmlns:p14="http://schemas.microsoft.com/office/powerpoint/2010/main" val="3693043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4400" dirty="0"/>
              <a:t>Posterior Ankle Splint</a:t>
            </a:r>
          </a:p>
        </p:txBody>
      </p:sp>
      <p:sp>
        <p:nvSpPr>
          <p:cNvPr id="16387" name="Rectangle 3"/>
          <p:cNvSpPr>
            <a:spLocks noGrp="1" noChangeArrowheads="1"/>
          </p:cNvSpPr>
          <p:nvPr>
            <p:ph type="body" sz="half" idx="1"/>
          </p:nvPr>
        </p:nvSpPr>
        <p:spPr>
          <a:xfrm>
            <a:off x="758825" y="1752600"/>
            <a:ext cx="4575175" cy="4111625"/>
          </a:xfrm>
        </p:spPr>
        <p:txBody>
          <a:bodyPr>
            <a:noAutofit/>
          </a:bodyPr>
          <a:lstStyle/>
          <a:p>
            <a:pPr>
              <a:lnSpc>
                <a:spcPct val="80000"/>
              </a:lnSpc>
            </a:pPr>
            <a:r>
              <a:rPr lang="en-US" sz="2800" dirty="0"/>
              <a:t>Indications</a:t>
            </a:r>
          </a:p>
          <a:p>
            <a:pPr lvl="1">
              <a:lnSpc>
                <a:spcPct val="80000"/>
              </a:lnSpc>
            </a:pPr>
            <a:r>
              <a:rPr lang="en-US" sz="2800" dirty="0"/>
              <a:t>Distal tibia/fibula </a:t>
            </a:r>
            <a:r>
              <a:rPr lang="en-US" sz="2800" dirty="0" err="1"/>
              <a:t>fx</a:t>
            </a:r>
            <a:r>
              <a:rPr lang="en-US" sz="2800" dirty="0"/>
              <a:t>.</a:t>
            </a:r>
          </a:p>
          <a:p>
            <a:pPr lvl="1">
              <a:lnSpc>
                <a:spcPct val="80000"/>
              </a:lnSpc>
            </a:pPr>
            <a:r>
              <a:rPr lang="en-US" sz="2800" dirty="0"/>
              <a:t>Reduced dislocations</a:t>
            </a:r>
          </a:p>
          <a:p>
            <a:pPr lvl="1">
              <a:lnSpc>
                <a:spcPct val="80000"/>
              </a:lnSpc>
            </a:pPr>
            <a:r>
              <a:rPr lang="en-US" sz="2800" dirty="0"/>
              <a:t>Severe sprains</a:t>
            </a:r>
          </a:p>
          <a:p>
            <a:pPr lvl="1">
              <a:lnSpc>
                <a:spcPct val="80000"/>
              </a:lnSpc>
            </a:pPr>
            <a:r>
              <a:rPr lang="en-US" sz="2800" dirty="0"/>
              <a:t>Tarsal / metatarsal </a:t>
            </a:r>
            <a:r>
              <a:rPr lang="en-US" sz="2800" dirty="0" err="1"/>
              <a:t>fx</a:t>
            </a:r>
            <a:endParaRPr lang="en-US" sz="2800" dirty="0"/>
          </a:p>
          <a:p>
            <a:pPr>
              <a:lnSpc>
                <a:spcPct val="80000"/>
              </a:lnSpc>
            </a:pPr>
            <a:r>
              <a:rPr lang="en-US" sz="2800" dirty="0"/>
              <a:t>Use at least 12-15 layers of plaster.</a:t>
            </a:r>
          </a:p>
          <a:p>
            <a:pPr>
              <a:lnSpc>
                <a:spcPct val="80000"/>
              </a:lnSpc>
            </a:pPr>
            <a:r>
              <a:rPr lang="en-US" sz="2800" dirty="0"/>
              <a:t>Adding a coaptation splint (stirrup) to the posterior splint eliminates inversion / eversion - especially useful for unstable </a:t>
            </a:r>
            <a:r>
              <a:rPr lang="en-US" sz="2800" dirty="0" err="1"/>
              <a:t>fx</a:t>
            </a:r>
            <a:r>
              <a:rPr lang="en-US" sz="2800" dirty="0"/>
              <a:t> and sprains.</a:t>
            </a:r>
          </a:p>
        </p:txBody>
      </p:sp>
      <p:pic>
        <p:nvPicPr>
          <p:cNvPr id="16389" name="Picture 5" descr="postankle"/>
          <p:cNvPicPr>
            <a:picLocks noChangeAspect="1" noChangeArrowheads="1"/>
          </p:cNvPicPr>
          <p:nvPr/>
        </p:nvPicPr>
        <p:blipFill>
          <a:blip r:embed="rId2">
            <a:clrChange>
              <a:clrFrom>
                <a:srgbClr val="FFFFFF"/>
              </a:clrFrom>
              <a:clrTo>
                <a:srgbClr val="FFFFFF">
                  <a:alpha val="0"/>
                </a:srgbClr>
              </a:clrTo>
            </a:clrChange>
            <a:lum bright="-50000" contrast="70000"/>
            <a:extLst>
              <a:ext uri="{28A0092B-C50C-407E-A947-70E740481C1C}">
                <a14:useLocalDpi xmlns:a14="http://schemas.microsoft.com/office/drawing/2010/main" val="0"/>
              </a:ext>
            </a:extLst>
          </a:blip>
          <a:srcRect/>
          <a:stretch>
            <a:fillRect/>
          </a:stretch>
        </p:blipFill>
        <p:spPr bwMode="auto">
          <a:xfrm>
            <a:off x="5334000" y="1066800"/>
            <a:ext cx="326707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2283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r>
              <a:rPr lang="en-US" sz="4400" dirty="0"/>
              <a:t>Stirrup Splint</a:t>
            </a:r>
          </a:p>
        </p:txBody>
      </p:sp>
      <p:sp>
        <p:nvSpPr>
          <p:cNvPr id="17411" name="Rectangle 3"/>
          <p:cNvSpPr>
            <a:spLocks noGrp="1" noChangeArrowheads="1"/>
          </p:cNvSpPr>
          <p:nvPr>
            <p:ph type="body" sz="half" idx="1"/>
          </p:nvPr>
        </p:nvSpPr>
        <p:spPr>
          <a:xfrm>
            <a:off x="685800" y="1676400"/>
            <a:ext cx="4495800" cy="4114800"/>
          </a:xfrm>
        </p:spPr>
        <p:txBody>
          <a:bodyPr>
            <a:noAutofit/>
          </a:bodyPr>
          <a:lstStyle/>
          <a:p>
            <a:r>
              <a:rPr lang="en-US" sz="2800" dirty="0"/>
              <a:t>Indications</a:t>
            </a:r>
          </a:p>
          <a:p>
            <a:pPr lvl="1"/>
            <a:r>
              <a:rPr lang="en-US" sz="2800" dirty="0" err="1"/>
              <a:t>Similiar</a:t>
            </a:r>
            <a:r>
              <a:rPr lang="en-US" sz="2800" dirty="0"/>
              <a:t> to posterior splint.</a:t>
            </a:r>
          </a:p>
          <a:p>
            <a:pPr lvl="1"/>
            <a:r>
              <a:rPr lang="en-US" sz="2800" dirty="0"/>
              <a:t>Less inversion /eversion and actually less plantar flexion compared to posterior splint.</a:t>
            </a:r>
          </a:p>
          <a:p>
            <a:pPr lvl="1"/>
            <a:r>
              <a:rPr lang="en-US" sz="2800" dirty="0"/>
              <a:t>Great for ankle sprains.</a:t>
            </a:r>
          </a:p>
          <a:p>
            <a:pPr lvl="1"/>
            <a:r>
              <a:rPr lang="en-US" sz="2800" dirty="0"/>
              <a:t>12-15 layers of 4-6 inch plaster.</a:t>
            </a:r>
          </a:p>
        </p:txBody>
      </p:sp>
      <p:pic>
        <p:nvPicPr>
          <p:cNvPr id="17413" name="Picture 5" descr="stirrup"/>
          <p:cNvPicPr>
            <a:picLocks noChangeAspect="1" noChangeArrowheads="1"/>
          </p:cNvPicPr>
          <p:nvPr/>
        </p:nvPicPr>
        <p:blipFill>
          <a:blip r:embed="rId2">
            <a:clrChange>
              <a:clrFrom>
                <a:srgbClr val="FFFFFF"/>
              </a:clrFrom>
              <a:clrTo>
                <a:srgbClr val="FFFFFF">
                  <a:alpha val="0"/>
                </a:srgbClr>
              </a:clrTo>
            </a:clrChange>
            <a:lum bright="-50000" contrast="70000"/>
            <a:extLst>
              <a:ext uri="{28A0092B-C50C-407E-A947-70E740481C1C}">
                <a14:useLocalDpi xmlns:a14="http://schemas.microsoft.com/office/drawing/2010/main" val="0"/>
              </a:ext>
            </a:extLst>
          </a:blip>
          <a:srcRect/>
          <a:stretch>
            <a:fillRect/>
          </a:stretch>
        </p:blipFill>
        <p:spPr bwMode="auto">
          <a:xfrm>
            <a:off x="4953000" y="990600"/>
            <a:ext cx="3781425" cy="4857750"/>
          </a:xfrm>
          <a:prstGeom prst="rect">
            <a:avLst/>
          </a:prstGeom>
          <a:noFill/>
          <a:extLst>
            <a:ext uri="{909E8E84-426E-40dd-AFC4-6F175D3DCCD1}">
              <a14:hiddenFill xmlns:a14="http://schemas.microsoft.com/office/drawing/2010/main" xmlns="">
                <a:blipFill dpi="0" rotWithShape="0">
                  <a:blip r:embed="rId3">
                    <a:clrChange>
                      <a:clrFrom>
                        <a:srgbClr val="FFFFFF"/>
                      </a:clrFrom>
                      <a:clrTo>
                        <a:srgbClr val="FFFFFF">
                          <a:alpha val="0"/>
                        </a:srgbClr>
                      </a:clrTo>
                    </a:clrChange>
                    <a:lum bright="-50000" contrast="70000"/>
                  </a:blip>
                  <a:srcRect/>
                  <a:tile tx="0" ty="0" sx="100000" sy="100000" flip="none" algn="tl"/>
                </a:blipFill>
              </a14:hiddenFill>
            </a:ext>
          </a:extLst>
        </p:spPr>
      </p:pic>
    </p:spTree>
    <p:extLst>
      <p:ext uri="{BB962C8B-B14F-4D97-AF65-F5344CB8AC3E}">
        <p14:creationId xmlns:p14="http://schemas.microsoft.com/office/powerpoint/2010/main" val="362996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CASE 2</a:t>
            </a:r>
          </a:p>
        </p:txBody>
      </p:sp>
      <p:sp>
        <p:nvSpPr>
          <p:cNvPr id="5" name="Content Placeholder 4"/>
          <p:cNvSpPr>
            <a:spLocks noGrp="1"/>
          </p:cNvSpPr>
          <p:nvPr>
            <p:ph idx="1"/>
          </p:nvPr>
        </p:nvSpPr>
        <p:spPr/>
        <p:txBody>
          <a:bodyPr/>
          <a:lstStyle/>
          <a:p>
            <a:r>
              <a:rPr lang="en-US" sz="3200" dirty="0"/>
              <a:t>48 </a:t>
            </a:r>
            <a:r>
              <a:rPr lang="en-US" sz="3200" dirty="0" err="1"/>
              <a:t>yo</a:t>
            </a:r>
            <a:r>
              <a:rPr lang="en-US" sz="3200" dirty="0"/>
              <a:t> female is playing tennis with her 20 year old daughter, when she experiencing sudden ankle pain.  </a:t>
            </a:r>
          </a:p>
          <a:p>
            <a:r>
              <a:rPr lang="en-US" sz="3200" dirty="0"/>
              <a:t>She states that the pain was initially very severe, but is now a little better.  </a:t>
            </a:r>
          </a:p>
          <a:p>
            <a:r>
              <a:rPr lang="en-US" sz="3200" dirty="0"/>
              <a:t>She is worried that she broke her ankle, as she is having difficulty walking and heard a “pop”</a:t>
            </a:r>
          </a:p>
          <a:p>
            <a:endParaRPr lang="en-US" dirty="0"/>
          </a:p>
        </p:txBody>
      </p:sp>
    </p:spTree>
    <p:extLst>
      <p:ext uri="{BB962C8B-B14F-4D97-AF65-F5344CB8AC3E}">
        <p14:creationId xmlns:p14="http://schemas.microsoft.com/office/powerpoint/2010/main" val="421117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ipro-side-effects-tendon-1.jpg"/>
          <p:cNvPicPr>
            <a:picLocks noGrp="1" noChangeAspect="1"/>
          </p:cNvPicPr>
          <p:nvPr>
            <p:ph sz="half" idx="4294967295"/>
          </p:nvPr>
        </p:nvPicPr>
        <p:blipFill rotWithShape="1">
          <a:blip r:embed="rId2"/>
          <a:srcRect l="-1049" t="148" r="229" b="-148"/>
          <a:stretch/>
        </p:blipFill>
        <p:spPr>
          <a:xfrm>
            <a:off x="1182688" y="0"/>
            <a:ext cx="6818312" cy="6910388"/>
          </a:xfrm>
        </p:spPr>
      </p:pic>
    </p:spTree>
    <p:extLst>
      <p:ext uri="{BB962C8B-B14F-4D97-AF65-F5344CB8AC3E}">
        <p14:creationId xmlns:p14="http://schemas.microsoft.com/office/powerpoint/2010/main" val="231866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3" name="Content Placeholder 2"/>
          <p:cNvSpPr>
            <a:spLocks noGrp="1"/>
          </p:cNvSpPr>
          <p:nvPr>
            <p:ph idx="1"/>
          </p:nvPr>
        </p:nvSpPr>
        <p:spPr/>
        <p:txBody>
          <a:bodyPr/>
          <a:lstStyle/>
          <a:p>
            <a:r>
              <a:rPr lang="en-US" sz="3200" dirty="0"/>
              <a:t>What would you like to know about her PE?</a:t>
            </a:r>
          </a:p>
          <a:p>
            <a:endParaRPr lang="en-US" dirty="0"/>
          </a:p>
        </p:txBody>
      </p:sp>
    </p:spTree>
    <p:extLst>
      <p:ext uri="{BB962C8B-B14F-4D97-AF65-F5344CB8AC3E}">
        <p14:creationId xmlns:p14="http://schemas.microsoft.com/office/powerpoint/2010/main" val="3769905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2</a:t>
            </a:r>
          </a:p>
        </p:txBody>
      </p:sp>
      <p:sp>
        <p:nvSpPr>
          <p:cNvPr id="5" name="Text Placeholder 4"/>
          <p:cNvSpPr>
            <a:spLocks noGrp="1"/>
          </p:cNvSpPr>
          <p:nvPr>
            <p:ph type="body" sz="half" idx="1"/>
          </p:nvPr>
        </p:nvSpPr>
        <p:spPr>
          <a:xfrm>
            <a:off x="914400" y="990600"/>
            <a:ext cx="8001000" cy="838200"/>
          </a:xfrm>
        </p:spPr>
        <p:txBody>
          <a:bodyPr/>
          <a:lstStyle/>
          <a:p>
            <a:r>
              <a:rPr lang="en-US" dirty="0" err="1"/>
              <a:t>Xrays</a:t>
            </a:r>
            <a:r>
              <a:rPr lang="en-US" dirty="0"/>
              <a:t> reveal:</a:t>
            </a:r>
          </a:p>
        </p:txBody>
      </p:sp>
      <p:pic>
        <p:nvPicPr>
          <p:cNvPr id="7" name="Content Placeholder 6" descr="NORMAL ANKLE - ST SIGNS.jpg"/>
          <p:cNvPicPr>
            <a:picLocks noGrp="1" noChangeAspect="1"/>
          </p:cNvPicPr>
          <p:nvPr>
            <p:ph sz="half" idx="2"/>
          </p:nvPr>
        </p:nvPicPr>
        <p:blipFill rotWithShape="1">
          <a:blip r:embed="rId2"/>
          <a:srcRect l="-535" r="295"/>
          <a:stretch/>
        </p:blipFill>
        <p:spPr>
          <a:xfrm>
            <a:off x="665762" y="0"/>
            <a:ext cx="7868638" cy="6908212"/>
          </a:xfrm>
        </p:spPr>
      </p:pic>
    </p:spTree>
    <p:extLst>
      <p:ext uri="{BB962C8B-B14F-4D97-AF65-F5344CB8AC3E}">
        <p14:creationId xmlns:p14="http://schemas.microsoft.com/office/powerpoint/2010/main" val="2843288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36976-02E6-2B44-8EF2-86C809FA1724}"/>
              </a:ext>
            </a:extLst>
          </p:cNvPr>
          <p:cNvSpPr>
            <a:spLocks noGrp="1"/>
          </p:cNvSpPr>
          <p:nvPr>
            <p:ph type="title"/>
          </p:nvPr>
        </p:nvSpPr>
        <p:spPr/>
        <p:txBody>
          <a:bodyPr/>
          <a:lstStyle/>
          <a:p>
            <a:endParaRPr lang="en-US"/>
          </a:p>
        </p:txBody>
      </p:sp>
      <p:pic>
        <p:nvPicPr>
          <p:cNvPr id="2050" name="Picture 2" descr="Image">
            <a:extLst>
              <a:ext uri="{FF2B5EF4-FFF2-40B4-BE49-F238E27FC236}">
                <a16:creationId xmlns:a16="http://schemas.microsoft.com/office/drawing/2014/main" id="{C10A14AF-080E-B94C-902A-D5FA10B4F3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365126"/>
            <a:ext cx="7753350"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64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5" name="Content Placeholder 4"/>
          <p:cNvSpPr>
            <a:spLocks noGrp="1"/>
          </p:cNvSpPr>
          <p:nvPr>
            <p:ph idx="1"/>
          </p:nvPr>
        </p:nvSpPr>
        <p:spPr/>
        <p:txBody>
          <a:bodyPr/>
          <a:lstStyle/>
          <a:p>
            <a:r>
              <a:rPr lang="en-US" sz="3200" dirty="0"/>
              <a:t>What do you think the patient has?</a:t>
            </a:r>
          </a:p>
          <a:p>
            <a:pPr>
              <a:buNone/>
            </a:pPr>
            <a:r>
              <a:rPr lang="en-US" dirty="0"/>
              <a:t> </a:t>
            </a:r>
          </a:p>
          <a:p>
            <a:endParaRPr lang="en-US" dirty="0"/>
          </a:p>
        </p:txBody>
      </p:sp>
    </p:spTree>
    <p:extLst>
      <p:ext uri="{BB962C8B-B14F-4D97-AF65-F5344CB8AC3E}">
        <p14:creationId xmlns:p14="http://schemas.microsoft.com/office/powerpoint/2010/main" val="24506659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3" name="Content Placeholder 2"/>
          <p:cNvSpPr>
            <a:spLocks noGrp="1"/>
          </p:cNvSpPr>
          <p:nvPr>
            <p:ph idx="1"/>
          </p:nvPr>
        </p:nvSpPr>
        <p:spPr/>
        <p:txBody>
          <a:bodyPr>
            <a:normAutofit/>
          </a:bodyPr>
          <a:lstStyle/>
          <a:p>
            <a:r>
              <a:rPr lang="en-US" sz="3200" dirty="0"/>
              <a:t>X-rays are normal.  Occasionally can see avulsion fracture of the calcaneus associated with the tendon rupture</a:t>
            </a:r>
          </a:p>
          <a:p>
            <a:pPr>
              <a:buNone/>
            </a:pPr>
            <a:endParaRPr lang="en-US" sz="3200" dirty="0"/>
          </a:p>
          <a:p>
            <a:r>
              <a:rPr lang="en-US" sz="3200" dirty="0"/>
              <a:t>Patient has an Achilles tendon rupture </a:t>
            </a:r>
          </a:p>
        </p:txBody>
      </p:sp>
    </p:spTree>
    <p:extLst>
      <p:ext uri="{BB962C8B-B14F-4D97-AF65-F5344CB8AC3E}">
        <p14:creationId xmlns:p14="http://schemas.microsoft.com/office/powerpoint/2010/main" val="1683301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3" name="Content Placeholder 2"/>
          <p:cNvSpPr>
            <a:spLocks noGrp="1"/>
          </p:cNvSpPr>
          <p:nvPr>
            <p:ph idx="1"/>
          </p:nvPr>
        </p:nvSpPr>
        <p:spPr/>
        <p:txBody>
          <a:bodyPr/>
          <a:lstStyle/>
          <a:p>
            <a:r>
              <a:rPr lang="en-US" sz="3200" dirty="0"/>
              <a:t>What PE maneuver can you perform to confirm your suspected diagnosis?</a:t>
            </a:r>
          </a:p>
          <a:p>
            <a:pPr>
              <a:buNone/>
            </a:pPr>
            <a:endParaRPr lang="en-US" dirty="0"/>
          </a:p>
        </p:txBody>
      </p:sp>
    </p:spTree>
    <p:extLst>
      <p:ext uri="{BB962C8B-B14F-4D97-AF65-F5344CB8AC3E}">
        <p14:creationId xmlns:p14="http://schemas.microsoft.com/office/powerpoint/2010/main" val="24236215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3" name="Content Placeholder 2"/>
          <p:cNvSpPr>
            <a:spLocks noGrp="1"/>
          </p:cNvSpPr>
          <p:nvPr>
            <p:ph idx="1"/>
          </p:nvPr>
        </p:nvSpPr>
        <p:spPr>
          <a:xfrm>
            <a:off x="225287" y="1713880"/>
            <a:ext cx="8915400" cy="4419599"/>
          </a:xfrm>
        </p:spPr>
        <p:txBody>
          <a:bodyPr/>
          <a:lstStyle/>
          <a:p>
            <a:r>
              <a:rPr lang="en-US" sz="2800" dirty="0"/>
              <a:t>Most cited test for Achilles tendon rupture is the Thompson test.  </a:t>
            </a:r>
          </a:p>
          <a:p>
            <a:r>
              <a:rPr lang="en-US" sz="2800" dirty="0"/>
              <a:t>This is done by simply squeezing the </a:t>
            </a:r>
            <a:r>
              <a:rPr lang="en-US" sz="2800" dirty="0" err="1"/>
              <a:t>midcalf</a:t>
            </a:r>
            <a:r>
              <a:rPr lang="en-US" sz="2800" dirty="0"/>
              <a:t> of the affected leg, which is kneeling (90-degree angle) on a chair while the opposite leg remains standing.</a:t>
            </a:r>
          </a:p>
          <a:p>
            <a:r>
              <a:rPr lang="en-US" sz="2800" dirty="0"/>
              <a:t> The absence of ankle </a:t>
            </a:r>
            <a:r>
              <a:rPr lang="en-US" sz="2800" dirty="0" err="1"/>
              <a:t>plantarflexion</a:t>
            </a:r>
            <a:r>
              <a:rPr lang="en-US" sz="2800" dirty="0"/>
              <a:t> is suggestive of a complete Achilles tendon rupture and is termed a "positive" Thompson test (Figure 1).  This can be done while pt prone also, with knee flexed 90 degrees</a:t>
            </a:r>
            <a:r>
              <a:rPr lang="en-US" dirty="0"/>
              <a:t>. </a:t>
            </a:r>
          </a:p>
          <a:p>
            <a:endParaRPr lang="en-US" dirty="0"/>
          </a:p>
        </p:txBody>
      </p:sp>
    </p:spTree>
    <p:extLst>
      <p:ext uri="{BB962C8B-B14F-4D97-AF65-F5344CB8AC3E}">
        <p14:creationId xmlns:p14="http://schemas.microsoft.com/office/powerpoint/2010/main" val="2079135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7886700" cy="1477204"/>
          </a:xfrm>
        </p:spPr>
        <p:txBody>
          <a:bodyPr>
            <a:normAutofit/>
          </a:bodyPr>
          <a:lstStyle/>
          <a:p>
            <a:r>
              <a:rPr lang="en-US" sz="4400" dirty="0"/>
              <a:t>CASE 2</a:t>
            </a:r>
          </a:p>
        </p:txBody>
      </p:sp>
      <p:pic>
        <p:nvPicPr>
          <p:cNvPr id="6" name="Content Placeholder 5" descr="images.jpeg"/>
          <p:cNvPicPr>
            <a:picLocks noGrp="1" noChangeAspect="1"/>
          </p:cNvPicPr>
          <p:nvPr>
            <p:ph sz="half" idx="1"/>
          </p:nvPr>
        </p:nvPicPr>
        <p:blipFill>
          <a:blip r:embed="rId2"/>
          <a:srcRect t="-73571" b="-73571"/>
          <a:stretch>
            <a:fillRect/>
          </a:stretch>
        </p:blipFill>
        <p:spPr>
          <a:xfrm>
            <a:off x="0" y="914400"/>
            <a:ext cx="4495800" cy="5943600"/>
          </a:xfrm>
        </p:spPr>
      </p:pic>
      <p:pic>
        <p:nvPicPr>
          <p:cNvPr id="7" name="Content Placeholder 6" descr="afp20091115p1107-f2.jpg"/>
          <p:cNvPicPr>
            <a:picLocks noGrp="1" noChangeAspect="1"/>
          </p:cNvPicPr>
          <p:nvPr>
            <p:ph sz="half" idx="2"/>
          </p:nvPr>
        </p:nvPicPr>
        <p:blipFill>
          <a:blip r:embed="rId3"/>
          <a:srcRect t="-24897" b="-24897"/>
          <a:stretch>
            <a:fillRect/>
          </a:stretch>
        </p:blipFill>
        <p:spPr/>
      </p:pic>
    </p:spTree>
    <p:extLst>
      <p:ext uri="{BB962C8B-B14F-4D97-AF65-F5344CB8AC3E}">
        <p14:creationId xmlns:p14="http://schemas.microsoft.com/office/powerpoint/2010/main" val="3885816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3" name="Content Placeholder 2"/>
          <p:cNvSpPr>
            <a:spLocks noGrp="1"/>
          </p:cNvSpPr>
          <p:nvPr>
            <p:ph idx="1"/>
          </p:nvPr>
        </p:nvSpPr>
        <p:spPr/>
        <p:txBody>
          <a:bodyPr>
            <a:normAutofit/>
          </a:bodyPr>
          <a:lstStyle/>
          <a:p>
            <a:r>
              <a:rPr lang="en-US" sz="3200" dirty="0"/>
              <a:t>This test is often equivocal, in which case several other tests can be done. the patient should be instructed to perform repetitive heel rises. </a:t>
            </a:r>
          </a:p>
          <a:p>
            <a:r>
              <a:rPr lang="en-US" sz="3200" dirty="0"/>
              <a:t>Despite the other functioning </a:t>
            </a:r>
            <a:r>
              <a:rPr lang="en-US" sz="3200" dirty="0" err="1"/>
              <a:t>plantarflexors</a:t>
            </a:r>
            <a:r>
              <a:rPr lang="en-US" sz="3200" dirty="0"/>
              <a:t>, the patient with a torn Achilles tendon will be unsuccessful in this attempt </a:t>
            </a:r>
          </a:p>
        </p:txBody>
      </p:sp>
    </p:spTree>
    <p:extLst>
      <p:ext uri="{BB962C8B-B14F-4D97-AF65-F5344CB8AC3E}">
        <p14:creationId xmlns:p14="http://schemas.microsoft.com/office/powerpoint/2010/main" val="2058847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400" dirty="0"/>
              <a:t>CASE 2</a:t>
            </a:r>
          </a:p>
        </p:txBody>
      </p:sp>
      <p:sp>
        <p:nvSpPr>
          <p:cNvPr id="3" name="Content Placeholder 2"/>
          <p:cNvSpPr>
            <a:spLocks noGrp="1"/>
          </p:cNvSpPr>
          <p:nvPr>
            <p:ph idx="1"/>
          </p:nvPr>
        </p:nvSpPr>
        <p:spPr>
          <a:xfrm>
            <a:off x="228600" y="1524000"/>
            <a:ext cx="8915400" cy="4525963"/>
          </a:xfrm>
        </p:spPr>
        <p:txBody>
          <a:bodyPr/>
          <a:lstStyle/>
          <a:p>
            <a:r>
              <a:rPr lang="en-US" sz="2800" dirty="0"/>
              <a:t>The Copeland test involves having the patient lie prone while flexing his knee to ninety degrees. </a:t>
            </a:r>
          </a:p>
          <a:p>
            <a:r>
              <a:rPr lang="en-US" sz="2800" dirty="0"/>
              <a:t>A sphygmomanometer cuff is then placed around the bulk of the calf and inflated to 100 mm Hg with the ankle </a:t>
            </a:r>
            <a:r>
              <a:rPr lang="en-US" sz="2800" dirty="0" err="1"/>
              <a:t>plantarflexed</a:t>
            </a:r>
            <a:r>
              <a:rPr lang="en-US" sz="2800" dirty="0"/>
              <a:t>. </a:t>
            </a:r>
          </a:p>
          <a:p>
            <a:r>
              <a:rPr lang="en-US" sz="2800" dirty="0"/>
              <a:t>When the ankle is </a:t>
            </a:r>
            <a:r>
              <a:rPr lang="en-US" sz="2800" dirty="0" err="1"/>
              <a:t>dorsiflexed</a:t>
            </a:r>
            <a:r>
              <a:rPr lang="en-US" sz="2800" dirty="0"/>
              <a:t>, the calf pressure in normal controls increases to about 140 mm Hg. In contrast, the pressure in those with a torn Achilles tendon will change by merely a flicker. It should be noted that the opposite leg may be used as a control for comparison purposes.</a:t>
            </a:r>
          </a:p>
          <a:p>
            <a:endParaRPr lang="en-US" dirty="0"/>
          </a:p>
        </p:txBody>
      </p:sp>
    </p:spTree>
    <p:extLst>
      <p:ext uri="{BB962C8B-B14F-4D97-AF65-F5344CB8AC3E}">
        <p14:creationId xmlns:p14="http://schemas.microsoft.com/office/powerpoint/2010/main" val="88366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3" name="Content Placeholder 2"/>
          <p:cNvSpPr>
            <a:spLocks noGrp="1"/>
          </p:cNvSpPr>
          <p:nvPr>
            <p:ph idx="1"/>
          </p:nvPr>
        </p:nvSpPr>
        <p:spPr/>
        <p:txBody>
          <a:bodyPr/>
          <a:lstStyle/>
          <a:p>
            <a:r>
              <a:rPr lang="en-US" sz="3200" dirty="0"/>
              <a:t>How should you treat this patient in the ED?</a:t>
            </a:r>
          </a:p>
          <a:p>
            <a:endParaRPr lang="en-US" dirty="0"/>
          </a:p>
        </p:txBody>
      </p:sp>
    </p:spTree>
    <p:extLst>
      <p:ext uri="{BB962C8B-B14F-4D97-AF65-F5344CB8AC3E}">
        <p14:creationId xmlns:p14="http://schemas.microsoft.com/office/powerpoint/2010/main" val="4146856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2</a:t>
            </a:r>
          </a:p>
        </p:txBody>
      </p:sp>
      <p:sp>
        <p:nvSpPr>
          <p:cNvPr id="3" name="Content Placeholder 2"/>
          <p:cNvSpPr>
            <a:spLocks noGrp="1"/>
          </p:cNvSpPr>
          <p:nvPr>
            <p:ph idx="1"/>
          </p:nvPr>
        </p:nvSpPr>
        <p:spPr/>
        <p:txBody>
          <a:bodyPr/>
          <a:lstStyle/>
          <a:p>
            <a:r>
              <a:rPr lang="en-US" sz="3200" dirty="0"/>
              <a:t>Controversy exists still whether to treat patients surgically or non-surgically.  For young, athletic patients, surgical approach is preferred, as the re-rupture rate is significantly less in these patients.  However, due to surgical complications, a non-surgical approach can be used in older and more sedentary individuals.</a:t>
            </a:r>
          </a:p>
          <a:p>
            <a:endParaRPr lang="en-US" dirty="0"/>
          </a:p>
        </p:txBody>
      </p:sp>
    </p:spTree>
    <p:extLst>
      <p:ext uri="{BB962C8B-B14F-4D97-AF65-F5344CB8AC3E}">
        <p14:creationId xmlns:p14="http://schemas.microsoft.com/office/powerpoint/2010/main" val="1197557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400" dirty="0"/>
              <a:t>CASE 2</a:t>
            </a:r>
          </a:p>
        </p:txBody>
      </p:sp>
      <p:sp>
        <p:nvSpPr>
          <p:cNvPr id="3" name="Content Placeholder 2"/>
          <p:cNvSpPr>
            <a:spLocks noGrp="1"/>
          </p:cNvSpPr>
          <p:nvPr>
            <p:ph idx="1"/>
          </p:nvPr>
        </p:nvSpPr>
        <p:spPr>
          <a:xfrm>
            <a:off x="-26504" y="1752600"/>
            <a:ext cx="8839200" cy="4525963"/>
          </a:xfrm>
        </p:spPr>
        <p:txBody>
          <a:bodyPr/>
          <a:lstStyle/>
          <a:p>
            <a:r>
              <a:rPr lang="en-US" sz="2800" dirty="0"/>
              <a:t>The non-surgical approach is to place the patient in a short leg cast with the ankle in gravity </a:t>
            </a:r>
            <a:r>
              <a:rPr lang="en-US" sz="2800" dirty="0" err="1"/>
              <a:t>equinus</a:t>
            </a:r>
            <a:r>
              <a:rPr lang="en-US" sz="2800" dirty="0"/>
              <a:t> (ankle is plantar flexed to about 20 degrees to try to oppose the two ends of tendon).  </a:t>
            </a:r>
          </a:p>
          <a:p>
            <a:r>
              <a:rPr lang="en-US" sz="2800" dirty="0"/>
              <a:t>You do not want the ankle in neutral or dorsiflexion, and this will pull the two ends apart.   </a:t>
            </a:r>
          </a:p>
          <a:p>
            <a:r>
              <a:rPr lang="en-US" sz="2800" dirty="0"/>
              <a:t>In ED, a posterior splint with 20 degrees of plantar-flexion and non-weightbearing crutches can be employed with close ortho follow-up, in patients who are deemed not to be surgical candidates.  </a:t>
            </a:r>
          </a:p>
          <a:p>
            <a:endParaRPr lang="en-US" dirty="0"/>
          </a:p>
        </p:txBody>
      </p:sp>
    </p:spTree>
    <p:extLst>
      <p:ext uri="{BB962C8B-B14F-4D97-AF65-F5344CB8AC3E}">
        <p14:creationId xmlns:p14="http://schemas.microsoft.com/office/powerpoint/2010/main" val="75640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47CC22-55CC-A347-A937-EC3BA1594A82}"/>
              </a:ext>
            </a:extLst>
          </p:cNvPr>
          <p:cNvSpPr>
            <a:spLocks noGrp="1"/>
          </p:cNvSpPr>
          <p:nvPr>
            <p:ph type="title"/>
          </p:nvPr>
        </p:nvSpPr>
        <p:spPr/>
        <p:txBody>
          <a:bodyPr>
            <a:noAutofit/>
          </a:bodyPr>
          <a:lstStyle/>
          <a:p>
            <a:r>
              <a:rPr lang="en-US" sz="2400" dirty="0">
                <a:ea typeface="ＭＳ Ｐゴシック" pitchFamily="-1" charset="-128"/>
                <a:cs typeface="ＭＳ Ｐゴシック" pitchFamily="-1" charset="-128"/>
              </a:rPr>
              <a:t>Medial ligament complex</a:t>
            </a:r>
            <a:br>
              <a:rPr lang="en-US" sz="2400" dirty="0">
                <a:ea typeface="ＭＳ Ｐゴシック" pitchFamily="-1" charset="-128"/>
                <a:cs typeface="ＭＳ Ｐゴシック" pitchFamily="-1" charset="-128"/>
              </a:rPr>
            </a:br>
            <a:r>
              <a:rPr lang="en-US" sz="2400" dirty="0">
                <a:ea typeface="ＭＳ Ｐゴシック" pitchFamily="-1" charset="-128"/>
                <a:cs typeface="ＭＳ Ｐゴシック" pitchFamily="-1" charset="-128"/>
              </a:rPr>
              <a:t>Superficial fibers of deltoid ligament</a:t>
            </a:r>
            <a:br>
              <a:rPr lang="en-US" sz="2400" dirty="0">
                <a:ea typeface="ＭＳ Ｐゴシック" pitchFamily="-1" charset="-128"/>
                <a:cs typeface="ＭＳ Ｐゴシック" pitchFamily="-1" charset="-128"/>
              </a:rPr>
            </a:br>
            <a:r>
              <a:rPr lang="en-US" sz="2400" dirty="0">
                <a:ea typeface="ＭＳ Ｐゴシック" pitchFamily="-1" charset="-128"/>
                <a:cs typeface="ＭＳ Ｐゴシック" pitchFamily="-1" charset="-128"/>
              </a:rPr>
              <a:t>		prevents eversion of hindfoot</a:t>
            </a:r>
            <a:br>
              <a:rPr lang="en-US" sz="2400" dirty="0">
                <a:ea typeface="ＭＳ Ｐゴシック" pitchFamily="-1" charset="-128"/>
                <a:cs typeface="ＭＳ Ｐゴシック" pitchFamily="-1" charset="-128"/>
              </a:rPr>
            </a:br>
            <a:r>
              <a:rPr lang="en-US" sz="2400" dirty="0">
                <a:ea typeface="ＭＳ Ｐゴシック" pitchFamily="-1" charset="-128"/>
                <a:cs typeface="ＭＳ Ｐゴシック" pitchFamily="-1" charset="-128"/>
              </a:rPr>
              <a:t>Deep fibers of deltoid ligament</a:t>
            </a:r>
            <a:br>
              <a:rPr lang="en-US" sz="2400" dirty="0">
                <a:ea typeface="ＭＳ Ｐゴシック" pitchFamily="-1" charset="-128"/>
                <a:cs typeface="ＭＳ Ｐゴシック" pitchFamily="-1" charset="-128"/>
              </a:rPr>
            </a:br>
            <a:r>
              <a:rPr lang="en-US" sz="2400" dirty="0">
                <a:ea typeface="ＭＳ Ｐゴシック" pitchFamily="-1" charset="-128"/>
                <a:cs typeface="ＭＳ Ｐゴシック" pitchFamily="-1" charset="-128"/>
              </a:rPr>
              <a:t>		prevents external rotation</a:t>
            </a:r>
            <a:endParaRPr lang="en-US" sz="2400" dirty="0"/>
          </a:p>
        </p:txBody>
      </p:sp>
      <p:pic>
        <p:nvPicPr>
          <p:cNvPr id="6" name="Picture 4" descr="Medial_ankle_ligaments">
            <a:extLst>
              <a:ext uri="{FF2B5EF4-FFF2-40B4-BE49-F238E27FC236}">
                <a16:creationId xmlns:a16="http://schemas.microsoft.com/office/drawing/2014/main" id="{322566BD-48F4-B741-9F41-BF4CD4A3ADBD}"/>
              </a:ext>
            </a:extLst>
          </p:cNvPr>
          <p:cNvPicPr>
            <a:picLocks noGrp="1" noChangeAspect="1" noChangeArrowheads="1"/>
          </p:cNvPicPr>
          <p:nvPr>
            <p:ph idx="1"/>
          </p:nvPr>
        </p:nvPicPr>
        <p:blipFill>
          <a:blip r:embed="rId2"/>
          <a:srcRect/>
          <a:stretch>
            <a:fillRect/>
          </a:stretch>
        </p:blipFill>
        <p:spPr>
          <a:xfrm>
            <a:off x="628650" y="2057400"/>
            <a:ext cx="7677150" cy="4435474"/>
          </a:xfrm>
          <a:noFill/>
        </p:spPr>
      </p:pic>
    </p:spTree>
    <p:extLst>
      <p:ext uri="{BB962C8B-B14F-4D97-AF65-F5344CB8AC3E}">
        <p14:creationId xmlns:p14="http://schemas.microsoft.com/office/powerpoint/2010/main" val="7908868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6E17-88A4-724C-9BFF-89FF1A8A83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A5E7B9-FA6C-3942-8D26-233497E12BBB}"/>
              </a:ext>
            </a:extLst>
          </p:cNvPr>
          <p:cNvSpPr>
            <a:spLocks noGrp="1"/>
          </p:cNvSpPr>
          <p:nvPr>
            <p:ph idx="1"/>
          </p:nvPr>
        </p:nvSpPr>
        <p:spPr/>
        <p:txBody>
          <a:bodyPr/>
          <a:lstStyle/>
          <a:p>
            <a:endParaRPr lang="en-US"/>
          </a:p>
        </p:txBody>
      </p:sp>
      <p:pic>
        <p:nvPicPr>
          <p:cNvPr id="8194" name="Picture 2">
            <a:extLst>
              <a:ext uri="{FF2B5EF4-FFF2-40B4-BE49-F238E27FC236}">
                <a16:creationId xmlns:a16="http://schemas.microsoft.com/office/drawing/2014/main" id="{4A61D1D1-5D94-BF4B-9CE4-B496F9624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65125"/>
            <a:ext cx="7753350" cy="594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095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a:xfrm>
            <a:off x="457200" y="1713880"/>
            <a:ext cx="8229600" cy="4525963"/>
          </a:xfrm>
        </p:spPr>
        <p:txBody>
          <a:bodyPr>
            <a:normAutofit/>
          </a:bodyPr>
          <a:lstStyle/>
          <a:p>
            <a:r>
              <a:rPr lang="en-US" sz="3200" dirty="0"/>
              <a:t>39 </a:t>
            </a:r>
            <a:r>
              <a:rPr lang="en-US" sz="3200" dirty="0" err="1"/>
              <a:t>yo</a:t>
            </a:r>
            <a:r>
              <a:rPr lang="en-US" sz="3200" dirty="0"/>
              <a:t> male presents after a twisting injury to his right ankle.  </a:t>
            </a:r>
          </a:p>
          <a:p>
            <a:r>
              <a:rPr lang="en-US" sz="3200" dirty="0"/>
              <a:t>Clinical exam reveals swelling and bony tenderness over the medial malleolus and the proximal fibula.  </a:t>
            </a:r>
          </a:p>
          <a:p>
            <a:r>
              <a:rPr lang="en-US" sz="3200" dirty="0"/>
              <a:t>He is also noted to have weak </a:t>
            </a:r>
            <a:r>
              <a:rPr lang="en-US" sz="3200" dirty="0" err="1"/>
              <a:t>dorsiflexion</a:t>
            </a:r>
            <a:r>
              <a:rPr lang="en-US" sz="3200" dirty="0"/>
              <a:t> of the right foot.  </a:t>
            </a:r>
          </a:p>
          <a:p>
            <a:r>
              <a:rPr lang="en-US" sz="3200" dirty="0" err="1"/>
              <a:t>Xrays</a:t>
            </a:r>
            <a:r>
              <a:rPr lang="en-US" sz="3200" dirty="0"/>
              <a:t> of the ankle are shown below.  </a:t>
            </a:r>
          </a:p>
          <a:p>
            <a:r>
              <a:rPr lang="en-US" sz="3200" dirty="0"/>
              <a:t>What does this patient have?</a:t>
            </a:r>
          </a:p>
          <a:p>
            <a:endParaRPr lang="en-US" dirty="0"/>
          </a:p>
        </p:txBody>
      </p:sp>
    </p:spTree>
    <p:extLst>
      <p:ext uri="{BB962C8B-B14F-4D97-AF65-F5344CB8AC3E}">
        <p14:creationId xmlns:p14="http://schemas.microsoft.com/office/powerpoint/2010/main" val="4231527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CASE 3</a:t>
            </a:r>
          </a:p>
        </p:txBody>
      </p:sp>
      <p:pic>
        <p:nvPicPr>
          <p:cNvPr id="5" name="Picture 4"/>
          <p:cNvPicPr>
            <a:picLocks noChangeAspect="1"/>
          </p:cNvPicPr>
          <p:nvPr/>
        </p:nvPicPr>
        <p:blipFill>
          <a:blip r:embed="rId2"/>
          <a:stretch>
            <a:fillRect/>
          </a:stretch>
        </p:blipFill>
        <p:spPr>
          <a:xfrm>
            <a:off x="2247900" y="0"/>
            <a:ext cx="4648200" cy="6858000"/>
          </a:xfrm>
          <a:prstGeom prst="rect">
            <a:avLst/>
          </a:prstGeom>
        </p:spPr>
      </p:pic>
    </p:spTree>
    <p:extLst>
      <p:ext uri="{BB962C8B-B14F-4D97-AF65-F5344CB8AC3E}">
        <p14:creationId xmlns:p14="http://schemas.microsoft.com/office/powerpoint/2010/main" val="3261126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38057" cy="6858000"/>
          </a:xfrm>
          <a:prstGeom prst="rect">
            <a:avLst/>
          </a:prstGeom>
        </p:spPr>
      </p:pic>
    </p:spTree>
    <p:extLst>
      <p:ext uri="{BB962C8B-B14F-4D97-AF65-F5344CB8AC3E}">
        <p14:creationId xmlns:p14="http://schemas.microsoft.com/office/powerpoint/2010/main" val="36477291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0"/>
            <a:ext cx="3940629" cy="6858000"/>
          </a:xfrm>
          <a:prstGeom prst="rect">
            <a:avLst/>
          </a:prstGeom>
        </p:spPr>
      </p:pic>
    </p:spTree>
    <p:extLst>
      <p:ext uri="{BB962C8B-B14F-4D97-AF65-F5344CB8AC3E}">
        <p14:creationId xmlns:p14="http://schemas.microsoft.com/office/powerpoint/2010/main" val="469842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0500" y="0"/>
            <a:ext cx="3668486" cy="6858000"/>
          </a:xfrm>
          <a:prstGeom prst="rect">
            <a:avLst/>
          </a:prstGeom>
        </p:spPr>
      </p:pic>
    </p:spTree>
    <p:extLst>
      <p:ext uri="{BB962C8B-B14F-4D97-AF65-F5344CB8AC3E}">
        <p14:creationId xmlns:p14="http://schemas.microsoft.com/office/powerpoint/2010/main" val="20910618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What is another name for this fracture?</a:t>
            </a:r>
          </a:p>
          <a:p>
            <a:pPr>
              <a:buNone/>
            </a:pPr>
            <a:br>
              <a:rPr lang="en-US" dirty="0"/>
            </a:br>
            <a:endParaRPr lang="en-US" dirty="0"/>
          </a:p>
        </p:txBody>
      </p:sp>
    </p:spTree>
    <p:extLst>
      <p:ext uri="{BB962C8B-B14F-4D97-AF65-F5344CB8AC3E}">
        <p14:creationId xmlns:p14="http://schemas.microsoft.com/office/powerpoint/2010/main" val="3077010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normAutofit/>
          </a:bodyPr>
          <a:lstStyle/>
          <a:p>
            <a:r>
              <a:rPr lang="en-US" sz="3200" dirty="0" err="1"/>
              <a:t>Maisonneuve</a:t>
            </a:r>
            <a:r>
              <a:rPr lang="en-US" sz="3200" dirty="0"/>
              <a:t> Fracture </a:t>
            </a:r>
          </a:p>
        </p:txBody>
      </p:sp>
    </p:spTree>
    <p:extLst>
      <p:ext uri="{BB962C8B-B14F-4D97-AF65-F5344CB8AC3E}">
        <p14:creationId xmlns:p14="http://schemas.microsoft.com/office/powerpoint/2010/main" val="11844506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What is the anatomic reason why this occurs?</a:t>
            </a:r>
          </a:p>
          <a:p>
            <a:endParaRPr lang="en-US" dirty="0"/>
          </a:p>
        </p:txBody>
      </p:sp>
    </p:spTree>
    <p:extLst>
      <p:ext uri="{BB962C8B-B14F-4D97-AF65-F5344CB8AC3E}">
        <p14:creationId xmlns:p14="http://schemas.microsoft.com/office/powerpoint/2010/main" val="20234758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400" dirty="0"/>
              <a:t>CASE 3</a:t>
            </a:r>
          </a:p>
        </p:txBody>
      </p:sp>
      <p:sp>
        <p:nvSpPr>
          <p:cNvPr id="3" name="Content Placeholder 2"/>
          <p:cNvSpPr>
            <a:spLocks noGrp="1"/>
          </p:cNvSpPr>
          <p:nvPr>
            <p:ph idx="1"/>
          </p:nvPr>
        </p:nvSpPr>
        <p:spPr>
          <a:xfrm>
            <a:off x="33130" y="1600200"/>
            <a:ext cx="9144000" cy="4525963"/>
          </a:xfrm>
        </p:spPr>
        <p:txBody>
          <a:bodyPr/>
          <a:lstStyle/>
          <a:p>
            <a:r>
              <a:rPr lang="en-US" sz="2800" dirty="0"/>
              <a:t>The tibia and fibula form an anatomic ring, with their position between the knee and ankle joint, and connection via the </a:t>
            </a:r>
            <a:r>
              <a:rPr lang="en-US" sz="2800" dirty="0" err="1"/>
              <a:t>interosseous</a:t>
            </a:r>
            <a:r>
              <a:rPr lang="en-US" sz="2800" dirty="0"/>
              <a:t> membrane.  This injury results from an external rotation force to the ankle </a:t>
            </a:r>
            <a:r>
              <a:rPr lang="en-US" sz="2800" dirty="0" err="1"/>
              <a:t>w</a:t>
            </a:r>
            <a:r>
              <a:rPr lang="en-US" sz="2800" dirty="0"/>
              <a:t>/ transmission of the force thru the </a:t>
            </a:r>
            <a:r>
              <a:rPr lang="en-US" sz="2800" dirty="0" err="1"/>
              <a:t>interosseous</a:t>
            </a:r>
            <a:r>
              <a:rPr lang="en-US" sz="2800" dirty="0"/>
              <a:t> membrane, which exits thru a proximal fibular fracture.</a:t>
            </a:r>
          </a:p>
          <a:p>
            <a:r>
              <a:rPr lang="en-US" sz="2800" dirty="0"/>
              <a:t>With any ring structure in the body, you should always look for a second fracture or disruption on the ring (</a:t>
            </a:r>
            <a:r>
              <a:rPr lang="en-US" sz="2800" dirty="0" err="1"/>
              <a:t>ie</a:t>
            </a:r>
            <a:r>
              <a:rPr lang="en-US" sz="2800" dirty="0"/>
              <a:t> pelvic fractures or radius/</a:t>
            </a:r>
            <a:r>
              <a:rPr lang="en-US" sz="2800" dirty="0" err="1"/>
              <a:t>ulnar</a:t>
            </a:r>
            <a:r>
              <a:rPr lang="en-US" sz="2800" dirty="0"/>
              <a:t> fractures)</a:t>
            </a:r>
          </a:p>
          <a:p>
            <a:endParaRPr lang="en-US" dirty="0"/>
          </a:p>
        </p:txBody>
      </p:sp>
    </p:spTree>
    <p:extLst>
      <p:ext uri="{BB962C8B-B14F-4D97-AF65-F5344CB8AC3E}">
        <p14:creationId xmlns:p14="http://schemas.microsoft.com/office/powerpoint/2010/main" val="117451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5A95-185F-3D45-8611-228992235F60}"/>
              </a:ext>
            </a:extLst>
          </p:cNvPr>
          <p:cNvSpPr>
            <a:spLocks noGrp="1"/>
          </p:cNvSpPr>
          <p:nvPr>
            <p:ph type="title"/>
          </p:nvPr>
        </p:nvSpPr>
        <p:spPr/>
        <p:txBody>
          <a:bodyPr/>
          <a:lstStyle/>
          <a:p>
            <a:endParaRPr lang="en-US"/>
          </a:p>
        </p:txBody>
      </p:sp>
      <p:pic>
        <p:nvPicPr>
          <p:cNvPr id="3074" name="Picture 2" descr="Image">
            <a:extLst>
              <a:ext uri="{FF2B5EF4-FFF2-40B4-BE49-F238E27FC236}">
                <a16:creationId xmlns:a16="http://schemas.microsoft.com/office/drawing/2014/main" id="{7755CD80-93AB-2E4C-BA9C-973C7AB070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365126"/>
            <a:ext cx="7886700"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7231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a:xfrm>
            <a:off x="457200" y="1690689"/>
            <a:ext cx="8229600" cy="4525963"/>
          </a:xfrm>
        </p:spPr>
        <p:txBody>
          <a:bodyPr/>
          <a:lstStyle/>
          <a:p>
            <a:r>
              <a:rPr lang="en-US" sz="3200" dirty="0"/>
              <a:t>What complications of </a:t>
            </a:r>
            <a:r>
              <a:rPr lang="en-US" sz="3200" dirty="0" err="1"/>
              <a:t>tib</a:t>
            </a:r>
            <a:r>
              <a:rPr lang="en-US" sz="3200" dirty="0"/>
              <a:t>/fib fractures should you always be on the lookout for?</a:t>
            </a:r>
          </a:p>
          <a:p>
            <a:pPr>
              <a:buNone/>
            </a:pPr>
            <a:r>
              <a:rPr lang="en-US" dirty="0"/>
              <a:t> </a:t>
            </a:r>
          </a:p>
        </p:txBody>
      </p:sp>
    </p:spTree>
    <p:extLst>
      <p:ext uri="{BB962C8B-B14F-4D97-AF65-F5344CB8AC3E}">
        <p14:creationId xmlns:p14="http://schemas.microsoft.com/office/powerpoint/2010/main" val="199137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Compartment syndrome.  It is most commonly associated with a closed long bone fracture of the tibia, most commonly the anterior compartment.</a:t>
            </a:r>
          </a:p>
          <a:p>
            <a:endParaRPr lang="en-US" dirty="0"/>
          </a:p>
        </p:txBody>
      </p:sp>
    </p:spTree>
    <p:extLst>
      <p:ext uri="{BB962C8B-B14F-4D97-AF65-F5344CB8AC3E}">
        <p14:creationId xmlns:p14="http://schemas.microsoft.com/office/powerpoint/2010/main" val="4336766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What are some clues on PE of this developing?</a:t>
            </a:r>
          </a:p>
          <a:p>
            <a:endParaRPr lang="en-US" dirty="0"/>
          </a:p>
        </p:txBody>
      </p:sp>
    </p:spTree>
    <p:extLst>
      <p:ext uri="{BB962C8B-B14F-4D97-AF65-F5344CB8AC3E}">
        <p14:creationId xmlns:p14="http://schemas.microsoft.com/office/powerpoint/2010/main" val="8645942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a:t>CASE 3</a:t>
            </a:r>
          </a:p>
        </p:txBody>
      </p:sp>
      <p:sp>
        <p:nvSpPr>
          <p:cNvPr id="3" name="Content Placeholder 2"/>
          <p:cNvSpPr>
            <a:spLocks noGrp="1"/>
          </p:cNvSpPr>
          <p:nvPr>
            <p:ph idx="1"/>
          </p:nvPr>
        </p:nvSpPr>
        <p:spPr>
          <a:xfrm>
            <a:off x="0" y="1600200"/>
            <a:ext cx="8839200" cy="4525963"/>
          </a:xfrm>
        </p:spPr>
        <p:txBody>
          <a:bodyPr/>
          <a:lstStyle/>
          <a:p>
            <a:r>
              <a:rPr lang="en-US" sz="2800" dirty="0"/>
              <a:t>Pain that is out of proportion to the injury or physical exam.  Is often characterized as deep, burning, and unrelenting, and is difficult to localize.  </a:t>
            </a:r>
          </a:p>
          <a:p>
            <a:r>
              <a:rPr lang="en-US" sz="2800" dirty="0"/>
              <a:t>Pain on passive stretching of the muscle groups in the suspect compartment is an important finding.</a:t>
            </a:r>
          </a:p>
          <a:p>
            <a:r>
              <a:rPr lang="en-US" sz="2800" dirty="0"/>
              <a:t>Also, </a:t>
            </a:r>
            <a:r>
              <a:rPr lang="en-US" sz="2800" dirty="0" err="1"/>
              <a:t>hypesthesias</a:t>
            </a:r>
            <a:r>
              <a:rPr lang="en-US" sz="2800" dirty="0"/>
              <a:t> and </a:t>
            </a:r>
            <a:r>
              <a:rPr lang="en-US" sz="2800" dirty="0" err="1"/>
              <a:t>paresthesias</a:t>
            </a:r>
            <a:r>
              <a:rPr lang="en-US" sz="2800" dirty="0"/>
              <a:t> in the distribution of the nerves crossing the compartment, and tenderness, tenseness, or the sensation of tightness of the compartment should make you consider this diagnosis.</a:t>
            </a:r>
          </a:p>
          <a:p>
            <a:endParaRPr lang="en-US" dirty="0"/>
          </a:p>
        </p:txBody>
      </p:sp>
    </p:spTree>
    <p:extLst>
      <p:ext uri="{BB962C8B-B14F-4D97-AF65-F5344CB8AC3E}">
        <p14:creationId xmlns:p14="http://schemas.microsoft.com/office/powerpoint/2010/main" val="790035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2800" dirty="0"/>
              <a:t>Although still frequently taught, the 5 P’s (pain, pallor, </a:t>
            </a:r>
            <a:r>
              <a:rPr lang="en-US" sz="2800" dirty="0" err="1"/>
              <a:t>pulselessness</a:t>
            </a:r>
            <a:r>
              <a:rPr lang="en-US" sz="2800" dirty="0"/>
              <a:t>, </a:t>
            </a:r>
            <a:r>
              <a:rPr lang="en-US" sz="2800" dirty="0" err="1"/>
              <a:t>paresthsias</a:t>
            </a:r>
            <a:r>
              <a:rPr lang="en-US" sz="2800" dirty="0"/>
              <a:t>, and paralysis) are signs and symptoms of disruption of arterial flow, not necessarily compartment syndrome, as the pressure necessary to produce compartment syndrome is well below arterial pressure.</a:t>
            </a:r>
          </a:p>
          <a:p>
            <a:r>
              <a:rPr lang="en-US" sz="2800" dirty="0"/>
              <a:t>Pressures less than 30 mm Hg will generally not produce a compartment syndrome.</a:t>
            </a:r>
          </a:p>
          <a:p>
            <a:endParaRPr lang="en-US" dirty="0"/>
          </a:p>
        </p:txBody>
      </p:sp>
    </p:spTree>
    <p:extLst>
      <p:ext uri="{BB962C8B-B14F-4D97-AF65-F5344CB8AC3E}">
        <p14:creationId xmlns:p14="http://schemas.microsoft.com/office/powerpoint/2010/main" val="2565051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Why does this patient have weak </a:t>
            </a:r>
            <a:r>
              <a:rPr lang="en-US" sz="3200" dirty="0" err="1"/>
              <a:t>dorsiflexion</a:t>
            </a:r>
            <a:r>
              <a:rPr lang="en-US" sz="3200" dirty="0"/>
              <a:t> (</a:t>
            </a:r>
            <a:r>
              <a:rPr lang="en-US" sz="3200" dirty="0" err="1"/>
              <a:t>footdrop</a:t>
            </a:r>
            <a:r>
              <a:rPr lang="en-US" sz="3200" dirty="0"/>
              <a:t>)?</a:t>
            </a:r>
          </a:p>
          <a:p>
            <a:endParaRPr lang="en-US" dirty="0"/>
          </a:p>
        </p:txBody>
      </p:sp>
    </p:spTree>
    <p:extLst>
      <p:ext uri="{BB962C8B-B14F-4D97-AF65-F5344CB8AC3E}">
        <p14:creationId xmlns:p14="http://schemas.microsoft.com/office/powerpoint/2010/main" val="27513574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From injury to the common </a:t>
            </a:r>
            <a:r>
              <a:rPr lang="en-US" sz="3200" dirty="0" err="1"/>
              <a:t>peroneal</a:t>
            </a:r>
            <a:r>
              <a:rPr lang="en-US" sz="3200" dirty="0"/>
              <a:t> nerve</a:t>
            </a:r>
          </a:p>
          <a:p>
            <a:endParaRPr lang="en-US" dirty="0"/>
          </a:p>
        </p:txBody>
      </p:sp>
    </p:spTree>
    <p:extLst>
      <p:ext uri="{BB962C8B-B14F-4D97-AF65-F5344CB8AC3E}">
        <p14:creationId xmlns:p14="http://schemas.microsoft.com/office/powerpoint/2010/main" val="1715549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 CASE 3</a:t>
            </a:r>
          </a:p>
        </p:txBody>
      </p:sp>
      <p:sp>
        <p:nvSpPr>
          <p:cNvPr id="3" name="Content Placeholder 2"/>
          <p:cNvSpPr>
            <a:spLocks noGrp="1"/>
          </p:cNvSpPr>
          <p:nvPr>
            <p:ph idx="1"/>
          </p:nvPr>
        </p:nvSpPr>
        <p:spPr/>
        <p:txBody>
          <a:bodyPr/>
          <a:lstStyle/>
          <a:p>
            <a:r>
              <a:rPr lang="en-US" sz="3200" dirty="0"/>
              <a:t>What is this caused by?</a:t>
            </a:r>
          </a:p>
          <a:p>
            <a:pPr>
              <a:buNone/>
            </a:pPr>
            <a:endParaRPr lang="en-US" dirty="0"/>
          </a:p>
          <a:p>
            <a:pPr>
              <a:buNone/>
            </a:pPr>
            <a:endParaRPr lang="en-US" dirty="0"/>
          </a:p>
        </p:txBody>
      </p:sp>
    </p:spTree>
    <p:extLst>
      <p:ext uri="{BB962C8B-B14F-4D97-AF65-F5344CB8AC3E}">
        <p14:creationId xmlns:p14="http://schemas.microsoft.com/office/powerpoint/2010/main" val="26757806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The common </a:t>
            </a:r>
            <a:r>
              <a:rPr lang="en-US" sz="3200" dirty="0" err="1"/>
              <a:t>peroneal</a:t>
            </a:r>
            <a:r>
              <a:rPr lang="en-US" sz="3200" dirty="0"/>
              <a:t> nerve courses around the proximal neck of the fibulas and may be contused or lacerated at the time of injury.  </a:t>
            </a:r>
          </a:p>
          <a:p>
            <a:r>
              <a:rPr lang="en-US" sz="3200" dirty="0"/>
              <a:t>This should always be checked for in </a:t>
            </a:r>
            <a:r>
              <a:rPr lang="en-US" sz="3200" dirty="0" err="1"/>
              <a:t>Maisonneuve</a:t>
            </a:r>
            <a:r>
              <a:rPr lang="en-US" sz="3200" dirty="0"/>
              <a:t> fractures or any other fractures of the proximal fibula.</a:t>
            </a:r>
          </a:p>
          <a:p>
            <a:endParaRPr lang="en-US" dirty="0"/>
          </a:p>
        </p:txBody>
      </p:sp>
    </p:spTree>
    <p:extLst>
      <p:ext uri="{BB962C8B-B14F-4D97-AF65-F5344CB8AC3E}">
        <p14:creationId xmlns:p14="http://schemas.microsoft.com/office/powerpoint/2010/main" val="5959050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CASE 3</a:t>
            </a:r>
          </a:p>
        </p:txBody>
      </p:sp>
      <p:sp>
        <p:nvSpPr>
          <p:cNvPr id="3" name="Content Placeholder 2"/>
          <p:cNvSpPr>
            <a:spLocks noGrp="1"/>
          </p:cNvSpPr>
          <p:nvPr>
            <p:ph idx="1"/>
          </p:nvPr>
        </p:nvSpPr>
        <p:spPr/>
        <p:txBody>
          <a:bodyPr/>
          <a:lstStyle/>
          <a:p>
            <a:r>
              <a:rPr lang="en-US" sz="3200" dirty="0"/>
              <a:t>How can you test for it on exam?</a:t>
            </a:r>
          </a:p>
          <a:p>
            <a:endParaRPr lang="en-US" dirty="0"/>
          </a:p>
        </p:txBody>
      </p:sp>
    </p:spTree>
    <p:extLst>
      <p:ext uri="{BB962C8B-B14F-4D97-AF65-F5344CB8AC3E}">
        <p14:creationId xmlns:p14="http://schemas.microsoft.com/office/powerpoint/2010/main" val="3882524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5214</TotalTime>
  <Words>2804</Words>
  <Application>Microsoft Macintosh PowerPoint</Application>
  <PresentationFormat>On-screen Show (4:3)</PresentationFormat>
  <Paragraphs>374</Paragraphs>
  <Slides>128</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128</vt:i4>
      </vt:variant>
    </vt:vector>
  </HeadingPairs>
  <TitlesOfParts>
    <vt:vector size="135" baseType="lpstr">
      <vt:lpstr>Calibri</vt:lpstr>
      <vt:lpstr>Arial</vt:lpstr>
      <vt:lpstr>Tahoma</vt:lpstr>
      <vt:lpstr>Calibri Light</vt:lpstr>
      <vt:lpstr>Cambria</vt:lpstr>
      <vt:lpstr>Times New Roman</vt:lpstr>
      <vt:lpstr>Office Theme</vt:lpstr>
      <vt:lpstr>Evaluation of the Ankle in the  Emergency Department</vt:lpstr>
      <vt:lpstr>Objectives</vt:lpstr>
      <vt:lpstr>Anatomy &amp; Radiology</vt:lpstr>
      <vt:lpstr>PowerPoint Presentation</vt:lpstr>
      <vt:lpstr>PowerPoint Presentation</vt:lpstr>
      <vt:lpstr>Lateral ligament complex: Anterior talofibular ligament (ATFL) Calcaneofibular ligament (CFL) Posterior talofibular ligament (PTFL) These lig stabilize plantar flexion and inversion </vt:lpstr>
      <vt:lpstr>PowerPoint Presentation</vt:lpstr>
      <vt:lpstr>Medial ligament complex Superficial fibers of deltoid ligament   prevents eversion of hindfoot Deep fibers of deltoid ligament   prevents external rotation</vt:lpstr>
      <vt:lpstr>PowerPoint Presentation</vt:lpstr>
      <vt:lpstr>PowerPoint Presentation</vt:lpstr>
      <vt:lpstr>PowerPoint Presentation</vt:lpstr>
      <vt:lpstr>PowerPoint Presentation</vt:lpstr>
      <vt:lpstr>AP Ankle X-Ray</vt:lpstr>
      <vt:lpstr>Lateral Ankle X-Ray</vt:lpstr>
      <vt:lpstr>Mortise Ankle X-Ray</vt:lpstr>
      <vt:lpstr>Physical Examination</vt:lpstr>
      <vt:lpstr>Inspection</vt:lpstr>
      <vt:lpstr>Palpation</vt:lpstr>
      <vt:lpstr>Ankle Ligaments</vt:lpstr>
      <vt:lpstr>PowerPoint Presentation</vt:lpstr>
      <vt:lpstr>PowerPoint Presentation</vt:lpstr>
      <vt:lpstr>PowerPoint Presentation</vt:lpstr>
      <vt:lpstr>PowerPoint Presentation</vt:lpstr>
      <vt:lpstr>Range of Motion</vt:lpstr>
      <vt:lpstr>Strength Testing</vt:lpstr>
      <vt:lpstr>Ankle Stability Tests</vt:lpstr>
      <vt:lpstr>PowerPoint Presentation</vt:lpstr>
      <vt:lpstr>Thompson Squeeze Test</vt:lpstr>
      <vt:lpstr>PowerPoint Presentation</vt:lpstr>
      <vt:lpstr>Board Review Topics</vt:lpstr>
      <vt:lpstr>Ottawa Ankle Rules</vt:lpstr>
      <vt:lpstr>PowerPoint Presentation</vt:lpstr>
      <vt:lpstr>Tarsal Tunnel Syndrome</vt:lpstr>
      <vt:lpstr>PowerPoint Presentation</vt:lpstr>
      <vt:lpstr>Tarsal Tunnel Syndrome Treatment</vt:lpstr>
      <vt:lpstr>Achilles Tendon Rupture</vt:lpstr>
      <vt:lpstr>PowerPoint Presentation</vt:lpstr>
      <vt:lpstr>PowerPoint Presentation</vt:lpstr>
      <vt:lpstr>PowerPoint Presentation</vt:lpstr>
      <vt:lpstr>PowerPoint Presentation</vt:lpstr>
      <vt:lpstr>Ankle Dislocation</vt:lpstr>
      <vt:lpstr>PowerPoint Presentation</vt:lpstr>
      <vt:lpstr>PowerPoint Presentation</vt:lpstr>
      <vt:lpstr>Ankle Sprains</vt:lpstr>
      <vt:lpstr>PowerPoint Presentation</vt:lpstr>
      <vt:lpstr>Maisonneuve Fracture</vt:lpstr>
      <vt:lpstr>PowerPoint Presentation</vt:lpstr>
      <vt:lpstr>Case studies</vt:lpstr>
      <vt:lpstr>Case 1 - History</vt:lpstr>
      <vt:lpstr>Ottawa Ankle Rules</vt:lpstr>
      <vt:lpstr>PowerPoint Presentation</vt:lpstr>
      <vt:lpstr>PowerPoint Presentation</vt:lpstr>
      <vt:lpstr>PowerPoint Presentation</vt:lpstr>
      <vt:lpstr>PowerPoint Presentation</vt:lpstr>
      <vt:lpstr>PowerPoint Presentation</vt:lpstr>
      <vt:lpstr>OAR do not apply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Posterior Ankle Splint</vt:lpstr>
      <vt:lpstr>Stirrup Splint</vt:lpstr>
      <vt:lpstr>CASE 2</vt:lpstr>
      <vt:lpstr>PowerPoint Presentation</vt:lpstr>
      <vt:lpstr>CASE 2</vt:lpstr>
      <vt:lpstr>CASE 2</vt:lpstr>
      <vt:lpstr>CASE 2</vt:lpstr>
      <vt:lpstr>CASE 2</vt:lpstr>
      <vt:lpstr>CASE 2</vt:lpstr>
      <vt:lpstr>CASE 2</vt:lpstr>
      <vt:lpstr>CASE 2</vt:lpstr>
      <vt:lpstr>CASE 2</vt:lpstr>
      <vt:lpstr>CASE 2</vt:lpstr>
      <vt:lpstr>CASE 2</vt:lpstr>
      <vt:lpstr>CASE 2</vt:lpstr>
      <vt:lpstr>CASE 2</vt:lpstr>
      <vt:lpstr>PowerPoint Presentation</vt:lpstr>
      <vt:lpstr>CASE 3</vt:lpstr>
      <vt:lpstr>CASE 3</vt:lpstr>
      <vt:lpstr>PowerPoint Presentation</vt:lpstr>
      <vt:lpstr>PowerPoint Presentation</vt:lpstr>
      <vt:lpstr>PowerPoint Presentation</vt:lpstr>
      <vt:lpstr>CASE 3</vt:lpstr>
      <vt:lpstr>CASE 3</vt:lpstr>
      <vt:lpstr>CASE 3</vt:lpstr>
      <vt:lpstr>CASE 3</vt:lpstr>
      <vt:lpstr>CASE 3</vt:lpstr>
      <vt:lpstr>CASE 3</vt:lpstr>
      <vt:lpstr>CASE 3</vt:lpstr>
      <vt:lpstr>CASE 3</vt:lpstr>
      <vt:lpstr>CASE 3</vt:lpstr>
      <vt:lpstr>CASE 3</vt:lpstr>
      <vt:lpstr>CASE 3</vt:lpstr>
      <vt:lpstr> CASE 3</vt:lpstr>
      <vt:lpstr>CASE 3</vt:lpstr>
      <vt:lpstr>CASE 3</vt:lpstr>
      <vt:lpstr>CASE 3</vt:lpstr>
      <vt:lpstr>CASE 3</vt:lpstr>
      <vt:lpstr>CASE 3</vt:lpstr>
      <vt:lpstr>Case 4</vt:lpstr>
      <vt:lpstr>PowerPoint Presentation</vt:lpstr>
      <vt:lpstr>PowerPoint Presentation</vt:lpstr>
      <vt:lpstr>PowerPoint Presentation</vt:lpstr>
      <vt:lpstr>CASE 4</vt:lpstr>
      <vt:lpstr>CASE 4</vt:lpstr>
      <vt:lpstr>CASE 4</vt:lpstr>
      <vt:lpstr>CASE 4</vt:lpstr>
      <vt:lpstr>PowerPoint Presentation</vt:lpstr>
      <vt:lpstr>CASE 4</vt:lpstr>
      <vt:lpstr>PowerPoint Presentation</vt:lpstr>
      <vt:lpstr>Weber Classification</vt:lpstr>
      <vt:lpstr>CASE 4</vt:lpstr>
      <vt:lpstr>Case 5</vt:lpstr>
      <vt:lpstr>PowerPoint Presentation</vt:lpstr>
      <vt:lpstr>PowerPoint Presentation</vt:lpstr>
      <vt:lpstr>CASE 5</vt:lpstr>
      <vt:lpstr>CASE 5</vt:lpstr>
      <vt:lpstr>CASE 5</vt:lpstr>
      <vt:lpstr>PowerPoint Presentation</vt:lpstr>
      <vt:lpstr>CASE 5</vt:lpstr>
      <vt:lpstr>DME</vt:lpstr>
      <vt:lpstr>Air stirrup universal care kit</vt:lpstr>
      <vt:lpstr>Squared toe post op shoe </vt:lpstr>
      <vt:lpstr>Foam Pneumatic Walker</vt:lpstr>
      <vt:lpstr>Short Pneumatic Walker</vt:lpstr>
    </vt:vector>
  </TitlesOfParts>
  <Company>Henry Ford Health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Jaskulka, Bradley</cp:lastModifiedBy>
  <cp:revision>712</cp:revision>
  <dcterms:created xsi:type="dcterms:W3CDTF">2009-12-16T18:18:11Z</dcterms:created>
  <dcterms:modified xsi:type="dcterms:W3CDTF">2021-07-07T18:31:31Z</dcterms:modified>
</cp:coreProperties>
</file>