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56" r:id="rId2"/>
    <p:sldId id="257" r:id="rId3"/>
    <p:sldId id="273" r:id="rId4"/>
    <p:sldId id="268" r:id="rId5"/>
    <p:sldId id="262" r:id="rId6"/>
    <p:sldId id="267" r:id="rId7"/>
    <p:sldId id="269" r:id="rId8"/>
    <p:sldId id="274" r:id="rId9"/>
    <p:sldId id="293" r:id="rId10"/>
    <p:sldId id="295" r:id="rId11"/>
    <p:sldId id="296" r:id="rId12"/>
    <p:sldId id="299" r:id="rId13"/>
    <p:sldId id="275" r:id="rId14"/>
    <p:sldId id="277" r:id="rId15"/>
    <p:sldId id="429" r:id="rId16"/>
    <p:sldId id="284" r:id="rId17"/>
    <p:sldId id="435" r:id="rId18"/>
    <p:sldId id="355" r:id="rId19"/>
    <p:sldId id="356" r:id="rId20"/>
    <p:sldId id="423" r:id="rId21"/>
    <p:sldId id="425" r:id="rId22"/>
    <p:sldId id="422" r:id="rId23"/>
    <p:sldId id="357" r:id="rId24"/>
    <p:sldId id="308" r:id="rId25"/>
    <p:sldId id="310" r:id="rId26"/>
    <p:sldId id="440" r:id="rId27"/>
    <p:sldId id="265" r:id="rId28"/>
    <p:sldId id="439" r:id="rId29"/>
    <p:sldId id="371" r:id="rId30"/>
    <p:sldId id="372" r:id="rId31"/>
    <p:sldId id="373" r:id="rId32"/>
    <p:sldId id="270" r:id="rId33"/>
    <p:sldId id="326" r:id="rId34"/>
    <p:sldId id="402" r:id="rId35"/>
    <p:sldId id="325" r:id="rId36"/>
    <p:sldId id="441" r:id="rId37"/>
    <p:sldId id="307" r:id="rId38"/>
    <p:sldId id="305" r:id="rId39"/>
    <p:sldId id="404" r:id="rId40"/>
    <p:sldId id="358" r:id="rId41"/>
    <p:sldId id="362" r:id="rId42"/>
    <p:sldId id="384" r:id="rId43"/>
    <p:sldId id="386" r:id="rId44"/>
    <p:sldId id="385" r:id="rId45"/>
    <p:sldId id="363" r:id="rId46"/>
    <p:sldId id="364" r:id="rId47"/>
    <p:sldId id="388" r:id="rId48"/>
    <p:sldId id="365" r:id="rId49"/>
    <p:sldId id="389" r:id="rId50"/>
    <p:sldId id="366" r:id="rId51"/>
    <p:sldId id="367" r:id="rId52"/>
    <p:sldId id="387" r:id="rId53"/>
    <p:sldId id="390" r:id="rId54"/>
    <p:sldId id="436" r:id="rId55"/>
    <p:sldId id="368" r:id="rId56"/>
    <p:sldId id="391" r:id="rId57"/>
    <p:sldId id="392" r:id="rId58"/>
    <p:sldId id="394" r:id="rId59"/>
    <p:sldId id="370" r:id="rId60"/>
    <p:sldId id="393" r:id="rId61"/>
    <p:sldId id="369" r:id="rId62"/>
    <p:sldId id="410" r:id="rId63"/>
    <p:sldId id="421" r:id="rId64"/>
    <p:sldId id="409" r:id="rId65"/>
    <p:sldId id="411" r:id="rId66"/>
    <p:sldId id="417" r:id="rId67"/>
    <p:sldId id="419" r:id="rId68"/>
    <p:sldId id="426" r:id="rId69"/>
    <p:sldId id="438" r:id="rId70"/>
    <p:sldId id="42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88509"/>
  </p:normalViewPr>
  <p:slideViewPr>
    <p:cSldViewPr snapToGrid="0" snapToObjects="1">
      <p:cViewPr varScale="1">
        <p:scale>
          <a:sx n="99" d="100"/>
          <a:sy n="99" d="100"/>
        </p:scale>
        <p:origin x="2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E75D3-EE28-4A41-9A64-21C61CF6EB83}"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3B70D-8C97-6348-92D5-5FCAA4430538}" type="slidenum">
              <a:rPr lang="en-US" smtClean="0"/>
              <a:t>‹#›</a:t>
            </a:fld>
            <a:endParaRPr lang="en-US"/>
          </a:p>
        </p:txBody>
      </p:sp>
    </p:spTree>
    <p:extLst>
      <p:ext uri="{BB962C8B-B14F-4D97-AF65-F5344CB8AC3E}">
        <p14:creationId xmlns:p14="http://schemas.microsoft.com/office/powerpoint/2010/main" val="418738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www.startradiology.com</a:t>
            </a:r>
            <a:r>
              <a:rPr lang="en-US" dirty="0"/>
              <a:t>/internships/general-surgery/shoulder/x-shoulder/</a:t>
            </a:r>
          </a:p>
          <a:p>
            <a:r>
              <a:rPr lang="en-US" dirty="0"/>
              <a:t>https://</a:t>
            </a:r>
            <a:r>
              <a:rPr lang="en-US" dirty="0" err="1"/>
              <a:t>www.startradiology.com</a:t>
            </a:r>
            <a:r>
              <a:rPr lang="en-US" dirty="0"/>
              <a:t>/internships/general-surgery/elbow/x-elbow/</a:t>
            </a:r>
            <a:r>
              <a:rPr lang="en-US" dirty="0" err="1"/>
              <a:t>index.html</a:t>
            </a:r>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8</a:t>
            </a:fld>
            <a:endParaRPr lang="en-US"/>
          </a:p>
        </p:txBody>
      </p:sp>
    </p:spTree>
    <p:extLst>
      <p:ext uri="{BB962C8B-B14F-4D97-AF65-F5344CB8AC3E}">
        <p14:creationId xmlns:p14="http://schemas.microsoft.com/office/powerpoint/2010/main" val="187954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Posterior elbow dislocation</a:t>
            </a:r>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25</a:t>
            </a:fld>
            <a:endParaRPr lang="en-US"/>
          </a:p>
        </p:txBody>
      </p:sp>
    </p:spTree>
    <p:extLst>
      <p:ext uri="{BB962C8B-B14F-4D97-AF65-F5344CB8AC3E}">
        <p14:creationId xmlns:p14="http://schemas.microsoft.com/office/powerpoint/2010/main" val="268495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28</a:t>
            </a:fld>
            <a:endParaRPr lang="en-US"/>
          </a:p>
        </p:txBody>
      </p:sp>
    </p:spTree>
    <p:extLst>
      <p:ext uri="{BB962C8B-B14F-4D97-AF65-F5344CB8AC3E}">
        <p14:creationId xmlns:p14="http://schemas.microsoft.com/office/powerpoint/2010/main" val="16090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Position the forearm supine. While an assistant applies a stabilizing countertraction force on the upper arm, use one hand to apply a longitudinal traction on the wrist and forearm. With the other hand, manipulate the elbow to correct any medial or lateral displacement. Then apply slow and steady downward pressure to the proximal forearm with the other hand to help disengage the coronoid process from the olecranon fossa. Continue distal traction and flex the elbow. </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29</a:t>
            </a:fld>
            <a:endParaRPr lang="en-US"/>
          </a:p>
        </p:txBody>
      </p:sp>
    </p:spTree>
    <p:extLst>
      <p:ext uri="{BB962C8B-B14F-4D97-AF65-F5344CB8AC3E}">
        <p14:creationId xmlns:p14="http://schemas.microsoft.com/office/powerpoint/2010/main" val="2448230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Position the patient prone with the arm abducted and the elbow slightly flexed. The patient may also be supine with the arm adducted across the torso and the elbow slightly flexed. Have an assistant apply longitudinal traction on the wrist and forearm. Then, grasp the elbow, positioning both thumbs on the olecranon, and apply firm pressure against the olecranon to push it up and over the trochlea and back into anatomic position. Apply countertraction with the fingers against the distal humerus. </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30</a:t>
            </a:fld>
            <a:endParaRPr lang="en-US"/>
          </a:p>
        </p:txBody>
      </p:sp>
    </p:spTree>
    <p:extLst>
      <p:ext uri="{BB962C8B-B14F-4D97-AF65-F5344CB8AC3E}">
        <p14:creationId xmlns:p14="http://schemas.microsoft.com/office/powerpoint/2010/main" val="3672916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single-person reduction technique with the patient in a seated position. Place an elbow in the patient’s antecubital fossa, then grasp the patient’s hand or wrist. Flex the patient’s forearm while leveraging a force into the antecubital fossa to bring the olecranon back into anatomic position. </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31</a:t>
            </a:fld>
            <a:endParaRPr lang="en-US"/>
          </a:p>
        </p:txBody>
      </p:sp>
    </p:spTree>
    <p:extLst>
      <p:ext uri="{BB962C8B-B14F-4D97-AF65-F5344CB8AC3E}">
        <p14:creationId xmlns:p14="http://schemas.microsoft.com/office/powerpoint/2010/main" val="3936069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modification of the Stimson hanging technique used in shoulder </a:t>
            </a:r>
            <a:r>
              <a:rPr lang="en-US" sz="1200" kern="1200" dirty="0" err="1">
                <a:solidFill>
                  <a:schemeClr val="tx1"/>
                </a:solidFill>
                <a:effectLst/>
                <a:latin typeface="+mn-lt"/>
                <a:ea typeface="+mn-ea"/>
                <a:cs typeface="+mn-cs"/>
              </a:rPr>
              <a:t>reductionss</a:t>
            </a:r>
            <a:r>
              <a:rPr lang="en-US" sz="1200" kern="1200" dirty="0">
                <a:solidFill>
                  <a:schemeClr val="tx1"/>
                </a:solidFill>
                <a:effectLst/>
                <a:latin typeface="+mn-lt"/>
                <a:ea typeface="+mn-ea"/>
                <a:cs typeface="+mn-cs"/>
              </a:rPr>
              <a:t>. Place the patient prone with the elbow flexed over the edge of the stretcher. Support the humerus proximal to the elbow with a folded blanket or pillow. Suspend 5-lb weights from the wrist. The patient’s elbow should reduce over a period of several minutes. Gentle manipulation may be applied to the olecranon to aid reduction. </a:t>
            </a: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32</a:t>
            </a:fld>
            <a:endParaRPr lang="en-US"/>
          </a:p>
        </p:txBody>
      </p:sp>
    </p:spTree>
    <p:extLst>
      <p:ext uri="{BB962C8B-B14F-4D97-AF65-F5344CB8AC3E}">
        <p14:creationId xmlns:p14="http://schemas.microsoft.com/office/powerpoint/2010/main" val="76344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34</a:t>
            </a:fld>
            <a:endParaRPr lang="en-US"/>
          </a:p>
        </p:txBody>
      </p:sp>
    </p:spTree>
    <p:extLst>
      <p:ext uri="{BB962C8B-B14F-4D97-AF65-F5344CB8AC3E}">
        <p14:creationId xmlns:p14="http://schemas.microsoft.com/office/powerpoint/2010/main" val="3548198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err="1">
                <a:solidFill>
                  <a:schemeClr val="tx1"/>
                </a:solidFill>
                <a:effectLst/>
                <a:latin typeface="+mn-lt"/>
                <a:ea typeface="+mn-ea"/>
                <a:cs typeface="+mn-cs"/>
              </a:rPr>
              <a:t>Hyperpronation</a:t>
            </a:r>
            <a:r>
              <a:rPr lang="en-US" sz="1200" b="1" i="0" u="none" strike="noStrike" kern="1200" dirty="0">
                <a:solidFill>
                  <a:schemeClr val="tx1"/>
                </a:solidFill>
                <a:effectLst/>
                <a:latin typeface="+mn-lt"/>
                <a:ea typeface="+mn-ea"/>
                <a:cs typeface="+mn-cs"/>
              </a:rPr>
              <a:t> method</a:t>
            </a:r>
            <a:r>
              <a:rPr lang="en-US" sz="1200" b="0" i="0" u="none" strike="noStrike" kern="1200" dirty="0">
                <a:solidFill>
                  <a:schemeClr val="tx1"/>
                </a:solidFill>
                <a:effectLst/>
                <a:latin typeface="+mn-lt"/>
                <a:ea typeface="+mn-ea"/>
                <a:cs typeface="+mn-cs"/>
              </a:rPr>
              <a:t> - apply pressure to the radial head and </a:t>
            </a:r>
            <a:r>
              <a:rPr lang="en-US" sz="1200" b="0" i="0" u="none" strike="noStrike" kern="1200" dirty="0" err="1">
                <a:solidFill>
                  <a:schemeClr val="tx1"/>
                </a:solidFill>
                <a:effectLst/>
                <a:latin typeface="+mn-lt"/>
                <a:ea typeface="+mn-ea"/>
                <a:cs typeface="+mn-cs"/>
              </a:rPr>
              <a:t>hyperpronating</a:t>
            </a:r>
            <a:r>
              <a:rPr lang="en-US" sz="1200" b="0" i="0" u="none" strike="noStrike" kern="1200" dirty="0">
                <a:solidFill>
                  <a:schemeClr val="tx1"/>
                </a:solidFill>
                <a:effectLst/>
                <a:latin typeface="+mn-lt"/>
                <a:ea typeface="+mn-ea"/>
                <a:cs typeface="+mn-cs"/>
              </a:rPr>
              <a:t> the forearm</a:t>
            </a:r>
          </a:p>
          <a:p>
            <a:r>
              <a:rPr lang="en-US" sz="1200" b="1" i="0" u="none" strike="noStrike" kern="1200" dirty="0">
                <a:solidFill>
                  <a:schemeClr val="tx1"/>
                </a:solidFill>
                <a:effectLst/>
                <a:latin typeface="+mn-lt"/>
                <a:ea typeface="+mn-ea"/>
                <a:cs typeface="+mn-cs"/>
              </a:rPr>
              <a:t>Supination/flexion method</a:t>
            </a:r>
            <a:r>
              <a:rPr lang="en-US" sz="1200" b="0" i="0" u="none" strike="noStrike" kern="1200" dirty="0">
                <a:solidFill>
                  <a:schemeClr val="tx1"/>
                </a:solidFill>
                <a:effectLst/>
                <a:latin typeface="+mn-lt"/>
                <a:ea typeface="+mn-ea"/>
                <a:cs typeface="+mn-cs"/>
              </a:rPr>
              <a:t> - supinate and fully flex the elbow simultaneously while applying pressure to the radial head and pulling with gentle traction</a:t>
            </a:r>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35</a:t>
            </a:fld>
            <a:endParaRPr lang="en-US"/>
          </a:p>
        </p:txBody>
      </p:sp>
    </p:spTree>
    <p:extLst>
      <p:ext uri="{BB962C8B-B14F-4D97-AF65-F5344CB8AC3E}">
        <p14:creationId xmlns:p14="http://schemas.microsoft.com/office/powerpoint/2010/main" val="2181369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Radial head dislocation aka Nursemaid’s elbow</a:t>
            </a:r>
          </a:p>
        </p:txBody>
      </p:sp>
      <p:sp>
        <p:nvSpPr>
          <p:cNvPr id="4" name="Slide Number Placeholder 3"/>
          <p:cNvSpPr>
            <a:spLocks noGrp="1"/>
          </p:cNvSpPr>
          <p:nvPr>
            <p:ph type="sldNum" sz="quarter" idx="5"/>
          </p:nvPr>
        </p:nvSpPr>
        <p:spPr/>
        <p:txBody>
          <a:bodyPr/>
          <a:lstStyle/>
          <a:p>
            <a:fld id="{2673B70D-8C97-6348-92D5-5FCAA4430538}" type="slidenum">
              <a:rPr lang="en-US" smtClean="0"/>
              <a:t>37</a:t>
            </a:fld>
            <a:endParaRPr lang="en-US"/>
          </a:p>
        </p:txBody>
      </p:sp>
    </p:spTree>
    <p:extLst>
      <p:ext uri="{BB962C8B-B14F-4D97-AF65-F5344CB8AC3E}">
        <p14:creationId xmlns:p14="http://schemas.microsoft.com/office/powerpoint/2010/main" val="3339224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Radial head dislocation aka Nursemaid’s elbow</a:t>
            </a:r>
          </a:p>
          <a:p>
            <a:r>
              <a:rPr lang="en-US" dirty="0"/>
              <a:t>Abnormal in both views- </a:t>
            </a:r>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radiocapitellar</a:t>
            </a:r>
            <a:r>
              <a:rPr lang="en-US" sz="1200" b="0" i="0" u="none" strike="noStrike" kern="1200" dirty="0">
                <a:solidFill>
                  <a:schemeClr val="tx1"/>
                </a:solidFill>
                <a:effectLst/>
                <a:latin typeface="+mn-lt"/>
                <a:ea typeface="+mn-ea"/>
                <a:cs typeface="+mn-cs"/>
              </a:rPr>
              <a:t> line no longer runs through the central capitellum</a:t>
            </a:r>
            <a:endParaRPr lang="en-US" i="0" dirty="0"/>
          </a:p>
        </p:txBody>
      </p:sp>
      <p:sp>
        <p:nvSpPr>
          <p:cNvPr id="4" name="Slide Number Placeholder 3"/>
          <p:cNvSpPr>
            <a:spLocks noGrp="1"/>
          </p:cNvSpPr>
          <p:nvPr>
            <p:ph type="sldNum" sz="quarter" idx="5"/>
          </p:nvPr>
        </p:nvSpPr>
        <p:spPr/>
        <p:txBody>
          <a:bodyPr/>
          <a:lstStyle/>
          <a:p>
            <a:fld id="{2673B70D-8C97-6348-92D5-5FCAA4430538}" type="slidenum">
              <a:rPr lang="en-US" smtClean="0"/>
              <a:t>38</a:t>
            </a:fld>
            <a:endParaRPr lang="en-US"/>
          </a:p>
        </p:txBody>
      </p:sp>
    </p:spTree>
    <p:extLst>
      <p:ext uri="{BB962C8B-B14F-4D97-AF65-F5344CB8AC3E}">
        <p14:creationId xmlns:p14="http://schemas.microsoft.com/office/powerpoint/2010/main" val="155849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Lateral view</a:t>
            </a:r>
          </a:p>
        </p:txBody>
      </p:sp>
      <p:sp>
        <p:nvSpPr>
          <p:cNvPr id="4" name="Slide Number Placeholder 3"/>
          <p:cNvSpPr>
            <a:spLocks noGrp="1"/>
          </p:cNvSpPr>
          <p:nvPr>
            <p:ph type="sldNum" sz="quarter" idx="5"/>
          </p:nvPr>
        </p:nvSpPr>
        <p:spPr/>
        <p:txBody>
          <a:bodyPr/>
          <a:lstStyle/>
          <a:p>
            <a:fld id="{2673B70D-8C97-6348-92D5-5FCAA4430538}" type="slidenum">
              <a:rPr lang="en-US" smtClean="0"/>
              <a:t>9</a:t>
            </a:fld>
            <a:endParaRPr lang="en-US"/>
          </a:p>
        </p:txBody>
      </p:sp>
    </p:spTree>
    <p:extLst>
      <p:ext uri="{BB962C8B-B14F-4D97-AF65-F5344CB8AC3E}">
        <p14:creationId xmlns:p14="http://schemas.microsoft.com/office/powerpoint/2010/main" val="3041577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fld id="{2673B70D-8C97-6348-92D5-5FCAA4430538}" type="slidenum">
              <a:rPr lang="en-US" smtClean="0"/>
              <a:t>39</a:t>
            </a:fld>
            <a:endParaRPr lang="en-US"/>
          </a:p>
        </p:txBody>
      </p:sp>
    </p:spTree>
    <p:extLst>
      <p:ext uri="{BB962C8B-B14F-4D97-AF65-F5344CB8AC3E}">
        <p14:creationId xmlns:p14="http://schemas.microsoft.com/office/powerpoint/2010/main" val="36639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nondisplaced fractures, the fracture line may not be seen, with the fat pad sign being the only evidence of injury. Treatment is initiated as though a fracture were identified.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Routine ED care of nondisplaced distal humerus fractures with normal neurovascular function includes immobilization, ice, elevation, analgesics, and orthopedic referral.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Displaced fractures or those with neurovascular compromise require immediate orthopedic consultation.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40</a:t>
            </a:fld>
            <a:endParaRPr lang="en-US"/>
          </a:p>
        </p:txBody>
      </p:sp>
    </p:spTree>
    <p:extLst>
      <p:ext uri="{BB962C8B-B14F-4D97-AF65-F5344CB8AC3E}">
        <p14:creationId xmlns:p14="http://schemas.microsoft.com/office/powerpoint/2010/main" val="2324957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43</a:t>
            </a:fld>
            <a:endParaRPr lang="en-US"/>
          </a:p>
        </p:txBody>
      </p:sp>
    </p:spTree>
    <p:extLst>
      <p:ext uri="{BB962C8B-B14F-4D97-AF65-F5344CB8AC3E}">
        <p14:creationId xmlns:p14="http://schemas.microsoft.com/office/powerpoint/2010/main" val="3053789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err="1">
                <a:solidFill>
                  <a:schemeClr val="tx1"/>
                </a:solidFill>
                <a:effectLst/>
                <a:latin typeface="+mn-lt"/>
                <a:ea typeface="+mn-ea"/>
                <a:cs typeface="+mn-cs"/>
              </a:rPr>
              <a:t>Riseborough</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Radin</a:t>
            </a:r>
            <a:r>
              <a:rPr lang="en-US" sz="1200" b="1" i="0" u="none" strike="noStrike" kern="1200" dirty="0">
                <a:solidFill>
                  <a:schemeClr val="tx1"/>
                </a:solidFill>
                <a:effectLst/>
                <a:latin typeface="+mn-lt"/>
                <a:ea typeface="+mn-ea"/>
                <a:cs typeface="+mn-cs"/>
              </a:rPr>
              <a:t> classification:</a:t>
            </a:r>
          </a:p>
          <a:p>
            <a:r>
              <a:rPr lang="en-US" sz="1200" b="0" i="0" u="none" strike="noStrike" kern="1200" dirty="0">
                <a:solidFill>
                  <a:schemeClr val="tx1"/>
                </a:solidFill>
                <a:effectLst/>
                <a:latin typeface="+mn-lt"/>
                <a:ea typeface="+mn-ea"/>
                <a:cs typeface="+mn-cs"/>
              </a:rPr>
              <a:t>Type I:</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No displacement of the fragments.</a:t>
            </a:r>
          </a:p>
          <a:p>
            <a:r>
              <a:rPr lang="en-US" sz="1200" b="0" i="0" u="none" strike="noStrike" kern="1200" dirty="0">
                <a:solidFill>
                  <a:schemeClr val="tx1"/>
                </a:solidFill>
                <a:effectLst/>
                <a:latin typeface="+mn-lt"/>
                <a:ea typeface="+mn-ea"/>
                <a:cs typeface="+mn-cs"/>
              </a:rPr>
              <a:t>Type II: T-shaped intercondylar fractures with the trochlear and capitellar fragments separated but not appreciably rotated in the frontal plane.</a:t>
            </a:r>
          </a:p>
          <a:p>
            <a:r>
              <a:rPr lang="en-US" sz="1200" b="0" i="0" u="none" strike="noStrike" kern="1200" dirty="0">
                <a:solidFill>
                  <a:schemeClr val="tx1"/>
                </a:solidFill>
                <a:effectLst/>
                <a:latin typeface="+mn-lt"/>
                <a:ea typeface="+mn-ea"/>
                <a:cs typeface="+mn-cs"/>
              </a:rPr>
              <a:t>Type III:</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T-shaped intercondylar fractures with separation of the fragments and significant rotatory deformity.</a:t>
            </a:r>
          </a:p>
          <a:p>
            <a:r>
              <a:rPr lang="en-US" sz="1200" b="0" i="0" u="none" strike="noStrike" kern="1200" dirty="0">
                <a:solidFill>
                  <a:schemeClr val="tx1"/>
                </a:solidFill>
                <a:effectLst/>
                <a:latin typeface="+mn-lt"/>
                <a:ea typeface="+mn-ea"/>
                <a:cs typeface="+mn-cs"/>
              </a:rPr>
              <a:t>Type IV:</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T-shaped intercondylar fractures with severe comminution of the articular surface and wide separation of the humeral condyles.</a:t>
            </a:r>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45</a:t>
            </a:fld>
            <a:endParaRPr lang="en-US"/>
          </a:p>
        </p:txBody>
      </p:sp>
    </p:spTree>
    <p:extLst>
      <p:ext uri="{BB962C8B-B14F-4D97-AF65-F5344CB8AC3E}">
        <p14:creationId xmlns:p14="http://schemas.microsoft.com/office/powerpoint/2010/main" val="2732141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49</a:t>
            </a:fld>
            <a:endParaRPr lang="en-US"/>
          </a:p>
        </p:txBody>
      </p:sp>
    </p:spTree>
    <p:extLst>
      <p:ext uri="{BB962C8B-B14F-4D97-AF65-F5344CB8AC3E}">
        <p14:creationId xmlns:p14="http://schemas.microsoft.com/office/powerpoint/2010/main" val="2310246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54</a:t>
            </a:fld>
            <a:endParaRPr lang="en-US"/>
          </a:p>
        </p:txBody>
      </p:sp>
    </p:spTree>
    <p:extLst>
      <p:ext uri="{BB962C8B-B14F-4D97-AF65-F5344CB8AC3E}">
        <p14:creationId xmlns:p14="http://schemas.microsoft.com/office/powerpoint/2010/main" val="4148672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i="1" dirty="0"/>
              <a:t>Essex-</a:t>
            </a:r>
            <a:r>
              <a:rPr lang="en-US" i="1" dirty="0" err="1"/>
              <a:t>Lopresti</a:t>
            </a:r>
            <a:r>
              <a:rPr lang="en-US" i="1" dirty="0"/>
              <a:t> lesion: </a:t>
            </a:r>
            <a:r>
              <a:rPr lang="en-US" dirty="0"/>
              <a:t>disruption of the triangular fibrocartilage complex of the wrist and the interosseous membrane between the radius and ulna, causing dissociation of the distal radioulnar joint.</a:t>
            </a:r>
          </a:p>
          <a:p>
            <a:r>
              <a:rPr lang="en-US" dirty="0"/>
              <a:t>Failure to recognize this injury can result in proximal migration of the radius </a:t>
            </a:r>
            <a:r>
              <a:rPr lang="en-US" dirty="0">
                <a:sym typeface="Wingdings" pitchFamily="2" charset="2"/>
              </a:rPr>
              <a:t> </a:t>
            </a:r>
            <a:r>
              <a:rPr lang="en-US" dirty="0"/>
              <a:t>emergency ortho consult </a:t>
            </a:r>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55</a:t>
            </a:fld>
            <a:endParaRPr lang="en-US"/>
          </a:p>
        </p:txBody>
      </p:sp>
    </p:spTree>
    <p:extLst>
      <p:ext uri="{BB962C8B-B14F-4D97-AF65-F5344CB8AC3E}">
        <p14:creationId xmlns:p14="http://schemas.microsoft.com/office/powerpoint/2010/main" val="300511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56</a:t>
            </a:fld>
            <a:endParaRPr lang="en-US"/>
          </a:p>
        </p:txBody>
      </p:sp>
    </p:spTree>
    <p:extLst>
      <p:ext uri="{BB962C8B-B14F-4D97-AF65-F5344CB8AC3E}">
        <p14:creationId xmlns:p14="http://schemas.microsoft.com/office/powerpoint/2010/main" val="1150339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Mason Classification of Radial Head fractures</a:t>
            </a:r>
          </a:p>
          <a:p>
            <a:r>
              <a:rPr lang="en-US" sz="1200" b="0" i="0" u="none" strike="noStrike" kern="1200" dirty="0">
                <a:solidFill>
                  <a:schemeClr val="tx1"/>
                </a:solidFill>
                <a:effectLst/>
                <a:latin typeface="+mn-lt"/>
                <a:ea typeface="+mn-ea"/>
                <a:cs typeface="+mn-cs"/>
              </a:rPr>
              <a:t>Type I: fracture without dislocation. </a:t>
            </a:r>
          </a:p>
          <a:p>
            <a:r>
              <a:rPr lang="en-US" sz="1200" b="0" i="0" u="none" strike="noStrike" kern="1200" dirty="0">
                <a:solidFill>
                  <a:schemeClr val="tx1"/>
                </a:solidFill>
                <a:effectLst/>
                <a:latin typeface="+mn-lt"/>
                <a:ea typeface="+mn-ea"/>
                <a:cs typeface="+mn-cs"/>
              </a:rPr>
              <a:t>Type II: partial intra-articular fracture with dislocation of &gt; 2mm.</a:t>
            </a:r>
          </a:p>
          <a:p>
            <a:r>
              <a:rPr lang="en-US" sz="1200" b="0" i="0" u="none" strike="noStrike" kern="1200" dirty="0">
                <a:solidFill>
                  <a:schemeClr val="tx1"/>
                </a:solidFill>
                <a:effectLst/>
                <a:latin typeface="+mn-lt"/>
                <a:ea typeface="+mn-ea"/>
                <a:cs typeface="+mn-cs"/>
              </a:rPr>
              <a:t>Type III: comminuted fracture of the entire radial head.</a:t>
            </a:r>
          </a:p>
          <a:p>
            <a:r>
              <a:rPr lang="en-US" sz="1200" b="0" i="0" u="none" strike="noStrike" kern="1200" dirty="0">
                <a:solidFill>
                  <a:schemeClr val="tx1"/>
                </a:solidFill>
                <a:effectLst/>
                <a:latin typeface="+mn-lt"/>
                <a:ea typeface="+mn-ea"/>
                <a:cs typeface="+mn-cs"/>
              </a:rPr>
              <a:t>Type IV: fracture with dislocation of the elbow joint.</a:t>
            </a:r>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57</a:t>
            </a:fld>
            <a:endParaRPr lang="en-US"/>
          </a:p>
        </p:txBody>
      </p:sp>
    </p:spTree>
    <p:extLst>
      <p:ext uri="{BB962C8B-B14F-4D97-AF65-F5344CB8AC3E}">
        <p14:creationId xmlns:p14="http://schemas.microsoft.com/office/powerpoint/2010/main" val="1678262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58</a:t>
            </a:fld>
            <a:endParaRPr lang="en-US"/>
          </a:p>
        </p:txBody>
      </p:sp>
    </p:spTree>
    <p:extLst>
      <p:ext uri="{BB962C8B-B14F-4D97-AF65-F5344CB8AC3E}">
        <p14:creationId xmlns:p14="http://schemas.microsoft.com/office/powerpoint/2010/main" val="173897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Lateral view</a:t>
            </a:r>
          </a:p>
          <a:p>
            <a:r>
              <a:rPr lang="en-US" sz="1200" b="1" i="0" u="none" strike="noStrike" kern="1200" dirty="0" err="1">
                <a:solidFill>
                  <a:schemeClr val="tx1"/>
                </a:solidFill>
                <a:effectLst/>
                <a:latin typeface="+mn-lt"/>
                <a:ea typeface="+mn-ea"/>
                <a:cs typeface="+mn-cs"/>
              </a:rPr>
              <a:t>Radiocapitellar</a:t>
            </a:r>
            <a:r>
              <a:rPr lang="en-US" sz="1200" b="1" i="0" u="none" strike="noStrike" kern="1200" dirty="0">
                <a:solidFill>
                  <a:schemeClr val="tx1"/>
                </a:solidFill>
                <a:effectLst/>
                <a:latin typeface="+mn-lt"/>
                <a:ea typeface="+mn-ea"/>
                <a:cs typeface="+mn-cs"/>
              </a:rPr>
              <a:t> line </a:t>
            </a:r>
            <a:r>
              <a:rPr lang="en-US" sz="1200" b="0" i="0" u="none" strike="noStrike" kern="1200" dirty="0">
                <a:solidFill>
                  <a:schemeClr val="tx1"/>
                </a:solidFill>
                <a:effectLst/>
                <a:latin typeface="+mn-lt"/>
                <a:ea typeface="+mn-ea"/>
                <a:cs typeface="+mn-cs"/>
              </a:rPr>
              <a:t>runs through the central radius and passes the central capitellum on a normal image. </a:t>
            </a:r>
          </a:p>
          <a:p>
            <a:r>
              <a:rPr lang="en-US" sz="1200" b="1" i="0" u="none" strike="noStrike" kern="1200" dirty="0">
                <a:solidFill>
                  <a:schemeClr val="tx1"/>
                </a:solidFill>
                <a:effectLst/>
                <a:latin typeface="+mn-lt"/>
                <a:ea typeface="+mn-ea"/>
                <a:cs typeface="+mn-cs"/>
              </a:rPr>
              <a:t>Anterior humeral line </a:t>
            </a:r>
            <a:r>
              <a:rPr lang="en-US" sz="1200" b="0" i="0" u="none" strike="noStrike" kern="1200" dirty="0">
                <a:solidFill>
                  <a:schemeClr val="tx1"/>
                </a:solidFill>
                <a:effectLst/>
                <a:latin typeface="+mn-lt"/>
                <a:ea typeface="+mn-ea"/>
                <a:cs typeface="+mn-cs"/>
              </a:rPr>
              <a:t>runs along the front of the humerus and passes the anterior 1/3 of the capitellum.</a:t>
            </a:r>
          </a:p>
          <a:p>
            <a:r>
              <a:rPr lang="en-US" sz="1200" b="0" i="0" u="none" strike="noStrike" kern="1200" dirty="0">
                <a:solidFill>
                  <a:schemeClr val="tx1"/>
                </a:solidFill>
                <a:effectLst/>
                <a:latin typeface="+mn-lt"/>
                <a:ea typeface="+mn-ea"/>
                <a:cs typeface="+mn-cs"/>
              </a:rPr>
              <a:t>When one of the above lines is abnormal, a fracture should be suspected.</a:t>
            </a:r>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10</a:t>
            </a:fld>
            <a:endParaRPr lang="en-US"/>
          </a:p>
        </p:txBody>
      </p:sp>
    </p:spTree>
    <p:extLst>
      <p:ext uri="{BB962C8B-B14F-4D97-AF65-F5344CB8AC3E}">
        <p14:creationId xmlns:p14="http://schemas.microsoft.com/office/powerpoint/2010/main" val="1016021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60</a:t>
            </a:fld>
            <a:endParaRPr lang="en-US"/>
          </a:p>
        </p:txBody>
      </p:sp>
    </p:spTree>
    <p:extLst>
      <p:ext uri="{BB962C8B-B14F-4D97-AF65-F5344CB8AC3E}">
        <p14:creationId xmlns:p14="http://schemas.microsoft.com/office/powerpoint/2010/main" val="3889920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61</a:t>
            </a:fld>
            <a:endParaRPr lang="en-US"/>
          </a:p>
        </p:txBody>
      </p:sp>
    </p:spTree>
    <p:extLst>
      <p:ext uri="{BB962C8B-B14F-4D97-AF65-F5344CB8AC3E}">
        <p14:creationId xmlns:p14="http://schemas.microsoft.com/office/powerpoint/2010/main" val="2414311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p:txBody>
      </p:sp>
      <p:sp>
        <p:nvSpPr>
          <p:cNvPr id="4" name="Slide Number Placeholder 3"/>
          <p:cNvSpPr>
            <a:spLocks noGrp="1"/>
          </p:cNvSpPr>
          <p:nvPr>
            <p:ph type="sldNum" sz="quarter" idx="5"/>
          </p:nvPr>
        </p:nvSpPr>
        <p:spPr/>
        <p:txBody>
          <a:bodyPr/>
          <a:lstStyle/>
          <a:p>
            <a:fld id="{2673B70D-8C97-6348-92D5-5FCAA4430538}" type="slidenum">
              <a:rPr lang="en-US" smtClean="0"/>
              <a:t>62</a:t>
            </a:fld>
            <a:endParaRPr lang="en-US"/>
          </a:p>
        </p:txBody>
      </p:sp>
    </p:spTree>
    <p:extLst>
      <p:ext uri="{BB962C8B-B14F-4D97-AF65-F5344CB8AC3E}">
        <p14:creationId xmlns:p14="http://schemas.microsoft.com/office/powerpoint/2010/main" val="115300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fld id="{2673B70D-8C97-6348-92D5-5FCAA4430538}" type="slidenum">
              <a:rPr lang="en-US" smtClean="0"/>
              <a:t>64</a:t>
            </a:fld>
            <a:endParaRPr lang="en-US"/>
          </a:p>
        </p:txBody>
      </p:sp>
    </p:spTree>
    <p:extLst>
      <p:ext uri="{BB962C8B-B14F-4D97-AF65-F5344CB8AC3E}">
        <p14:creationId xmlns:p14="http://schemas.microsoft.com/office/powerpoint/2010/main" val="2377609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fld id="{2673B70D-8C97-6348-92D5-5FCAA4430538}" type="slidenum">
              <a:rPr lang="en-US" smtClean="0"/>
              <a:t>65</a:t>
            </a:fld>
            <a:endParaRPr lang="en-US"/>
          </a:p>
        </p:txBody>
      </p:sp>
    </p:spTree>
    <p:extLst>
      <p:ext uri="{BB962C8B-B14F-4D97-AF65-F5344CB8AC3E}">
        <p14:creationId xmlns:p14="http://schemas.microsoft.com/office/powerpoint/2010/main" val="2590382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p:txBody>
      </p:sp>
      <p:sp>
        <p:nvSpPr>
          <p:cNvPr id="4" name="Slide Number Placeholder 3"/>
          <p:cNvSpPr>
            <a:spLocks noGrp="1"/>
          </p:cNvSpPr>
          <p:nvPr>
            <p:ph type="sldNum" sz="quarter" idx="5"/>
          </p:nvPr>
        </p:nvSpPr>
        <p:spPr/>
        <p:txBody>
          <a:bodyPr/>
          <a:lstStyle/>
          <a:p>
            <a:fld id="{2673B70D-8C97-6348-92D5-5FCAA4430538}" type="slidenum">
              <a:rPr lang="en-US" smtClean="0"/>
              <a:t>66</a:t>
            </a:fld>
            <a:endParaRPr lang="en-US"/>
          </a:p>
        </p:txBody>
      </p:sp>
    </p:spTree>
    <p:extLst>
      <p:ext uri="{BB962C8B-B14F-4D97-AF65-F5344CB8AC3E}">
        <p14:creationId xmlns:p14="http://schemas.microsoft.com/office/powerpoint/2010/main" val="2533941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fld id="{2673B70D-8C97-6348-92D5-5FCAA4430538}" type="slidenum">
              <a:rPr lang="en-US" smtClean="0"/>
              <a:t>67</a:t>
            </a:fld>
            <a:endParaRPr lang="en-US"/>
          </a:p>
        </p:txBody>
      </p:sp>
    </p:spTree>
    <p:extLst>
      <p:ext uri="{BB962C8B-B14F-4D97-AF65-F5344CB8AC3E}">
        <p14:creationId xmlns:p14="http://schemas.microsoft.com/office/powerpoint/2010/main" val="1335996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fld id="{2673B70D-8C97-6348-92D5-5FCAA4430538}" type="slidenum">
              <a:rPr lang="en-US" smtClean="0"/>
              <a:t>68</a:t>
            </a:fld>
            <a:endParaRPr lang="en-US"/>
          </a:p>
        </p:txBody>
      </p:sp>
    </p:spTree>
    <p:extLst>
      <p:ext uri="{BB962C8B-B14F-4D97-AF65-F5344CB8AC3E}">
        <p14:creationId xmlns:p14="http://schemas.microsoft.com/office/powerpoint/2010/main" val="727126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69</a:t>
            </a:fld>
            <a:endParaRPr lang="en-US"/>
          </a:p>
        </p:txBody>
      </p:sp>
    </p:spTree>
    <p:extLst>
      <p:ext uri="{BB962C8B-B14F-4D97-AF65-F5344CB8AC3E}">
        <p14:creationId xmlns:p14="http://schemas.microsoft.com/office/powerpoint/2010/main" val="115058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 view</a:t>
            </a:r>
          </a:p>
        </p:txBody>
      </p:sp>
      <p:sp>
        <p:nvSpPr>
          <p:cNvPr id="4" name="Slide Number Placeholder 3"/>
          <p:cNvSpPr>
            <a:spLocks noGrp="1"/>
          </p:cNvSpPr>
          <p:nvPr>
            <p:ph type="sldNum" sz="quarter" idx="5"/>
          </p:nvPr>
        </p:nvSpPr>
        <p:spPr/>
        <p:txBody>
          <a:bodyPr/>
          <a:lstStyle/>
          <a:p>
            <a:fld id="{2673B70D-8C97-6348-92D5-5FCAA4430538}" type="slidenum">
              <a:rPr lang="en-US" smtClean="0"/>
              <a:t>11</a:t>
            </a:fld>
            <a:endParaRPr lang="en-US"/>
          </a:p>
        </p:txBody>
      </p:sp>
    </p:spTree>
    <p:extLst>
      <p:ext uri="{BB962C8B-B14F-4D97-AF65-F5344CB8AC3E}">
        <p14:creationId xmlns:p14="http://schemas.microsoft.com/office/powerpoint/2010/main" val="126212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Cartilage is invisible on X-rays. As young children mature, 6 ossification centers develop. The sequence of development of the ossification centers is fixed:</a:t>
            </a:r>
          </a:p>
          <a:p>
            <a:r>
              <a:rPr lang="en-US" sz="1200" b="0" i="0" u="none" strike="noStrike" kern="1200" dirty="0">
                <a:solidFill>
                  <a:schemeClr val="tx1"/>
                </a:solidFill>
                <a:effectLst/>
                <a:latin typeface="+mn-lt"/>
                <a:ea typeface="+mn-ea"/>
                <a:cs typeface="+mn-cs"/>
              </a:rPr>
              <a:t>Memory aid: </a:t>
            </a:r>
            <a:r>
              <a:rPr lang="en-US" sz="1200" b="1" i="0" u="none" strike="noStrike" kern="1200" dirty="0" err="1">
                <a:solidFill>
                  <a:schemeClr val="tx1"/>
                </a:solidFill>
                <a:effectLst/>
                <a:latin typeface="+mn-lt"/>
                <a:ea typeface="+mn-ea"/>
                <a:cs typeface="+mn-cs"/>
              </a:rPr>
              <a:t>CRIpTOE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 is just a placeholder to help make the mnemonic easier to remember).</a:t>
            </a:r>
          </a:p>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12</a:t>
            </a:fld>
            <a:endParaRPr lang="en-US"/>
          </a:p>
        </p:txBody>
      </p:sp>
    </p:spTree>
    <p:extLst>
      <p:ext uri="{BB962C8B-B14F-4D97-AF65-F5344CB8AC3E}">
        <p14:creationId xmlns:p14="http://schemas.microsoft.com/office/powerpoint/2010/main" val="3908553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fld id="{2673B70D-8C97-6348-92D5-5FCAA4430538}" type="slidenum">
              <a:rPr lang="en-US" smtClean="0"/>
              <a:t>20</a:t>
            </a:fld>
            <a:endParaRPr lang="en-US"/>
          </a:p>
        </p:txBody>
      </p:sp>
    </p:spTree>
    <p:extLst>
      <p:ext uri="{BB962C8B-B14F-4D97-AF65-F5344CB8AC3E}">
        <p14:creationId xmlns:p14="http://schemas.microsoft.com/office/powerpoint/2010/main" val="64645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fld id="{2673B70D-8C97-6348-92D5-5FCAA4430538}" type="slidenum">
              <a:rPr lang="en-US" smtClean="0"/>
              <a:t>22</a:t>
            </a:fld>
            <a:endParaRPr lang="en-US"/>
          </a:p>
        </p:txBody>
      </p:sp>
    </p:spTree>
    <p:extLst>
      <p:ext uri="{BB962C8B-B14F-4D97-AF65-F5344CB8AC3E}">
        <p14:creationId xmlns:p14="http://schemas.microsoft.com/office/powerpoint/2010/main" val="1150303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3B70D-8C97-6348-92D5-5FCAA4430538}" type="slidenum">
              <a:rPr lang="en-US" smtClean="0"/>
              <a:t>23</a:t>
            </a:fld>
            <a:endParaRPr lang="en-US"/>
          </a:p>
        </p:txBody>
      </p:sp>
    </p:spTree>
    <p:extLst>
      <p:ext uri="{BB962C8B-B14F-4D97-AF65-F5344CB8AC3E}">
        <p14:creationId xmlns:p14="http://schemas.microsoft.com/office/powerpoint/2010/main" val="403513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Posterior elbow dislocation</a:t>
            </a:r>
          </a:p>
        </p:txBody>
      </p:sp>
      <p:sp>
        <p:nvSpPr>
          <p:cNvPr id="4" name="Slide Number Placeholder 3"/>
          <p:cNvSpPr>
            <a:spLocks noGrp="1"/>
          </p:cNvSpPr>
          <p:nvPr>
            <p:ph type="sldNum" sz="quarter" idx="5"/>
          </p:nvPr>
        </p:nvSpPr>
        <p:spPr/>
        <p:txBody>
          <a:bodyPr/>
          <a:lstStyle/>
          <a:p>
            <a:fld id="{2673B70D-8C97-6348-92D5-5FCAA4430538}" type="slidenum">
              <a:rPr lang="en-US" smtClean="0"/>
              <a:t>24</a:t>
            </a:fld>
            <a:endParaRPr lang="en-US"/>
          </a:p>
        </p:txBody>
      </p:sp>
    </p:spTree>
    <p:extLst>
      <p:ext uri="{BB962C8B-B14F-4D97-AF65-F5344CB8AC3E}">
        <p14:creationId xmlns:p14="http://schemas.microsoft.com/office/powerpoint/2010/main" val="3101052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7DC2-3C20-2B4C-A04C-0FAE21D06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F9DCF6-9BD6-404B-B052-2DC4B7195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9D98CC-9F2B-1E49-9B8F-32F94833D2DD}"/>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7B99A191-91A0-CB41-A95E-6C26AB043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30351-E15B-C543-AE3E-33DBA8E200FC}"/>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79877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FA99-7783-4C4D-8775-A7240C54AD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142A8B-5B5F-5B4B-9127-27C787384C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0271C-C225-7D4E-B7F5-DE4ACA45A535}"/>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6691A795-8841-564F-AEBD-120A489F6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77951-215D-CF4A-A4CC-8255AB99277F}"/>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1112466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C4D09-B416-4846-8F10-8EBCAD9C9A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CDB385-6657-D940-8C94-E3E6088650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B11C6-6B43-5E45-AE0C-DD188CEA041F}"/>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A9A173CE-327E-9248-A1AB-37C482672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CE705-5F20-8A4C-8F45-13D69FB08A6A}"/>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70758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2694-1B67-9643-901B-CFB36A936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458D5-B0E5-B044-BE88-7A26C7283B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D747F-9446-7844-9D50-DEE8087D34E5}"/>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F579921C-FDF3-034D-BC4C-8D1351259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610EE-6104-4D41-82E5-228DECEB95E2}"/>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247385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1DB03-D345-8F4C-96EE-BDE11BA0D9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0B80E8-0E92-264F-9C36-4465318346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B5F81D-D9FB-B94E-BF61-790C31B3EB41}"/>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9B9D5767-434E-384F-A3E4-4CBFD6CBC6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668BB-B341-1E4F-9B75-062D3B4CC82B}"/>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3980379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D590-62EE-3B48-BFFA-B272A75F01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D06E2-B7B8-4C49-B7C2-F384248AD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D1D351-0DA2-174D-A2A1-52895B879E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C4B0B5-E268-3C4A-AB3E-850C72CE2666}"/>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6" name="Footer Placeholder 5">
            <a:extLst>
              <a:ext uri="{FF2B5EF4-FFF2-40B4-BE49-F238E27FC236}">
                <a16:creationId xmlns:a16="http://schemas.microsoft.com/office/drawing/2014/main" id="{2D5F78E8-132E-504A-8EB3-3052F1149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6C2DC-5467-0F4C-B1AD-096CC811AA50}"/>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2703225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2DAC-0AF4-7741-B40D-7D715A238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C1CEC6-E89B-754C-B2A0-105FB0EBD2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04C04F-A096-8549-AE77-99FABDC62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24B50-25EE-C84F-B4D7-7AB2A83FEF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3EA414-25B9-224F-97D4-3D233C7D0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148193-13A0-8A40-BDA8-FF1CC7562310}"/>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8" name="Footer Placeholder 7">
            <a:extLst>
              <a:ext uri="{FF2B5EF4-FFF2-40B4-BE49-F238E27FC236}">
                <a16:creationId xmlns:a16="http://schemas.microsoft.com/office/drawing/2014/main" id="{9D53C2EB-9614-BA45-8FA4-C62B03C048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D1C996-D2B8-5542-9178-62B041AB676F}"/>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262888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C707-8939-994D-8026-83E39B4266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B9CF28-DAFE-1A44-97FC-B9C35E0B2F22}"/>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4" name="Footer Placeholder 3">
            <a:extLst>
              <a:ext uri="{FF2B5EF4-FFF2-40B4-BE49-F238E27FC236}">
                <a16:creationId xmlns:a16="http://schemas.microsoft.com/office/drawing/2014/main" id="{DAE255D9-57FA-6A4F-99AA-854805A4B2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CD6059-F99C-1943-A035-C6009EA5B363}"/>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3189763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B85CE-0762-5D4C-8359-DFD38E1111CE}"/>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3" name="Footer Placeholder 2">
            <a:extLst>
              <a:ext uri="{FF2B5EF4-FFF2-40B4-BE49-F238E27FC236}">
                <a16:creationId xmlns:a16="http://schemas.microsoft.com/office/drawing/2014/main" id="{58F42D8D-FF9E-B940-AC77-7F5C215250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67DBF7-9E7C-5B41-AA85-C2369885A101}"/>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1538019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09A6-CBF0-9140-A733-A8D0FA6FF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C6B2DF-82D2-5943-99CA-66D197F200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F2C2FB-8EF0-5A4D-BEC8-29968F495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D32F5-4EC0-7948-91C9-26DFC077C2F5}"/>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6" name="Footer Placeholder 5">
            <a:extLst>
              <a:ext uri="{FF2B5EF4-FFF2-40B4-BE49-F238E27FC236}">
                <a16:creationId xmlns:a16="http://schemas.microsoft.com/office/drawing/2014/main" id="{448C91EE-D6B7-CD43-B6E7-CB71EC5F8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09D43-90EA-5348-B474-418C133CA314}"/>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55990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B297-90A8-C54B-9488-4C51260CDB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6ECAC-EB67-C346-92D5-C0B87AD81D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BD4E39-F0A6-984E-BC93-CD1A472ED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A8DBF-9672-6549-9D16-E0D05B3F38EE}"/>
              </a:ext>
            </a:extLst>
          </p:cNvPr>
          <p:cNvSpPr>
            <a:spLocks noGrp="1"/>
          </p:cNvSpPr>
          <p:nvPr>
            <p:ph type="dt" sz="half" idx="10"/>
          </p:nvPr>
        </p:nvSpPr>
        <p:spPr/>
        <p:txBody>
          <a:bodyPr/>
          <a:lstStyle/>
          <a:p>
            <a:fld id="{D1FA386E-1577-D54F-B148-D118B10F1693}" type="datetimeFigureOut">
              <a:rPr lang="en-US" smtClean="0"/>
              <a:t>1/4/2022</a:t>
            </a:fld>
            <a:endParaRPr lang="en-US"/>
          </a:p>
        </p:txBody>
      </p:sp>
      <p:sp>
        <p:nvSpPr>
          <p:cNvPr id="6" name="Footer Placeholder 5">
            <a:extLst>
              <a:ext uri="{FF2B5EF4-FFF2-40B4-BE49-F238E27FC236}">
                <a16:creationId xmlns:a16="http://schemas.microsoft.com/office/drawing/2014/main" id="{691DF842-7B40-F441-9DF7-6195A87B4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AF9A9-382E-504A-9CA7-E6C4C91E6F8F}"/>
              </a:ext>
            </a:extLst>
          </p:cNvPr>
          <p:cNvSpPr>
            <a:spLocks noGrp="1"/>
          </p:cNvSpPr>
          <p:nvPr>
            <p:ph type="sldNum" sz="quarter" idx="12"/>
          </p:nvPr>
        </p:nvSpPr>
        <p:spPr/>
        <p:txBody>
          <a:bodyPr/>
          <a:lstStyle/>
          <a:p>
            <a:fld id="{F7B28F61-3FD1-974A-85DC-2E9F7A86F621}" type="slidenum">
              <a:rPr lang="en-US" smtClean="0"/>
              <a:t>‹#›</a:t>
            </a:fld>
            <a:endParaRPr lang="en-US"/>
          </a:p>
        </p:txBody>
      </p:sp>
    </p:spTree>
    <p:extLst>
      <p:ext uri="{BB962C8B-B14F-4D97-AF65-F5344CB8AC3E}">
        <p14:creationId xmlns:p14="http://schemas.microsoft.com/office/powerpoint/2010/main" val="4467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617401-8CC4-AA4A-930B-2DFC5D0FA5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579DAC-CB1B-D747-968F-01ED80D59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E17B83-B5E9-E141-8965-5B27267BBF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A386E-1577-D54F-B148-D118B10F1693}" type="datetimeFigureOut">
              <a:rPr lang="en-US" smtClean="0"/>
              <a:t>1/4/2022</a:t>
            </a:fld>
            <a:endParaRPr lang="en-US"/>
          </a:p>
        </p:txBody>
      </p:sp>
      <p:sp>
        <p:nvSpPr>
          <p:cNvPr id="5" name="Footer Placeholder 4">
            <a:extLst>
              <a:ext uri="{FF2B5EF4-FFF2-40B4-BE49-F238E27FC236}">
                <a16:creationId xmlns:a16="http://schemas.microsoft.com/office/drawing/2014/main" id="{C3BB2664-4EE1-F146-BC55-38D46C00F4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7B90C-269A-844B-A996-D3976DDA7D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B28F61-3FD1-974A-85DC-2E9F7A86F621}" type="slidenum">
              <a:rPr lang="en-US" smtClean="0"/>
              <a:t>‹#›</a:t>
            </a:fld>
            <a:endParaRPr lang="en-US"/>
          </a:p>
        </p:txBody>
      </p:sp>
    </p:spTree>
    <p:extLst>
      <p:ext uri="{BB962C8B-B14F-4D97-AF65-F5344CB8AC3E}">
        <p14:creationId xmlns:p14="http://schemas.microsoft.com/office/powerpoint/2010/main" val="354984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acep.org/how-we-serve/sections/sports-medicine/musculoskeletal-exam-serie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60DA-66D9-244F-9241-5BD838D093AD}"/>
              </a:ext>
            </a:extLst>
          </p:cNvPr>
          <p:cNvSpPr>
            <a:spLocks noGrp="1"/>
          </p:cNvSpPr>
          <p:nvPr>
            <p:ph type="title"/>
          </p:nvPr>
        </p:nvSpPr>
        <p:spPr/>
        <p:txBody>
          <a:bodyPr>
            <a:normAutofit/>
          </a:bodyPr>
          <a:lstStyle/>
          <a:p>
            <a:pPr algn="ctr"/>
            <a:r>
              <a:rPr lang="en-US" dirty="0"/>
              <a:t>Evaluation of the Shoulder and Elbow in the Emergency Dept.</a:t>
            </a:r>
          </a:p>
        </p:txBody>
      </p:sp>
      <p:sp>
        <p:nvSpPr>
          <p:cNvPr id="4" name="Text Placeholder 3">
            <a:extLst>
              <a:ext uri="{FF2B5EF4-FFF2-40B4-BE49-F238E27FC236}">
                <a16:creationId xmlns:a16="http://schemas.microsoft.com/office/drawing/2014/main" id="{8E801158-57C5-204D-95BB-A8A58D8310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27658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Graphical user interface, application, PowerPoint&#10;&#10;Description automatically generated">
            <a:extLst>
              <a:ext uri="{FF2B5EF4-FFF2-40B4-BE49-F238E27FC236}">
                <a16:creationId xmlns:a16="http://schemas.microsoft.com/office/drawing/2014/main" id="{E76AE82C-F16E-E64A-809E-9A805E026B8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096000" y="261469"/>
            <a:ext cx="6096000" cy="6335062"/>
          </a:xfrm>
        </p:spPr>
      </p:pic>
      <p:pic>
        <p:nvPicPr>
          <p:cNvPr id="6" name="Picture 5" descr="Graphical user interface, application, PowerPoint&#10;&#10;Description automatically generated">
            <a:extLst>
              <a:ext uri="{FF2B5EF4-FFF2-40B4-BE49-F238E27FC236}">
                <a16:creationId xmlns:a16="http://schemas.microsoft.com/office/drawing/2014/main" id="{0AC66E21-A88B-BA46-9467-7457B756E04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61469"/>
            <a:ext cx="6057431" cy="6335062"/>
          </a:xfrm>
          <a:prstGeom prst="rect">
            <a:avLst/>
          </a:prstGeom>
        </p:spPr>
      </p:pic>
    </p:spTree>
    <p:extLst>
      <p:ext uri="{BB962C8B-B14F-4D97-AF65-F5344CB8AC3E}">
        <p14:creationId xmlns:p14="http://schemas.microsoft.com/office/powerpoint/2010/main" val="279045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2" descr="A screenshot of a computer&#10;&#10;Description automatically generated with medium confidence">
            <a:extLst>
              <a:ext uri="{FF2B5EF4-FFF2-40B4-BE49-F238E27FC236}">
                <a16:creationId xmlns:a16="http://schemas.microsoft.com/office/drawing/2014/main" id="{E4E68A78-2564-4A49-903E-E36F9489223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52927" y="0"/>
            <a:ext cx="5245767" cy="6865266"/>
          </a:xfrm>
        </p:spPr>
      </p:pic>
      <p:pic>
        <p:nvPicPr>
          <p:cNvPr id="5" name="Picture 4" descr="Graphical user interface, application, PowerPoint&#10;&#10;Description automatically generated">
            <a:extLst>
              <a:ext uri="{FF2B5EF4-FFF2-40B4-BE49-F238E27FC236}">
                <a16:creationId xmlns:a16="http://schemas.microsoft.com/office/drawing/2014/main" id="{471ED47E-6751-D642-BC56-4EC1895E18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93306" y="5418"/>
            <a:ext cx="5245767" cy="6859848"/>
          </a:xfrm>
          <a:prstGeom prst="rect">
            <a:avLst/>
          </a:prstGeom>
        </p:spPr>
      </p:pic>
      <p:sp>
        <p:nvSpPr>
          <p:cNvPr id="7" name="TextBox 6">
            <a:extLst>
              <a:ext uri="{FF2B5EF4-FFF2-40B4-BE49-F238E27FC236}">
                <a16:creationId xmlns:a16="http://schemas.microsoft.com/office/drawing/2014/main" id="{B3A633C9-3FF5-7F46-8767-71AEA17B15E1}"/>
              </a:ext>
            </a:extLst>
          </p:cNvPr>
          <p:cNvSpPr txBox="1"/>
          <p:nvPr/>
        </p:nvSpPr>
        <p:spPr>
          <a:xfrm>
            <a:off x="2021304" y="32084"/>
            <a:ext cx="1909011" cy="707886"/>
          </a:xfrm>
          <a:prstGeom prst="rect">
            <a:avLst/>
          </a:prstGeom>
          <a:noFill/>
        </p:spPr>
        <p:txBody>
          <a:bodyPr wrap="square" rtlCol="0">
            <a:spAutoFit/>
          </a:bodyPr>
          <a:lstStyle/>
          <a:p>
            <a:r>
              <a:rPr lang="en-US" sz="4000" dirty="0">
                <a:solidFill>
                  <a:schemeClr val="bg1"/>
                </a:solidFill>
              </a:rPr>
              <a:t>AP view</a:t>
            </a:r>
          </a:p>
        </p:txBody>
      </p:sp>
    </p:spTree>
    <p:extLst>
      <p:ext uri="{BB962C8B-B14F-4D97-AF65-F5344CB8AC3E}">
        <p14:creationId xmlns:p14="http://schemas.microsoft.com/office/powerpoint/2010/main" val="3113011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C9C2-050F-8B4F-AC40-11A917557DC7}"/>
              </a:ext>
            </a:extLst>
          </p:cNvPr>
          <p:cNvSpPr>
            <a:spLocks noGrp="1"/>
          </p:cNvSpPr>
          <p:nvPr>
            <p:ph type="title"/>
          </p:nvPr>
        </p:nvSpPr>
        <p:spPr/>
        <p:txBody>
          <a:bodyPr/>
          <a:lstStyle/>
          <a:p>
            <a:pPr algn="ctr"/>
            <a:r>
              <a:rPr lang="en-US" dirty="0"/>
              <a:t>Ossification centers of the elbow</a:t>
            </a:r>
          </a:p>
        </p:txBody>
      </p:sp>
      <p:pic>
        <p:nvPicPr>
          <p:cNvPr id="5" name="Content Placeholder 4" descr="Graphical user interface&#10;&#10;Description automatically generated with low confidence">
            <a:extLst>
              <a:ext uri="{FF2B5EF4-FFF2-40B4-BE49-F238E27FC236}">
                <a16:creationId xmlns:a16="http://schemas.microsoft.com/office/drawing/2014/main" id="{2048F9F4-A983-0246-BB38-0E05C495FF7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649579" y="1553187"/>
            <a:ext cx="4892842" cy="5304813"/>
          </a:xfrm>
        </p:spPr>
      </p:pic>
    </p:spTree>
    <p:extLst>
      <p:ext uri="{BB962C8B-B14F-4D97-AF65-F5344CB8AC3E}">
        <p14:creationId xmlns:p14="http://schemas.microsoft.com/office/powerpoint/2010/main" val="3045322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32F64-D9C3-924B-8C4D-0B0585C8FB03}"/>
              </a:ext>
            </a:extLst>
          </p:cNvPr>
          <p:cNvSpPr>
            <a:spLocks noGrp="1"/>
          </p:cNvSpPr>
          <p:nvPr>
            <p:ph type="title"/>
          </p:nvPr>
        </p:nvSpPr>
        <p:spPr/>
        <p:txBody>
          <a:bodyPr/>
          <a:lstStyle/>
          <a:p>
            <a:r>
              <a:rPr lang="en-US" dirty="0"/>
              <a:t>Physical Examination</a:t>
            </a:r>
          </a:p>
        </p:txBody>
      </p:sp>
      <p:sp>
        <p:nvSpPr>
          <p:cNvPr id="5" name="Text Placeholder 4">
            <a:extLst>
              <a:ext uri="{FF2B5EF4-FFF2-40B4-BE49-F238E27FC236}">
                <a16:creationId xmlns:a16="http://schemas.microsoft.com/office/drawing/2014/main" id="{51AE0F7D-966A-4A44-ACCB-84866E0EDF40}"/>
              </a:ext>
            </a:extLst>
          </p:cNvPr>
          <p:cNvSpPr>
            <a:spLocks noGrp="1"/>
          </p:cNvSpPr>
          <p:nvPr>
            <p:ph type="body" idx="1"/>
          </p:nvPr>
        </p:nvSpPr>
        <p:spPr/>
        <p:txBody>
          <a:bodyPr/>
          <a:lstStyle/>
          <a:p>
            <a:r>
              <a:rPr lang="en-US" dirty="0">
                <a:hlinkClick r:id="rId2"/>
              </a:rPr>
              <a:t>Elbow and Shoulder Exam</a:t>
            </a:r>
            <a:endParaRPr lang="en-US" dirty="0"/>
          </a:p>
        </p:txBody>
      </p:sp>
    </p:spTree>
    <p:extLst>
      <p:ext uri="{BB962C8B-B14F-4D97-AF65-F5344CB8AC3E}">
        <p14:creationId xmlns:p14="http://schemas.microsoft.com/office/powerpoint/2010/main" val="3102750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27F9-53A0-5F42-B31D-377FE3FAB07E}"/>
              </a:ext>
            </a:extLst>
          </p:cNvPr>
          <p:cNvSpPr>
            <a:spLocks noGrp="1"/>
          </p:cNvSpPr>
          <p:nvPr>
            <p:ph type="title"/>
          </p:nvPr>
        </p:nvSpPr>
        <p:spPr/>
        <p:txBody>
          <a:bodyPr/>
          <a:lstStyle/>
          <a:p>
            <a:r>
              <a:rPr lang="en-US" dirty="0"/>
              <a:t>Elbow</a:t>
            </a:r>
          </a:p>
        </p:txBody>
      </p:sp>
      <p:sp>
        <p:nvSpPr>
          <p:cNvPr id="3" name="Content Placeholder 2">
            <a:extLst>
              <a:ext uri="{FF2B5EF4-FFF2-40B4-BE49-F238E27FC236}">
                <a16:creationId xmlns:a16="http://schemas.microsoft.com/office/drawing/2014/main" id="{802CE400-332C-2F44-89DA-043552AC2F22}"/>
              </a:ext>
            </a:extLst>
          </p:cNvPr>
          <p:cNvSpPr>
            <a:spLocks noGrp="1"/>
          </p:cNvSpPr>
          <p:nvPr>
            <p:ph idx="1"/>
          </p:nvPr>
        </p:nvSpPr>
        <p:spPr>
          <a:xfrm>
            <a:off x="838200" y="1690688"/>
            <a:ext cx="11150600" cy="4815807"/>
          </a:xfrm>
        </p:spPr>
        <p:txBody>
          <a:bodyPr/>
          <a:lstStyle/>
          <a:p>
            <a:r>
              <a:rPr lang="en-US" dirty="0"/>
              <a:t>Inspection- symmetry, edema, deformity, ecchymoses</a:t>
            </a:r>
          </a:p>
          <a:p>
            <a:r>
              <a:rPr lang="en-US" dirty="0"/>
              <a:t>Palpation- medial/lateral epicondyles, radial head, antecubital fossa, biceps tendon, olecranon, cubital tunnel</a:t>
            </a:r>
          </a:p>
          <a:p>
            <a:r>
              <a:rPr lang="en-US" dirty="0"/>
              <a:t>ROM- flexion, extension, pronation, supination</a:t>
            </a:r>
          </a:p>
          <a:p>
            <a:r>
              <a:rPr lang="en-US" dirty="0"/>
              <a:t>Strength- same as above with resistance</a:t>
            </a:r>
          </a:p>
          <a:p>
            <a:r>
              <a:rPr lang="en-US" dirty="0"/>
              <a:t>NV- “thumbs up” and “OK” sign (median n.), resisted wrist and fingers extension (radial n.), resisted abduction of fingers (ulnar n.);  sensation over tip of 2</a:t>
            </a:r>
            <a:r>
              <a:rPr lang="en-US" baseline="30000" dirty="0"/>
              <a:t>nd</a:t>
            </a:r>
            <a:r>
              <a:rPr lang="en-US" dirty="0"/>
              <a:t> digit (median n.), dorsum thumb-index webspace (radial n.), and tip of 5</a:t>
            </a:r>
            <a:r>
              <a:rPr lang="en-US" baseline="30000" dirty="0"/>
              <a:t>th</a:t>
            </a:r>
            <a:r>
              <a:rPr lang="en-US" dirty="0"/>
              <a:t> digit (ulnar n.)</a:t>
            </a:r>
          </a:p>
          <a:p>
            <a:r>
              <a:rPr lang="en-US" dirty="0"/>
              <a:t>Reflexes- biceps (C5), brachioradialis (C6), triceps (C7)</a:t>
            </a:r>
          </a:p>
        </p:txBody>
      </p:sp>
    </p:spTree>
    <p:extLst>
      <p:ext uri="{BB962C8B-B14F-4D97-AF65-F5344CB8AC3E}">
        <p14:creationId xmlns:p14="http://schemas.microsoft.com/office/powerpoint/2010/main" val="735747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chematic representation of the sensory innervation of the upper limb.... |  Download Scientific Diagram">
            <a:extLst>
              <a:ext uri="{FF2B5EF4-FFF2-40B4-BE49-F238E27FC236}">
                <a16:creationId xmlns:a16="http://schemas.microsoft.com/office/drawing/2014/main" id="{CC73BD24-FE2B-5345-83B4-D52DB254558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8158" r="17617"/>
          <a:stretch/>
        </p:blipFill>
        <p:spPr bwMode="auto">
          <a:xfrm>
            <a:off x="2309998" y="0"/>
            <a:ext cx="7572004" cy="6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31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CFD61-C01A-AB48-8724-3B9BEE65BBBE}"/>
              </a:ext>
            </a:extLst>
          </p:cNvPr>
          <p:cNvSpPr>
            <a:spLocks noGrp="1"/>
          </p:cNvSpPr>
          <p:nvPr>
            <p:ph type="title"/>
          </p:nvPr>
        </p:nvSpPr>
        <p:spPr/>
        <p:txBody>
          <a:bodyPr/>
          <a:lstStyle/>
          <a:p>
            <a:r>
              <a:rPr lang="en-US" dirty="0"/>
              <a:t>Pathologies</a:t>
            </a:r>
          </a:p>
        </p:txBody>
      </p:sp>
      <p:sp>
        <p:nvSpPr>
          <p:cNvPr id="5" name="Text Placeholder 4">
            <a:extLst>
              <a:ext uri="{FF2B5EF4-FFF2-40B4-BE49-F238E27FC236}">
                <a16:creationId xmlns:a16="http://schemas.microsoft.com/office/drawing/2014/main" id="{1B9D881F-74CD-AE49-ACD0-5372148696B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89989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4" name="Picture 16" descr="The End of Elbow Pain | T NATION">
            <a:extLst>
              <a:ext uri="{FF2B5EF4-FFF2-40B4-BE49-F238E27FC236}">
                <a16:creationId xmlns:a16="http://schemas.microsoft.com/office/drawing/2014/main" id="{7203928E-FDC5-E04F-A351-10004B6CCA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58"/>
            <a:ext cx="12192000" cy="68629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D3442B-008E-7148-871F-05836584CDC2}"/>
              </a:ext>
            </a:extLst>
          </p:cNvPr>
          <p:cNvSpPr>
            <a:spLocks noGrp="1"/>
          </p:cNvSpPr>
          <p:nvPr>
            <p:ph type="title"/>
          </p:nvPr>
        </p:nvSpPr>
        <p:spPr/>
        <p:txBody>
          <a:bodyPr/>
          <a:lstStyle/>
          <a:p>
            <a:r>
              <a:rPr lang="en-US" b="1" dirty="0">
                <a:solidFill>
                  <a:schemeClr val="bg1"/>
                </a:solidFill>
              </a:rPr>
              <a:t>Elbow Pathologies</a:t>
            </a:r>
          </a:p>
        </p:txBody>
      </p:sp>
    </p:spTree>
    <p:extLst>
      <p:ext uri="{BB962C8B-B14F-4D97-AF65-F5344CB8AC3E}">
        <p14:creationId xmlns:p14="http://schemas.microsoft.com/office/powerpoint/2010/main" val="95896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Lateral Epicondylitis or “Tennis Elbow”</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lstStyle/>
          <a:p>
            <a:r>
              <a:rPr lang="en-US" dirty="0"/>
              <a:t>Overuse syndrome affecting the wrist extensors, digit extensors, and forearm </a:t>
            </a:r>
            <a:r>
              <a:rPr lang="en-US" dirty="0" err="1"/>
              <a:t>supinators</a:t>
            </a:r>
            <a:endParaRPr lang="en-US" dirty="0"/>
          </a:p>
          <a:p>
            <a:r>
              <a:rPr lang="en-US" dirty="0"/>
              <a:t>Clinical diagnosis: tenderness over the lateral epicondyle and pain with resisted wrist extension, digit extension, and forearm supination </a:t>
            </a:r>
          </a:p>
          <a:p>
            <a:r>
              <a:rPr lang="en-US" dirty="0"/>
              <a:t>Tx: rest, NSAIDs, immobilization (rigid brace or counterforce forearm brace), PT, referral</a:t>
            </a:r>
          </a:p>
          <a:p>
            <a:endParaRPr lang="en-US" dirty="0"/>
          </a:p>
        </p:txBody>
      </p:sp>
      <p:pic>
        <p:nvPicPr>
          <p:cNvPr id="9" name="Picture 8">
            <a:extLst>
              <a:ext uri="{FF2B5EF4-FFF2-40B4-BE49-F238E27FC236}">
                <a16:creationId xmlns:a16="http://schemas.microsoft.com/office/drawing/2014/main" id="{98712D43-F5BC-EF44-97D7-E86C478225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6818" y="4012406"/>
            <a:ext cx="2595182" cy="2845594"/>
          </a:xfrm>
          <a:prstGeom prst="rect">
            <a:avLst/>
          </a:prstGeom>
        </p:spPr>
      </p:pic>
      <p:pic>
        <p:nvPicPr>
          <p:cNvPr id="2054" name="Picture 6" descr="Lateral and Medial Epicondylitis | Summit Orthopedics">
            <a:extLst>
              <a:ext uri="{FF2B5EF4-FFF2-40B4-BE49-F238E27FC236}">
                <a16:creationId xmlns:a16="http://schemas.microsoft.com/office/drawing/2014/main" id="{441846BC-F1A2-1F4F-AF25-321105602D3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56902" y="4379495"/>
            <a:ext cx="4539916" cy="247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853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Medial Epicondylitis or “Golfer’s Elbow”</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normAutofit/>
          </a:bodyPr>
          <a:lstStyle/>
          <a:p>
            <a:r>
              <a:rPr lang="en-US" dirty="0"/>
              <a:t>Overuse syndrome affecting the wrist flexors and forearm pronators</a:t>
            </a:r>
          </a:p>
          <a:p>
            <a:r>
              <a:rPr lang="en-US" dirty="0"/>
              <a:t>Clinical diagnosis: tenderness over the medial epicondyle and pain with resisted wrist flexion and forearm pronation </a:t>
            </a:r>
          </a:p>
          <a:p>
            <a:r>
              <a:rPr lang="en-US" dirty="0"/>
              <a:t>r/o Ulnar neuropathy </a:t>
            </a:r>
            <a:r>
              <a:rPr lang="en-US" dirty="0">
                <a:sym typeface="Wingdings" pitchFamily="2" charset="2"/>
              </a:rPr>
              <a:t> requires ortho f/u</a:t>
            </a:r>
            <a:endParaRPr lang="en-US" dirty="0"/>
          </a:p>
          <a:p>
            <a:r>
              <a:rPr lang="en-US" dirty="0"/>
              <a:t>Tx: rest, NSAIDs, bracing, PT, referral</a:t>
            </a:r>
          </a:p>
          <a:p>
            <a:endParaRPr lang="en-US" dirty="0"/>
          </a:p>
        </p:txBody>
      </p:sp>
      <p:pic>
        <p:nvPicPr>
          <p:cNvPr id="4" name="Picture 3" descr="A picture containing person&#10;&#10;Description automatically generated">
            <a:extLst>
              <a:ext uri="{FF2B5EF4-FFF2-40B4-BE49-F238E27FC236}">
                <a16:creationId xmlns:a16="http://schemas.microsoft.com/office/drawing/2014/main" id="{D5CC75A7-EBA4-4C4C-870C-1F95BC1449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67414" y="4001294"/>
            <a:ext cx="2324586" cy="2843784"/>
          </a:xfrm>
          <a:prstGeom prst="rect">
            <a:avLst/>
          </a:prstGeom>
        </p:spPr>
      </p:pic>
      <p:pic>
        <p:nvPicPr>
          <p:cNvPr id="3074" name="Picture 2" descr="How to treat golfer&amp;#39;s elbow | POGO Physio Gold Coast">
            <a:extLst>
              <a:ext uri="{FF2B5EF4-FFF2-40B4-BE49-F238E27FC236}">
                <a16:creationId xmlns:a16="http://schemas.microsoft.com/office/drawing/2014/main" id="{2A8B043F-D734-5047-8B9D-4562335E621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398" t="1747" r="1654" b="3930"/>
          <a:stretch/>
        </p:blipFill>
        <p:spPr bwMode="auto">
          <a:xfrm>
            <a:off x="5181600" y="4289813"/>
            <a:ext cx="4685814" cy="256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637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D660-236F-D948-BCF4-DD221B99005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DB83A1B5-C5CA-2040-8E71-9D865F17446F}"/>
              </a:ext>
            </a:extLst>
          </p:cNvPr>
          <p:cNvSpPr>
            <a:spLocks noGrp="1"/>
          </p:cNvSpPr>
          <p:nvPr>
            <p:ph idx="1"/>
          </p:nvPr>
        </p:nvSpPr>
        <p:spPr/>
        <p:txBody>
          <a:bodyPr/>
          <a:lstStyle/>
          <a:p>
            <a:r>
              <a:rPr lang="en-US" dirty="0"/>
              <a:t>Review MSK anatomy</a:t>
            </a:r>
          </a:p>
          <a:p>
            <a:r>
              <a:rPr lang="en-US" dirty="0"/>
              <a:t>Review common x-ray views</a:t>
            </a:r>
          </a:p>
          <a:p>
            <a:r>
              <a:rPr lang="en-US" dirty="0"/>
              <a:t>How to perform physical examination </a:t>
            </a:r>
          </a:p>
          <a:p>
            <a:r>
              <a:rPr lang="en-US" dirty="0"/>
              <a:t>Identifying common pathologies and how to treat them</a:t>
            </a:r>
          </a:p>
          <a:p>
            <a:r>
              <a:rPr lang="en-US" dirty="0"/>
              <a:t>Practice with board-style questions</a:t>
            </a:r>
          </a:p>
        </p:txBody>
      </p:sp>
    </p:spTree>
    <p:extLst>
      <p:ext uri="{BB962C8B-B14F-4D97-AF65-F5344CB8AC3E}">
        <p14:creationId xmlns:p14="http://schemas.microsoft.com/office/powerpoint/2010/main" val="2088548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10515600" cy="5518595"/>
          </a:xfrm>
        </p:spPr>
        <p:txBody>
          <a:bodyPr>
            <a:normAutofit/>
          </a:bodyPr>
          <a:lstStyle/>
          <a:p>
            <a:pPr marL="0" indent="0">
              <a:buNone/>
            </a:pPr>
            <a:r>
              <a:rPr lang="en-US" dirty="0"/>
              <a:t>A 40-year-old man presents with lateral forearm pain. On physical exam, pain is exacerbated with wrist extension and is located on the radial aspect of the forearm. What is the most likely diagnosis?</a:t>
            </a:r>
          </a:p>
          <a:p>
            <a:pPr marL="514350" indent="-514350">
              <a:buFont typeface="+mj-lt"/>
              <a:buAutoNum type="alphaUcPeriod"/>
            </a:pPr>
            <a:r>
              <a:rPr lang="en-US" dirty="0"/>
              <a:t>De </a:t>
            </a:r>
            <a:r>
              <a:rPr lang="en-US" dirty="0" err="1"/>
              <a:t>Quervain</a:t>
            </a:r>
            <a:r>
              <a:rPr lang="en-US" dirty="0"/>
              <a:t> tendinopathy</a:t>
            </a:r>
          </a:p>
          <a:p>
            <a:pPr marL="514350" indent="-514350">
              <a:buFont typeface="+mj-lt"/>
              <a:buAutoNum type="alphaUcPeriod"/>
            </a:pPr>
            <a:r>
              <a:rPr lang="en-US" dirty="0"/>
              <a:t>Lateral epicondylitis</a:t>
            </a:r>
          </a:p>
          <a:p>
            <a:pPr marL="514350" indent="-514350">
              <a:buFont typeface="+mj-lt"/>
              <a:buAutoNum type="alphaUcPeriod"/>
            </a:pPr>
            <a:r>
              <a:rPr lang="en-US" dirty="0"/>
              <a:t>Medial epicondylitis</a:t>
            </a:r>
          </a:p>
          <a:p>
            <a:pPr marL="514350" indent="-514350">
              <a:buFont typeface="+mj-lt"/>
              <a:buAutoNum type="alphaUcPeriod"/>
            </a:pPr>
            <a:r>
              <a:rPr lang="en-US" dirty="0"/>
              <a:t>Median nerve compression</a:t>
            </a:r>
          </a:p>
          <a:p>
            <a:endParaRPr lang="en-US" dirty="0"/>
          </a:p>
        </p:txBody>
      </p:sp>
    </p:spTree>
    <p:extLst>
      <p:ext uri="{BB962C8B-B14F-4D97-AF65-F5344CB8AC3E}">
        <p14:creationId xmlns:p14="http://schemas.microsoft.com/office/powerpoint/2010/main" val="3970009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B58FA-AD4E-4544-87A6-2FF69FB405C8}"/>
              </a:ext>
            </a:extLst>
          </p:cNvPr>
          <p:cNvSpPr>
            <a:spLocks noGrp="1"/>
          </p:cNvSpPr>
          <p:nvPr>
            <p:ph type="title"/>
          </p:nvPr>
        </p:nvSpPr>
        <p:spPr/>
        <p:txBody>
          <a:bodyPr/>
          <a:lstStyle/>
          <a:p>
            <a:r>
              <a:rPr lang="en-US" dirty="0"/>
              <a:t>Olecranon Bursitis </a:t>
            </a:r>
          </a:p>
        </p:txBody>
      </p:sp>
      <p:sp>
        <p:nvSpPr>
          <p:cNvPr id="3" name="Content Placeholder 2">
            <a:extLst>
              <a:ext uri="{FF2B5EF4-FFF2-40B4-BE49-F238E27FC236}">
                <a16:creationId xmlns:a16="http://schemas.microsoft.com/office/drawing/2014/main" id="{7B140D96-E1B8-1E4F-B34A-D2E469D351B2}"/>
              </a:ext>
            </a:extLst>
          </p:cNvPr>
          <p:cNvSpPr>
            <a:spLocks noGrp="1"/>
          </p:cNvSpPr>
          <p:nvPr>
            <p:ph idx="1"/>
          </p:nvPr>
        </p:nvSpPr>
        <p:spPr>
          <a:xfrm>
            <a:off x="838200" y="1825625"/>
            <a:ext cx="6021578" cy="3788791"/>
          </a:xfrm>
        </p:spPr>
        <p:txBody>
          <a:bodyPr/>
          <a:lstStyle/>
          <a:p>
            <a:r>
              <a:rPr lang="en-US" dirty="0"/>
              <a:t>Caused by trauma, hemorrhage, infection, arthritis, gout, overuse, prolonged pressure (student elbow)</a:t>
            </a:r>
          </a:p>
          <a:p>
            <a:r>
              <a:rPr lang="en-US" dirty="0"/>
              <a:t>Exam: swelling, pain, full passive ROM, decreased active ROM</a:t>
            </a:r>
          </a:p>
          <a:p>
            <a:r>
              <a:rPr lang="en-US" dirty="0"/>
              <a:t>Aspiration indicated to r/o infection and microcrystalline disorder</a:t>
            </a:r>
          </a:p>
          <a:p>
            <a:r>
              <a:rPr lang="en-US" dirty="0"/>
              <a:t>Tx: Ice, NSAIDs, joint protection</a:t>
            </a:r>
          </a:p>
        </p:txBody>
      </p:sp>
      <p:pic>
        <p:nvPicPr>
          <p:cNvPr id="10244" name="Picture 4">
            <a:extLst>
              <a:ext uri="{FF2B5EF4-FFF2-40B4-BE49-F238E27FC236}">
                <a16:creationId xmlns:a16="http://schemas.microsoft.com/office/drawing/2014/main" id="{DBFE2613-E165-A049-BDD3-6713BB060E2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411003" y="0"/>
            <a:ext cx="4780997" cy="67299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E739A83-150F-0442-83E3-ACDC0E85C65D}"/>
              </a:ext>
            </a:extLst>
          </p:cNvPr>
          <p:cNvSpPr/>
          <p:nvPr/>
        </p:nvSpPr>
        <p:spPr>
          <a:xfrm>
            <a:off x="11210544" y="3218688"/>
            <a:ext cx="981456" cy="347472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16993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6678168" cy="5518595"/>
          </a:xfrm>
        </p:spPr>
        <p:txBody>
          <a:bodyPr>
            <a:normAutofit fontScale="77500" lnSpcReduction="20000"/>
          </a:bodyPr>
          <a:lstStyle/>
          <a:p>
            <a:pPr marL="0" indent="0">
              <a:buNone/>
            </a:pPr>
            <a:r>
              <a:rPr lang="en-US" sz="3300" dirty="0"/>
              <a:t>A 21-year-old male college student with no past medical history presents to the emergency department for elbow pain. He states that while studying for final exams, he has noticed that his elbow has become more swollen over the last week. His vital signs include a temperature of 37°C, a heart rate of 70 bpm, and a blood pressure of 115/75 mm Hg. On exam, you note the swelling above. You are able to fully extend the elbow with only minimal discomfort. What is the most appropriate next step in management?</a:t>
            </a:r>
          </a:p>
          <a:p>
            <a:pPr marL="514350" indent="-514350">
              <a:buFont typeface="+mj-lt"/>
              <a:buAutoNum type="alphaUcPeriod"/>
            </a:pPr>
            <a:r>
              <a:rPr lang="en-US" sz="3300" dirty="0"/>
              <a:t>Apply sugar tong splint</a:t>
            </a:r>
          </a:p>
          <a:p>
            <a:pPr marL="514350" indent="-514350">
              <a:buFont typeface="+mj-lt"/>
              <a:buAutoNum type="alphaUcPeriod"/>
            </a:pPr>
            <a:r>
              <a:rPr lang="en-US" sz="3300" dirty="0"/>
              <a:t>Discharge with NSAIDs and changes in study habits</a:t>
            </a:r>
          </a:p>
          <a:p>
            <a:pPr marL="514350" indent="-514350">
              <a:buFont typeface="+mj-lt"/>
              <a:buAutoNum type="alphaUcPeriod"/>
            </a:pPr>
            <a:r>
              <a:rPr lang="en-US" sz="3300" dirty="0"/>
              <a:t>Obtain an ultrasound of the elbow</a:t>
            </a:r>
          </a:p>
          <a:p>
            <a:pPr marL="514350" indent="-514350">
              <a:buFont typeface="+mj-lt"/>
              <a:buAutoNum type="alphaUcPeriod"/>
            </a:pPr>
            <a:r>
              <a:rPr lang="en-US" sz="3300" dirty="0"/>
              <a:t>Perform an arthrocentesis</a:t>
            </a:r>
          </a:p>
          <a:p>
            <a:endParaRPr lang="en-US" dirty="0"/>
          </a:p>
        </p:txBody>
      </p:sp>
      <p:pic>
        <p:nvPicPr>
          <p:cNvPr id="11266" name="Picture 2">
            <a:extLst>
              <a:ext uri="{FF2B5EF4-FFF2-40B4-BE49-F238E27FC236}">
                <a16:creationId xmlns:a16="http://schemas.microsoft.com/office/drawing/2014/main" id="{7D20A728-658B-4144-B0E6-7E75D3BA8E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16368" y="1266083"/>
            <a:ext cx="4675632" cy="432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93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Elbow Dislocation</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838200" y="1690688"/>
            <a:ext cx="10723880" cy="4493895"/>
          </a:xfrm>
        </p:spPr>
        <p:txBody>
          <a:bodyPr>
            <a:normAutofit lnSpcReduction="10000"/>
          </a:bodyPr>
          <a:lstStyle/>
          <a:p>
            <a:r>
              <a:rPr lang="en-US" dirty="0"/>
              <a:t>Mechanism: FOOSH</a:t>
            </a:r>
          </a:p>
          <a:p>
            <a:r>
              <a:rPr lang="en-US" dirty="0"/>
              <a:t>90% posterolateral</a:t>
            </a:r>
          </a:p>
          <a:p>
            <a:r>
              <a:rPr lang="en-US" dirty="0"/>
              <a:t>Patient presents with the elbow in 45º flexion, olecranon is prominent</a:t>
            </a:r>
          </a:p>
          <a:p>
            <a:r>
              <a:rPr lang="en-US" dirty="0"/>
              <a:t>“Terrible triad:” elbow dislocation, radial head </a:t>
            </a:r>
            <a:r>
              <a:rPr lang="en-US" dirty="0" err="1"/>
              <a:t>fx</a:t>
            </a:r>
            <a:r>
              <a:rPr lang="en-US" dirty="0"/>
              <a:t>, and coronoid </a:t>
            </a:r>
            <a:r>
              <a:rPr lang="en-US" dirty="0" err="1"/>
              <a:t>fx</a:t>
            </a:r>
            <a:r>
              <a:rPr lang="en-US" dirty="0"/>
              <a:t> </a:t>
            </a:r>
            <a:r>
              <a:rPr lang="en-US" dirty="0">
                <a:sym typeface="Wingdings" pitchFamily="2" charset="2"/>
              </a:rPr>
              <a:t> </a:t>
            </a:r>
            <a:r>
              <a:rPr lang="en-US" dirty="0"/>
              <a:t>emergent ortho consult for unstable joint</a:t>
            </a:r>
          </a:p>
          <a:p>
            <a:r>
              <a:rPr lang="en-US" dirty="0"/>
              <a:t>Assess the brachial a., ulnar n., and median n.</a:t>
            </a:r>
          </a:p>
          <a:p>
            <a:pPr lvl="1"/>
            <a:r>
              <a:rPr lang="en-US" dirty="0"/>
              <a:t>Angiography to r/o vascular compromise, XR Elbow to r/o fractures</a:t>
            </a:r>
          </a:p>
          <a:p>
            <a:r>
              <a:rPr lang="en-US" dirty="0"/>
              <a:t>Emergency ortho consult for complex dislocations:</a:t>
            </a:r>
          </a:p>
          <a:p>
            <a:pPr lvl="1"/>
            <a:r>
              <a:rPr lang="en-US" dirty="0"/>
              <a:t> irreducible dislocations, neurovascular compromise, </a:t>
            </a:r>
            <a:r>
              <a:rPr lang="en-US" dirty="0" err="1"/>
              <a:t>postreduction</a:t>
            </a:r>
            <a:r>
              <a:rPr lang="en-US" dirty="0"/>
              <a:t> instability, associated fractures, and open dislocations</a:t>
            </a:r>
          </a:p>
          <a:p>
            <a:pPr lvl="1"/>
            <a:endParaRPr lang="en-US" dirty="0"/>
          </a:p>
          <a:p>
            <a:endParaRPr lang="en-US" dirty="0"/>
          </a:p>
        </p:txBody>
      </p:sp>
    </p:spTree>
    <p:extLst>
      <p:ext uri="{BB962C8B-B14F-4D97-AF65-F5344CB8AC3E}">
        <p14:creationId xmlns:p14="http://schemas.microsoft.com/office/powerpoint/2010/main" val="431014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501FE417-C734-E248-B728-E5AC1183F5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0091" y="0"/>
            <a:ext cx="11791817" cy="6858000"/>
          </a:xfrm>
          <a:prstGeom prst="rect">
            <a:avLst/>
          </a:prstGeom>
        </p:spPr>
      </p:pic>
    </p:spTree>
    <p:extLst>
      <p:ext uri="{BB962C8B-B14F-4D97-AF65-F5344CB8AC3E}">
        <p14:creationId xmlns:p14="http://schemas.microsoft.com/office/powerpoint/2010/main" val="1149912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A9191A8-0089-3B4F-91DD-53994A666F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408" y="0"/>
            <a:ext cx="11673183" cy="6858000"/>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69100208-B49C-FA43-9309-64BF1E5232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2385" y="0"/>
            <a:ext cx="3858562" cy="1331495"/>
          </a:xfrm>
          <a:prstGeom prst="rect">
            <a:avLst/>
          </a:prstGeom>
        </p:spPr>
      </p:pic>
    </p:spTree>
    <p:extLst>
      <p:ext uri="{BB962C8B-B14F-4D97-AF65-F5344CB8AC3E}">
        <p14:creationId xmlns:p14="http://schemas.microsoft.com/office/powerpoint/2010/main" val="3179135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DF9EC-51FF-1B4E-9AE4-55FF2ADF8FA5}"/>
              </a:ext>
            </a:extLst>
          </p:cNvPr>
          <p:cNvSpPr>
            <a:spLocks noGrp="1"/>
          </p:cNvSpPr>
          <p:nvPr>
            <p:ph type="title"/>
          </p:nvPr>
        </p:nvSpPr>
        <p:spPr/>
        <p:txBody>
          <a:bodyPr/>
          <a:lstStyle/>
          <a:p>
            <a:r>
              <a:rPr lang="en-US" dirty="0"/>
              <a:t>Treatment of Simple Elbow Dislocations</a:t>
            </a:r>
          </a:p>
        </p:txBody>
      </p:sp>
      <p:sp>
        <p:nvSpPr>
          <p:cNvPr id="5" name="Content Placeholder 4">
            <a:extLst>
              <a:ext uri="{FF2B5EF4-FFF2-40B4-BE49-F238E27FC236}">
                <a16:creationId xmlns:a16="http://schemas.microsoft.com/office/drawing/2014/main" id="{E43F8B25-A34E-3544-BAB5-06B6A478AE13}"/>
              </a:ext>
            </a:extLst>
          </p:cNvPr>
          <p:cNvSpPr>
            <a:spLocks noGrp="1"/>
          </p:cNvSpPr>
          <p:nvPr>
            <p:ph idx="1"/>
          </p:nvPr>
        </p:nvSpPr>
        <p:spPr>
          <a:xfrm>
            <a:off x="838200" y="1690688"/>
            <a:ext cx="10515600" cy="4351338"/>
          </a:xfrm>
        </p:spPr>
        <p:txBody>
          <a:bodyPr/>
          <a:lstStyle/>
          <a:p>
            <a:r>
              <a:rPr lang="en-US" dirty="0"/>
              <a:t>NSAIDs, opiates, benzos, intra-articular anesthetic injection, procedural sedation for analgesia and anti-spasmodic</a:t>
            </a:r>
          </a:p>
          <a:p>
            <a:r>
              <a:rPr lang="en-US" dirty="0"/>
              <a:t>Most effective pain relief is reduction of dislocation</a:t>
            </a:r>
          </a:p>
          <a:p>
            <a:endParaRPr lang="en-US" dirty="0"/>
          </a:p>
        </p:txBody>
      </p:sp>
      <p:pic>
        <p:nvPicPr>
          <p:cNvPr id="4100" name="Picture 4" descr="Simple elbow dislocation reduction technique | Antrim ED Meducation">
            <a:extLst>
              <a:ext uri="{FF2B5EF4-FFF2-40B4-BE49-F238E27FC236}">
                <a16:creationId xmlns:a16="http://schemas.microsoft.com/office/drawing/2014/main" id="{44D1DBBD-80F8-6C4D-A745-707F8B523A3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6842" y="3094264"/>
            <a:ext cx="5018315" cy="376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65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380E-4E1A-C348-A03C-55251F638618}"/>
              </a:ext>
            </a:extLst>
          </p:cNvPr>
          <p:cNvSpPr>
            <a:spLocks noGrp="1"/>
          </p:cNvSpPr>
          <p:nvPr>
            <p:ph type="title"/>
          </p:nvPr>
        </p:nvSpPr>
        <p:spPr/>
        <p:txBody>
          <a:bodyPr/>
          <a:lstStyle/>
          <a:p>
            <a:r>
              <a:rPr lang="en-US" dirty="0"/>
              <a:t>Intra-articular anesthetic Injection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899F09-F4EF-404D-BD81-CC640ECA9E1A}"/>
                  </a:ext>
                </a:extLst>
              </p:cNvPr>
              <p:cNvSpPr>
                <a:spLocks noGrp="1"/>
              </p:cNvSpPr>
              <p:nvPr>
                <p:ph idx="1"/>
              </p:nvPr>
            </p:nvSpPr>
            <p:spPr>
              <a:xfrm>
                <a:off x="564204" y="1690688"/>
                <a:ext cx="4280170" cy="4794250"/>
              </a:xfrm>
            </p:spPr>
            <p:txBody>
              <a:bodyPr>
                <a:normAutofit fontScale="92500" lnSpcReduction="20000"/>
              </a:bodyPr>
              <a:lstStyle/>
              <a:p>
                <a:r>
                  <a:rPr lang="en-US" dirty="0"/>
                  <a:t>Patient supine with elbow flexed 45</a:t>
                </a:r>
                <a14:m>
                  <m:oMath xmlns:m="http://schemas.openxmlformats.org/officeDocument/2006/math">
                    <m:r>
                      <a:rPr lang="en-US" b="0" i="1" smtClean="0">
                        <a:latin typeface="Cambria Math" panose="02040503050406030204" pitchFamily="18" charset="0"/>
                      </a:rPr>
                      <m:t>º</m:t>
                    </m:r>
                  </m:oMath>
                </a14:m>
                <a:r>
                  <a:rPr lang="en-US" dirty="0"/>
                  <a:t>, hand in neutral position resting on thigh</a:t>
                </a:r>
              </a:p>
              <a:p>
                <a:r>
                  <a:rPr lang="en-US" dirty="0"/>
                  <a:t>Injected from lateral approach to avoid ulnar n.</a:t>
                </a:r>
              </a:p>
              <a:p>
                <a:r>
                  <a:rPr lang="en-US" dirty="0"/>
                  <a:t>Needle inserted into soft tissue in the triangle (see diagram) towards the medial epicondyle</a:t>
                </a:r>
              </a:p>
              <a:p>
                <a:r>
                  <a:rPr lang="en-US" dirty="0"/>
                  <a:t>Aspirate and then inject slowly; easy flow suggests proper positioning of needle</a:t>
                </a:r>
              </a:p>
              <a:p>
                <a:r>
                  <a:rPr lang="en-US" dirty="0"/>
                  <a:t>If hitting bone, pull back and redirect at different angle</a:t>
                </a:r>
              </a:p>
            </p:txBody>
          </p:sp>
        </mc:Choice>
        <mc:Fallback xmlns="">
          <p:sp>
            <p:nvSpPr>
              <p:cNvPr id="3" name="Content Placeholder 2">
                <a:extLst>
                  <a:ext uri="{FF2B5EF4-FFF2-40B4-BE49-F238E27FC236}">
                    <a16:creationId xmlns:a16="http://schemas.microsoft.com/office/drawing/2014/main" id="{56899F09-F4EF-404D-BD81-CC640ECA9E1A}"/>
                  </a:ext>
                </a:extLst>
              </p:cNvPr>
              <p:cNvSpPr>
                <a:spLocks noGrp="1" noRot="1" noChangeAspect="1" noMove="1" noResize="1" noEditPoints="1" noAdjustHandles="1" noChangeArrowheads="1" noChangeShapeType="1" noTextEdit="1"/>
              </p:cNvSpPr>
              <p:nvPr>
                <p:ph idx="1"/>
              </p:nvPr>
            </p:nvSpPr>
            <p:spPr>
              <a:xfrm>
                <a:off x="564204" y="1690688"/>
                <a:ext cx="4280170" cy="4794250"/>
              </a:xfrm>
              <a:blipFill>
                <a:blip r:embed="rId2"/>
                <a:stretch>
                  <a:fillRect l="-2367" t="-3166" r="-4142"/>
                </a:stretch>
              </a:blipFill>
            </p:spPr>
            <p:txBody>
              <a:bodyPr/>
              <a:lstStyle/>
              <a:p>
                <a:r>
                  <a:rPr lang="en-US">
                    <a:noFill/>
                  </a:rPr>
                  <a:t> </a:t>
                </a:r>
              </a:p>
            </p:txBody>
          </p:sp>
        </mc:Fallback>
      </mc:AlternateContent>
      <p:pic>
        <p:nvPicPr>
          <p:cNvPr id="5122" name="Picture 2" descr="Diagnostic and Therapeutic Injection of the Elbow Region - American Family  Physician">
            <a:extLst>
              <a:ext uri="{FF2B5EF4-FFF2-40B4-BE49-F238E27FC236}">
                <a16:creationId xmlns:a16="http://schemas.microsoft.com/office/drawing/2014/main" id="{D9218E61-7FA9-D546-96F6-63960A1368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74077" y="1723231"/>
            <a:ext cx="6653719" cy="479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229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CAE9870F-D860-9046-B660-19244EC535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27294" y="438469"/>
            <a:ext cx="6647290" cy="5362496"/>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4F651B9B-7F23-A84E-AC95-8D5CE9DD07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284219"/>
            <a:ext cx="4376057" cy="3573781"/>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D11B3ACA-EEFB-804A-B3BD-65860EAE97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
            <a:ext cx="3227294" cy="3294532"/>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C8691003-36AF-FD46-8046-081E4B17FDF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74742" y="-3843"/>
            <a:ext cx="3617258" cy="4370856"/>
          </a:xfrm>
          <a:prstGeom prst="rect">
            <a:avLst/>
          </a:prstGeom>
        </p:spPr>
      </p:pic>
      <p:sp>
        <p:nvSpPr>
          <p:cNvPr id="12" name="TextBox 11">
            <a:extLst>
              <a:ext uri="{FF2B5EF4-FFF2-40B4-BE49-F238E27FC236}">
                <a16:creationId xmlns:a16="http://schemas.microsoft.com/office/drawing/2014/main" id="{65F77DF0-4B0B-7644-9B6C-064D5F626CAA}"/>
              </a:ext>
            </a:extLst>
          </p:cNvPr>
          <p:cNvSpPr txBox="1"/>
          <p:nvPr/>
        </p:nvSpPr>
        <p:spPr>
          <a:xfrm>
            <a:off x="4376061" y="5944762"/>
            <a:ext cx="8343900" cy="769441"/>
          </a:xfrm>
          <a:prstGeom prst="rect">
            <a:avLst/>
          </a:prstGeom>
          <a:noFill/>
        </p:spPr>
        <p:txBody>
          <a:bodyPr wrap="square" rtlCol="0">
            <a:spAutoFit/>
          </a:bodyPr>
          <a:lstStyle/>
          <a:p>
            <a:r>
              <a:rPr lang="en-US" sz="4400" dirty="0">
                <a:solidFill>
                  <a:schemeClr val="bg1"/>
                </a:solidFill>
                <a:latin typeface="+mj-lt"/>
              </a:rPr>
              <a:t>Intra-articular anesthetic injection</a:t>
            </a:r>
          </a:p>
        </p:txBody>
      </p:sp>
    </p:spTree>
    <p:extLst>
      <p:ext uri="{BB962C8B-B14F-4D97-AF65-F5344CB8AC3E}">
        <p14:creationId xmlns:p14="http://schemas.microsoft.com/office/powerpoint/2010/main" val="3514401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08EC1-6928-AD4D-852B-905EC68C9674}"/>
              </a:ext>
            </a:extLst>
          </p:cNvPr>
          <p:cNvSpPr>
            <a:spLocks noGrp="1"/>
          </p:cNvSpPr>
          <p:nvPr>
            <p:ph type="title"/>
          </p:nvPr>
        </p:nvSpPr>
        <p:spPr/>
        <p:txBody>
          <a:bodyPr/>
          <a:lstStyle/>
          <a:p>
            <a:r>
              <a:rPr lang="en-US" dirty="0"/>
              <a:t>Traction and Flexion Reduction Method</a:t>
            </a:r>
          </a:p>
        </p:txBody>
      </p:sp>
      <p:pic>
        <p:nvPicPr>
          <p:cNvPr id="8" name="Picture 7" descr="Graphical user interface, application&#10;&#10;Description automatically generated">
            <a:extLst>
              <a:ext uri="{FF2B5EF4-FFF2-40B4-BE49-F238E27FC236}">
                <a16:creationId xmlns:a16="http://schemas.microsoft.com/office/drawing/2014/main" id="{A3F21F34-B0BE-2A4B-B4C9-9A5EC13890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65761" y="1519831"/>
            <a:ext cx="6660477" cy="5266137"/>
          </a:xfrm>
          <a:prstGeom prst="rect">
            <a:avLst/>
          </a:prstGeom>
        </p:spPr>
      </p:pic>
      <p:sp>
        <p:nvSpPr>
          <p:cNvPr id="9" name="Rectangle 8">
            <a:extLst>
              <a:ext uri="{FF2B5EF4-FFF2-40B4-BE49-F238E27FC236}">
                <a16:creationId xmlns:a16="http://schemas.microsoft.com/office/drawing/2014/main" id="{4AE11008-32AD-CF4F-96F5-108EC0E07809}"/>
              </a:ext>
            </a:extLst>
          </p:cNvPr>
          <p:cNvSpPr/>
          <p:nvPr/>
        </p:nvSpPr>
        <p:spPr>
          <a:xfrm>
            <a:off x="2946400" y="3840480"/>
            <a:ext cx="365760" cy="3108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90325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F14B-466A-FC42-9CA9-68EC09799E2F}"/>
              </a:ext>
            </a:extLst>
          </p:cNvPr>
          <p:cNvSpPr>
            <a:spLocks noGrp="1"/>
          </p:cNvSpPr>
          <p:nvPr>
            <p:ph type="title"/>
          </p:nvPr>
        </p:nvSpPr>
        <p:spPr/>
        <p:txBody>
          <a:bodyPr/>
          <a:lstStyle/>
          <a:p>
            <a:r>
              <a:rPr lang="en-US" dirty="0"/>
              <a:t>Anatomy</a:t>
            </a:r>
          </a:p>
        </p:txBody>
      </p:sp>
      <p:sp>
        <p:nvSpPr>
          <p:cNvPr id="3" name="Text Placeholder 2">
            <a:extLst>
              <a:ext uri="{FF2B5EF4-FFF2-40B4-BE49-F238E27FC236}">
                <a16:creationId xmlns:a16="http://schemas.microsoft.com/office/drawing/2014/main" id="{3E031109-62B4-5C4B-AE5A-3030DEA9C6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95021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311D5-0624-4B4F-B9E5-C8F5948FD35C}"/>
              </a:ext>
            </a:extLst>
          </p:cNvPr>
          <p:cNvSpPr>
            <a:spLocks noGrp="1"/>
          </p:cNvSpPr>
          <p:nvPr>
            <p:ph type="title"/>
          </p:nvPr>
        </p:nvSpPr>
        <p:spPr>
          <a:xfrm>
            <a:off x="838200" y="365125"/>
            <a:ext cx="5851358" cy="4907266"/>
          </a:xfrm>
        </p:spPr>
        <p:txBody>
          <a:bodyPr/>
          <a:lstStyle/>
          <a:p>
            <a:r>
              <a:rPr lang="en-US" dirty="0"/>
              <a:t>Olecranon Manipulation Reduction Method</a:t>
            </a:r>
            <a:br>
              <a:rPr lang="en-US" dirty="0"/>
            </a:br>
            <a:r>
              <a:rPr lang="en-US" dirty="0"/>
              <a:t>(prone vs. supine)</a:t>
            </a:r>
          </a:p>
        </p:txBody>
      </p:sp>
      <p:pic>
        <p:nvPicPr>
          <p:cNvPr id="5" name="Content Placeholder 4" descr="Background pattern&#10;&#10;Description automatically generated with low confidence">
            <a:extLst>
              <a:ext uri="{FF2B5EF4-FFF2-40B4-BE49-F238E27FC236}">
                <a16:creationId xmlns:a16="http://schemas.microsoft.com/office/drawing/2014/main" id="{1E40C4FF-75A8-2547-9163-4507FFA569F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727005" y="0"/>
            <a:ext cx="4464995" cy="6858000"/>
          </a:xfrm>
        </p:spPr>
      </p:pic>
      <p:pic>
        <p:nvPicPr>
          <p:cNvPr id="7169" name="Picture 1" descr="page1862image3047501824">
            <a:extLst>
              <a:ext uri="{FF2B5EF4-FFF2-40B4-BE49-F238E27FC236}">
                <a16:creationId xmlns:a16="http://schemas.microsoft.com/office/drawing/2014/main" id="{2470A878-4D69-1548-91A8-2C098B9E892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31800" cy="16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120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FB4B-81FD-0240-9D40-1D434C474915}"/>
              </a:ext>
            </a:extLst>
          </p:cNvPr>
          <p:cNvSpPr>
            <a:spLocks noGrp="1"/>
          </p:cNvSpPr>
          <p:nvPr>
            <p:ph type="title"/>
          </p:nvPr>
        </p:nvSpPr>
        <p:spPr/>
        <p:txBody>
          <a:bodyPr/>
          <a:lstStyle/>
          <a:p>
            <a:r>
              <a:rPr lang="en-US" dirty="0"/>
              <a:t>Single Person Reduction Method</a:t>
            </a:r>
          </a:p>
        </p:txBody>
      </p:sp>
      <p:pic>
        <p:nvPicPr>
          <p:cNvPr id="5" name="Content Placeholder 4" descr="Diagram&#10;&#10;Description automatically generated">
            <a:extLst>
              <a:ext uri="{FF2B5EF4-FFF2-40B4-BE49-F238E27FC236}">
                <a16:creationId xmlns:a16="http://schemas.microsoft.com/office/drawing/2014/main" id="{AC63F6DC-5D18-DB42-A8E8-D5A8FD7CA3A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148010" y="1448915"/>
            <a:ext cx="5895980" cy="5043960"/>
          </a:xfrm>
        </p:spPr>
      </p:pic>
    </p:spTree>
    <p:extLst>
      <p:ext uri="{BB962C8B-B14F-4D97-AF65-F5344CB8AC3E}">
        <p14:creationId xmlns:p14="http://schemas.microsoft.com/office/powerpoint/2010/main" val="1642829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B800-75A2-1A46-AD49-7E162F44A941}"/>
              </a:ext>
            </a:extLst>
          </p:cNvPr>
          <p:cNvSpPr>
            <a:spLocks noGrp="1"/>
          </p:cNvSpPr>
          <p:nvPr>
            <p:ph type="title"/>
          </p:nvPr>
        </p:nvSpPr>
        <p:spPr/>
        <p:txBody>
          <a:bodyPr/>
          <a:lstStyle/>
          <a:p>
            <a:r>
              <a:rPr lang="en-US" dirty="0"/>
              <a:t>Hanging Arm Reduction Method</a:t>
            </a:r>
          </a:p>
        </p:txBody>
      </p:sp>
      <p:pic>
        <p:nvPicPr>
          <p:cNvPr id="5" name="Content Placeholder 4" descr="A picture containing background pattern&#10;&#10;Description automatically generated">
            <a:extLst>
              <a:ext uri="{FF2B5EF4-FFF2-40B4-BE49-F238E27FC236}">
                <a16:creationId xmlns:a16="http://schemas.microsoft.com/office/drawing/2014/main" id="{B2D56A76-89BE-684C-A12C-BA0631F176C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81257" y="1825625"/>
            <a:ext cx="8029486" cy="4351338"/>
          </a:xfrm>
        </p:spPr>
      </p:pic>
    </p:spTree>
    <p:extLst>
      <p:ext uri="{BB962C8B-B14F-4D97-AF65-F5344CB8AC3E}">
        <p14:creationId xmlns:p14="http://schemas.microsoft.com/office/powerpoint/2010/main" val="2104487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F5DAFC-2B21-C04F-8863-E981637B5625}"/>
              </a:ext>
            </a:extLst>
          </p:cNvPr>
          <p:cNvSpPr>
            <a:spLocks noGrp="1"/>
          </p:cNvSpPr>
          <p:nvPr>
            <p:ph type="title"/>
          </p:nvPr>
        </p:nvSpPr>
        <p:spPr/>
        <p:txBody>
          <a:bodyPr/>
          <a:lstStyle/>
          <a:p>
            <a:r>
              <a:rPr lang="en-US" dirty="0"/>
              <a:t>Post reduction care</a:t>
            </a:r>
          </a:p>
        </p:txBody>
      </p:sp>
      <p:sp>
        <p:nvSpPr>
          <p:cNvPr id="5" name="Content Placeholder 4">
            <a:extLst>
              <a:ext uri="{FF2B5EF4-FFF2-40B4-BE49-F238E27FC236}">
                <a16:creationId xmlns:a16="http://schemas.microsoft.com/office/drawing/2014/main" id="{11144A09-6CA6-9B47-9327-81C8337A3BFE}"/>
              </a:ext>
            </a:extLst>
          </p:cNvPr>
          <p:cNvSpPr>
            <a:spLocks noGrp="1"/>
          </p:cNvSpPr>
          <p:nvPr>
            <p:ph idx="1"/>
          </p:nvPr>
        </p:nvSpPr>
        <p:spPr/>
        <p:txBody>
          <a:bodyPr/>
          <a:lstStyle/>
          <a:p>
            <a:r>
              <a:rPr lang="en-US" dirty="0" err="1"/>
              <a:t>Postreduction</a:t>
            </a:r>
            <a:r>
              <a:rPr lang="en-US" dirty="0"/>
              <a:t> XR to confirm successful reduction and documentation</a:t>
            </a:r>
          </a:p>
          <a:p>
            <a:r>
              <a:rPr lang="en-US" dirty="0"/>
              <a:t>Posterior long arm splint</a:t>
            </a:r>
          </a:p>
          <a:p>
            <a:pPr lvl="1"/>
            <a:r>
              <a:rPr lang="en-US" dirty="0"/>
              <a:t>forearm and wrist in neutral position, elbow flexed at slightly less than 90º</a:t>
            </a:r>
          </a:p>
          <a:p>
            <a:r>
              <a:rPr lang="en-US" dirty="0"/>
              <a:t>Sling for comfort</a:t>
            </a:r>
          </a:p>
          <a:p>
            <a:r>
              <a:rPr lang="en-US" dirty="0"/>
              <a:t>Avoid lifting objects &gt;5 </a:t>
            </a:r>
            <a:r>
              <a:rPr lang="en-US" dirty="0" err="1"/>
              <a:t>lbs</a:t>
            </a:r>
            <a:endParaRPr lang="en-US" dirty="0"/>
          </a:p>
          <a:p>
            <a:r>
              <a:rPr lang="en-US" dirty="0"/>
              <a:t>Pain management: NSAIDS, acetaminophen, narcotics</a:t>
            </a:r>
          </a:p>
          <a:p>
            <a:r>
              <a:rPr lang="en-US" dirty="0"/>
              <a:t>Follow-up with Orthopedics or Sports Medicine within 3-5 days</a:t>
            </a:r>
          </a:p>
          <a:p>
            <a:endParaRPr lang="en-US" dirty="0"/>
          </a:p>
          <a:p>
            <a:endParaRPr lang="en-US" dirty="0"/>
          </a:p>
        </p:txBody>
      </p:sp>
    </p:spTree>
    <p:extLst>
      <p:ext uri="{BB962C8B-B14F-4D97-AF65-F5344CB8AC3E}">
        <p14:creationId xmlns:p14="http://schemas.microsoft.com/office/powerpoint/2010/main" val="17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5583-C238-E743-87B8-3C20FB1FE969}"/>
              </a:ext>
            </a:extLst>
          </p:cNvPr>
          <p:cNvSpPr>
            <a:spLocks noGrp="1"/>
          </p:cNvSpPr>
          <p:nvPr>
            <p:ph type="title"/>
          </p:nvPr>
        </p:nvSpPr>
        <p:spPr>
          <a:xfrm>
            <a:off x="754380" y="346837"/>
            <a:ext cx="10683240" cy="1325563"/>
          </a:xfrm>
        </p:spPr>
        <p:txBody>
          <a:bodyPr/>
          <a:lstStyle/>
          <a:p>
            <a:r>
              <a:rPr lang="en-US" dirty="0"/>
              <a:t>Radial Head Subluxation </a:t>
            </a:r>
            <a:r>
              <a:rPr lang="en-US" sz="3200" dirty="0"/>
              <a:t>aka</a:t>
            </a:r>
            <a:r>
              <a:rPr lang="en-US" dirty="0"/>
              <a:t> Nursemaid’s elbow</a:t>
            </a:r>
          </a:p>
        </p:txBody>
      </p:sp>
      <p:sp>
        <p:nvSpPr>
          <p:cNvPr id="3" name="Content Placeholder 2">
            <a:extLst>
              <a:ext uri="{FF2B5EF4-FFF2-40B4-BE49-F238E27FC236}">
                <a16:creationId xmlns:a16="http://schemas.microsoft.com/office/drawing/2014/main" id="{DAD194D9-05D9-1A4C-AF20-23926131F106}"/>
              </a:ext>
            </a:extLst>
          </p:cNvPr>
          <p:cNvSpPr>
            <a:spLocks noGrp="1"/>
          </p:cNvSpPr>
          <p:nvPr>
            <p:ph idx="1"/>
          </p:nvPr>
        </p:nvSpPr>
        <p:spPr>
          <a:xfrm>
            <a:off x="838200" y="2245336"/>
            <a:ext cx="8519160" cy="3093847"/>
          </a:xfrm>
        </p:spPr>
        <p:txBody>
          <a:bodyPr>
            <a:normAutofit/>
          </a:bodyPr>
          <a:lstStyle/>
          <a:p>
            <a:r>
              <a:rPr lang="en-US" dirty="0"/>
              <a:t>Child 1-4 years-old with Hx of being pulled up by wrist</a:t>
            </a:r>
          </a:p>
          <a:p>
            <a:r>
              <a:rPr lang="en-US" dirty="0"/>
              <a:t>Exam: arm held close to body, flexed and pronated; no focal tenderness or swelling; normal x-ray</a:t>
            </a:r>
          </a:p>
          <a:p>
            <a:r>
              <a:rPr lang="en-US" dirty="0"/>
              <a:t>Tx: closed reduction by </a:t>
            </a:r>
            <a:r>
              <a:rPr lang="en-US" dirty="0" err="1"/>
              <a:t>hyperpronation</a:t>
            </a:r>
            <a:r>
              <a:rPr lang="en-US" dirty="0"/>
              <a:t> method vs. supination/flexion method</a:t>
            </a:r>
          </a:p>
          <a:p>
            <a:pPr lvl="1"/>
            <a:r>
              <a:rPr lang="en-US" dirty="0"/>
              <a:t>Relief is immediate and child should begin to move affected extremity within 5-10 min</a:t>
            </a:r>
          </a:p>
        </p:txBody>
      </p:sp>
      <p:pic>
        <p:nvPicPr>
          <p:cNvPr id="4098" name="Picture 2" descr="Nursemaid Elbow: Reduction, Treatment, Home, Fix Itself, and More">
            <a:extLst>
              <a:ext uri="{FF2B5EF4-FFF2-40B4-BE49-F238E27FC236}">
                <a16:creationId xmlns:a16="http://schemas.microsoft.com/office/drawing/2014/main" id="{ED717369-82F3-8749-BFAE-A1FD1D8667B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357360" y="1677497"/>
            <a:ext cx="2834640" cy="518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880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1D24-72BE-7840-864B-0BE75840EDAC}"/>
              </a:ext>
            </a:extLst>
          </p:cNvPr>
          <p:cNvSpPr>
            <a:spLocks noGrp="1"/>
          </p:cNvSpPr>
          <p:nvPr>
            <p:ph type="title"/>
          </p:nvPr>
        </p:nvSpPr>
        <p:spPr/>
        <p:txBody>
          <a:bodyPr>
            <a:normAutofit/>
          </a:bodyPr>
          <a:lstStyle/>
          <a:p>
            <a:r>
              <a:rPr lang="en-US" dirty="0"/>
              <a:t>Radial Head Subluxation Reduction</a:t>
            </a:r>
            <a:br>
              <a:rPr lang="en-US" dirty="0"/>
            </a:br>
            <a:r>
              <a:rPr lang="en-US" dirty="0" err="1"/>
              <a:t>Hyperpronation</a:t>
            </a:r>
            <a:r>
              <a:rPr lang="en-US" dirty="0"/>
              <a:t> vs. Supination-Flexion</a:t>
            </a:r>
          </a:p>
        </p:txBody>
      </p:sp>
      <p:pic>
        <p:nvPicPr>
          <p:cNvPr id="5" name="Content Placeholder 4" descr="Graphical user interface, text&#10;&#10;Description automatically generated">
            <a:extLst>
              <a:ext uri="{FF2B5EF4-FFF2-40B4-BE49-F238E27FC236}">
                <a16:creationId xmlns:a16="http://schemas.microsoft.com/office/drawing/2014/main" id="{F8924A11-2BF7-DB41-860B-ED20DBB6658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85275" y="1909011"/>
            <a:ext cx="11421449" cy="4251157"/>
          </a:xfrm>
        </p:spPr>
      </p:pic>
      <p:sp>
        <p:nvSpPr>
          <p:cNvPr id="6" name="Rectangle 5">
            <a:extLst>
              <a:ext uri="{FF2B5EF4-FFF2-40B4-BE49-F238E27FC236}">
                <a16:creationId xmlns:a16="http://schemas.microsoft.com/office/drawing/2014/main" id="{BBD91882-78C0-1944-BEDB-3CC7AE7328E6}"/>
              </a:ext>
            </a:extLst>
          </p:cNvPr>
          <p:cNvSpPr/>
          <p:nvPr/>
        </p:nvSpPr>
        <p:spPr>
          <a:xfrm>
            <a:off x="5791200" y="5662863"/>
            <a:ext cx="6240379" cy="5775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17805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5393E-FE7C-224A-AF52-476FC319D2EA}"/>
              </a:ext>
            </a:extLst>
          </p:cNvPr>
          <p:cNvSpPr>
            <a:spLocks noGrp="1"/>
          </p:cNvSpPr>
          <p:nvPr>
            <p:ph type="title"/>
          </p:nvPr>
        </p:nvSpPr>
        <p:spPr/>
        <p:txBody>
          <a:bodyPr/>
          <a:lstStyle/>
          <a:p>
            <a:r>
              <a:rPr lang="en-US" dirty="0"/>
              <a:t>Radial Head Dislocation</a:t>
            </a:r>
          </a:p>
        </p:txBody>
      </p:sp>
      <p:sp>
        <p:nvSpPr>
          <p:cNvPr id="3" name="Content Placeholder 2">
            <a:extLst>
              <a:ext uri="{FF2B5EF4-FFF2-40B4-BE49-F238E27FC236}">
                <a16:creationId xmlns:a16="http://schemas.microsoft.com/office/drawing/2014/main" id="{92B87C26-E8C7-C849-A8BB-1BC90EE6FD5B}"/>
              </a:ext>
            </a:extLst>
          </p:cNvPr>
          <p:cNvSpPr>
            <a:spLocks noGrp="1"/>
          </p:cNvSpPr>
          <p:nvPr>
            <p:ph idx="1"/>
          </p:nvPr>
        </p:nvSpPr>
        <p:spPr>
          <a:xfrm>
            <a:off x="838199" y="1825625"/>
            <a:ext cx="10787743" cy="4351338"/>
          </a:xfrm>
        </p:spPr>
        <p:txBody>
          <a:bodyPr>
            <a:normAutofit/>
          </a:bodyPr>
          <a:lstStyle/>
          <a:p>
            <a:r>
              <a:rPr lang="en-US" dirty="0"/>
              <a:t>Mechanism: FOOSH, commonly in infancy or childhood</a:t>
            </a:r>
          </a:p>
          <a:p>
            <a:r>
              <a:rPr lang="en-US" b="1" dirty="0"/>
              <a:t>Congenital radial head dislocation </a:t>
            </a:r>
            <a:r>
              <a:rPr lang="en-US" dirty="0"/>
              <a:t>2/2 abnormal capitellum development- asymptomatic in infants, delayed presentation into adolescence after start using the affected limb more</a:t>
            </a:r>
          </a:p>
          <a:p>
            <a:r>
              <a:rPr lang="en-US" dirty="0"/>
              <a:t>Exam: child with unwillingness to use the affected arm</a:t>
            </a:r>
          </a:p>
          <a:p>
            <a:r>
              <a:rPr lang="en-US" dirty="0"/>
              <a:t>XR helpful to diagnose – </a:t>
            </a:r>
            <a:r>
              <a:rPr lang="en-US" dirty="0" err="1"/>
              <a:t>radiocapitellar</a:t>
            </a:r>
            <a:r>
              <a:rPr lang="en-US" dirty="0"/>
              <a:t> line</a:t>
            </a:r>
          </a:p>
          <a:p>
            <a:pPr lvl="1"/>
            <a:r>
              <a:rPr lang="en-US" dirty="0"/>
              <a:t>r/o associated ulna fracture – </a:t>
            </a:r>
            <a:r>
              <a:rPr lang="en-US" dirty="0" err="1"/>
              <a:t>Monteggia</a:t>
            </a:r>
            <a:r>
              <a:rPr lang="en-US" dirty="0"/>
              <a:t> fracture-dislocation</a:t>
            </a:r>
          </a:p>
          <a:p>
            <a:r>
              <a:rPr lang="en-US" dirty="0"/>
              <a:t>Tx: closed reduction </a:t>
            </a:r>
            <a:r>
              <a:rPr lang="en-US" dirty="0">
                <a:sym typeface="Wingdings" pitchFamily="2" charset="2"/>
              </a:rPr>
              <a:t> distal axial tension with pressure to radial head</a:t>
            </a:r>
          </a:p>
          <a:p>
            <a:pPr lvl="1"/>
            <a:r>
              <a:rPr lang="en-US" dirty="0">
                <a:sym typeface="Wingdings" pitchFamily="2" charset="2"/>
              </a:rPr>
              <a:t> if fail, then refer to ortho for open reduction</a:t>
            </a:r>
            <a:endParaRPr lang="en-US" dirty="0"/>
          </a:p>
        </p:txBody>
      </p:sp>
    </p:spTree>
    <p:extLst>
      <p:ext uri="{BB962C8B-B14F-4D97-AF65-F5344CB8AC3E}">
        <p14:creationId xmlns:p14="http://schemas.microsoft.com/office/powerpoint/2010/main" val="2138630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A28535B6-20C9-B54D-B59C-3B8FE0FB2C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00" y="0"/>
            <a:ext cx="12203200" cy="6858000"/>
          </a:xfrm>
          <a:prstGeom prst="rect">
            <a:avLst/>
          </a:prstGeom>
        </p:spPr>
      </p:pic>
    </p:spTree>
    <p:extLst>
      <p:ext uri="{BB962C8B-B14F-4D97-AF65-F5344CB8AC3E}">
        <p14:creationId xmlns:p14="http://schemas.microsoft.com/office/powerpoint/2010/main" val="2578968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text, Word&#10;&#10;Description automatically generated">
            <a:extLst>
              <a:ext uri="{FF2B5EF4-FFF2-40B4-BE49-F238E27FC236}">
                <a16:creationId xmlns:a16="http://schemas.microsoft.com/office/drawing/2014/main" id="{07305419-C4D1-A74B-A6A7-9DE0A776B5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981" y="0"/>
            <a:ext cx="12282982" cy="6858000"/>
          </a:xfrm>
          <a:prstGeom prst="rect">
            <a:avLst/>
          </a:prstGeom>
        </p:spPr>
      </p:pic>
    </p:spTree>
    <p:extLst>
      <p:ext uri="{BB962C8B-B14F-4D97-AF65-F5344CB8AC3E}">
        <p14:creationId xmlns:p14="http://schemas.microsoft.com/office/powerpoint/2010/main" val="9580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10515600" cy="5518595"/>
          </a:xfrm>
        </p:spPr>
        <p:txBody>
          <a:bodyPr/>
          <a:lstStyle/>
          <a:p>
            <a:pPr marL="0" indent="0">
              <a:buNone/>
            </a:pPr>
            <a:r>
              <a:rPr lang="en-US" dirty="0"/>
              <a:t>A 2-year-old girl presents to the ED reluctant to move her left arm. The patient's father states that he had grabbed his daughter by her wrist to pull her up from the floor. On exam, there is no swelling or deformity. Which of the following maneuvers can be attempted to correct the injury?</a:t>
            </a:r>
          </a:p>
          <a:p>
            <a:pPr marL="514350" indent="-514350">
              <a:buFont typeface="+mj-lt"/>
              <a:buAutoNum type="alphaUcPeriod"/>
            </a:pPr>
            <a:r>
              <a:rPr lang="en-US" dirty="0"/>
              <a:t>Full elbow flexion followed by pronation </a:t>
            </a:r>
          </a:p>
          <a:p>
            <a:pPr marL="514350" indent="-514350">
              <a:buFont typeface="+mj-lt"/>
              <a:buAutoNum type="alphaUcPeriod"/>
            </a:pPr>
            <a:r>
              <a:rPr lang="en-US" dirty="0" err="1"/>
              <a:t>Hypersupination</a:t>
            </a:r>
            <a:r>
              <a:rPr lang="en-US" dirty="0"/>
              <a:t> of the forearm </a:t>
            </a:r>
          </a:p>
          <a:p>
            <a:pPr marL="514350" indent="-514350">
              <a:buFont typeface="+mj-lt"/>
              <a:buAutoNum type="alphaUcPeriod"/>
            </a:pPr>
            <a:r>
              <a:rPr lang="en-US" dirty="0"/>
              <a:t>Pronation followed by elbow flexion</a:t>
            </a:r>
          </a:p>
          <a:p>
            <a:pPr marL="514350" indent="-514350">
              <a:buFont typeface="+mj-lt"/>
              <a:buAutoNum type="alphaUcPeriod"/>
            </a:pPr>
            <a:r>
              <a:rPr lang="en-US" dirty="0"/>
              <a:t>Simultaneous supination and elbow flexion</a:t>
            </a:r>
          </a:p>
          <a:p>
            <a:endParaRPr lang="en-US" dirty="0"/>
          </a:p>
        </p:txBody>
      </p:sp>
    </p:spTree>
    <p:extLst>
      <p:ext uri="{BB962C8B-B14F-4D97-AF65-F5344CB8AC3E}">
        <p14:creationId xmlns:p14="http://schemas.microsoft.com/office/powerpoint/2010/main" val="2716858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A4E1F1F3-791A-BE48-8EB0-9227EE026B6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01808" y="0"/>
            <a:ext cx="9188384" cy="6857999"/>
          </a:xfrm>
        </p:spPr>
      </p:pic>
    </p:spTree>
    <p:extLst>
      <p:ext uri="{BB962C8B-B14F-4D97-AF65-F5344CB8AC3E}">
        <p14:creationId xmlns:p14="http://schemas.microsoft.com/office/powerpoint/2010/main" val="897298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Distal </a:t>
            </a:r>
            <a:r>
              <a:rPr lang="en-US" dirty="0" err="1"/>
              <a:t>Humerus</a:t>
            </a:r>
            <a:r>
              <a:rPr lang="en-US" dirty="0"/>
              <a:t> Fractures</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0" y="1690688"/>
            <a:ext cx="7605814" cy="1690687"/>
          </a:xfrm>
        </p:spPr>
        <p:txBody>
          <a:bodyPr>
            <a:normAutofit fontScale="92500" lnSpcReduction="10000"/>
          </a:bodyPr>
          <a:lstStyle/>
          <a:p>
            <a:r>
              <a:rPr lang="en-US" dirty="0"/>
              <a:t>Traumatic hemarthrosis displaces fat from the olecranon fossa posteriorly (posterior fat pad) and anteriorly (“sail sign”)</a:t>
            </a:r>
            <a:endParaRPr lang="en-US" b="1" dirty="0"/>
          </a:p>
          <a:p>
            <a:pPr lvl="1"/>
            <a:r>
              <a:rPr lang="en-US" dirty="0"/>
              <a:t>May be absent in severe trauma that disrupts the joint capsule and allows intra-articular fluid extravasation</a:t>
            </a:r>
          </a:p>
        </p:txBody>
      </p:sp>
      <p:pic>
        <p:nvPicPr>
          <p:cNvPr id="7" name="Picture 6" descr="Diagram&#10;&#10;Description automatically generated">
            <a:extLst>
              <a:ext uri="{FF2B5EF4-FFF2-40B4-BE49-F238E27FC236}">
                <a16:creationId xmlns:a16="http://schemas.microsoft.com/office/drawing/2014/main" id="{85A42808-6114-E943-9948-EE57D01C9F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05814" y="1295400"/>
            <a:ext cx="4586186" cy="5562600"/>
          </a:xfrm>
          <a:prstGeom prst="rect">
            <a:avLst/>
          </a:prstGeom>
        </p:spPr>
      </p:pic>
      <p:pic>
        <p:nvPicPr>
          <p:cNvPr id="9" name="Picture 8" descr="Graphical user interface, application, PowerPoint&#10;&#10;Description automatically generated">
            <a:extLst>
              <a:ext uri="{FF2B5EF4-FFF2-40B4-BE49-F238E27FC236}">
                <a16:creationId xmlns:a16="http://schemas.microsoft.com/office/drawing/2014/main" id="{7B7E98C6-F6B1-FC48-B015-90BC1E96E0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381376"/>
            <a:ext cx="3804920" cy="3476624"/>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6B444AEB-FC7B-FC42-8533-DDA5484BA04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04920" y="3381375"/>
            <a:ext cx="3804920" cy="3476624"/>
          </a:xfrm>
          <a:prstGeom prst="rect">
            <a:avLst/>
          </a:prstGeom>
        </p:spPr>
      </p:pic>
    </p:spTree>
    <p:extLst>
      <p:ext uri="{BB962C8B-B14F-4D97-AF65-F5344CB8AC3E}">
        <p14:creationId xmlns:p14="http://schemas.microsoft.com/office/powerpoint/2010/main" val="1526041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Extension-Type Supracondylar Fractures</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838198" y="1825625"/>
            <a:ext cx="10701529" cy="4351338"/>
          </a:xfrm>
        </p:spPr>
        <p:txBody>
          <a:bodyPr>
            <a:normAutofit/>
          </a:bodyPr>
          <a:lstStyle/>
          <a:p>
            <a:r>
              <a:rPr lang="en-US" dirty="0"/>
              <a:t>Mechanism: FOOSH with the elbow in full extension</a:t>
            </a:r>
          </a:p>
          <a:p>
            <a:r>
              <a:rPr lang="en-US" dirty="0"/>
              <a:t>Exam: prominent olecranon and a depression proximal to the elbow (may be mistaken for a posterior elbow dislocation)</a:t>
            </a:r>
          </a:p>
          <a:p>
            <a:r>
              <a:rPr lang="en-US" dirty="0"/>
              <a:t>Nondisplaced fractures: immobilization (long arm posterior splint keeping the elbow at 90º), ice, elevation, analgesics, and referral </a:t>
            </a:r>
          </a:p>
          <a:p>
            <a:r>
              <a:rPr lang="en-US" dirty="0"/>
              <a:t>Displaced fractures must be reduced and require urgent ortho consult</a:t>
            </a:r>
          </a:p>
          <a:p>
            <a:r>
              <a:rPr lang="en-US" dirty="0"/>
              <a:t>Emergency ortho consult:</a:t>
            </a:r>
          </a:p>
          <a:p>
            <a:pPr lvl="1"/>
            <a:r>
              <a:rPr lang="en-US" dirty="0"/>
              <a:t>Neurovascular compromise, open fracture, or irreducible fracture</a:t>
            </a:r>
          </a:p>
        </p:txBody>
      </p:sp>
    </p:spTree>
    <p:extLst>
      <p:ext uri="{BB962C8B-B14F-4D97-AF65-F5344CB8AC3E}">
        <p14:creationId xmlns:p14="http://schemas.microsoft.com/office/powerpoint/2010/main" val="3472698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Flexion-Type Supracondylar Fractures</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838198" y="1825625"/>
            <a:ext cx="10701529" cy="4351338"/>
          </a:xfrm>
        </p:spPr>
        <p:txBody>
          <a:bodyPr>
            <a:normAutofit/>
          </a:bodyPr>
          <a:lstStyle/>
          <a:p>
            <a:r>
              <a:rPr lang="en-US" dirty="0"/>
              <a:t>Mechanism: direct anterior force against a flexed elbow, resulting in anterior displacement of the distal fragment (often open fractures)</a:t>
            </a:r>
          </a:p>
          <a:p>
            <a:r>
              <a:rPr lang="en-US" dirty="0"/>
              <a:t>Nondisplaced: immobilization (long arm posterior splint with the elbow flexed at 90º), ice, elevation, analgesics, and referral </a:t>
            </a:r>
          </a:p>
          <a:p>
            <a:r>
              <a:rPr lang="en-US" dirty="0"/>
              <a:t>Displaced fractures must be reduced and require urgent ortho consult</a:t>
            </a:r>
          </a:p>
          <a:p>
            <a:r>
              <a:rPr lang="en-US" dirty="0"/>
              <a:t>Emergency ortho consult:</a:t>
            </a:r>
          </a:p>
          <a:p>
            <a:pPr lvl="1"/>
            <a:r>
              <a:rPr lang="en-US" dirty="0"/>
              <a:t>Neurovascular compromise, open fracture, or irreducible fracture</a:t>
            </a:r>
          </a:p>
        </p:txBody>
      </p:sp>
    </p:spTree>
    <p:extLst>
      <p:ext uri="{BB962C8B-B14F-4D97-AF65-F5344CB8AC3E}">
        <p14:creationId xmlns:p14="http://schemas.microsoft.com/office/powerpoint/2010/main" val="3557318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F736BD13-616C-3947-B32F-314AA24C25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48608" y="0"/>
            <a:ext cx="5494783" cy="3429000"/>
          </a:xfrm>
          <a:prstGeom prst="rect">
            <a:avLst/>
          </a:prstGeom>
        </p:spPr>
      </p:pic>
      <p:pic>
        <p:nvPicPr>
          <p:cNvPr id="13" name="Picture 12" descr="Graphical user interface, application, Word&#10;&#10;Description automatically generated">
            <a:extLst>
              <a:ext uri="{FF2B5EF4-FFF2-40B4-BE49-F238E27FC236}">
                <a16:creationId xmlns:a16="http://schemas.microsoft.com/office/drawing/2014/main" id="{608D30BE-0C0F-8B41-80FE-495E11C838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48609" y="3429000"/>
            <a:ext cx="5494782" cy="3429000"/>
          </a:xfrm>
          <a:prstGeom prst="rect">
            <a:avLst/>
          </a:prstGeom>
        </p:spPr>
      </p:pic>
    </p:spTree>
    <p:extLst>
      <p:ext uri="{BB962C8B-B14F-4D97-AF65-F5344CB8AC3E}">
        <p14:creationId xmlns:p14="http://schemas.microsoft.com/office/powerpoint/2010/main" val="464268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5CE2F-337D-4C40-9288-F345588158BA}"/>
              </a:ext>
            </a:extLst>
          </p:cNvPr>
          <p:cNvSpPr>
            <a:spLocks noGrp="1"/>
          </p:cNvSpPr>
          <p:nvPr>
            <p:ph type="title"/>
          </p:nvPr>
        </p:nvSpPr>
        <p:spPr/>
        <p:txBody>
          <a:bodyPr/>
          <a:lstStyle/>
          <a:p>
            <a:r>
              <a:rPr lang="en-US" dirty="0"/>
              <a:t>Complications of Supracondylar Fractures</a:t>
            </a:r>
          </a:p>
        </p:txBody>
      </p:sp>
      <p:sp>
        <p:nvSpPr>
          <p:cNvPr id="3" name="Content Placeholder 2">
            <a:extLst>
              <a:ext uri="{FF2B5EF4-FFF2-40B4-BE49-F238E27FC236}">
                <a16:creationId xmlns:a16="http://schemas.microsoft.com/office/drawing/2014/main" id="{859F8887-9FE9-9847-A964-C21836BF5E6C}"/>
              </a:ext>
            </a:extLst>
          </p:cNvPr>
          <p:cNvSpPr>
            <a:spLocks noGrp="1"/>
          </p:cNvSpPr>
          <p:nvPr>
            <p:ph idx="1"/>
          </p:nvPr>
        </p:nvSpPr>
        <p:spPr/>
        <p:txBody>
          <a:bodyPr/>
          <a:lstStyle/>
          <a:p>
            <a:r>
              <a:rPr lang="en-US" dirty="0"/>
              <a:t>High incidence of anterior interosseous n. (median n. branch) injury </a:t>
            </a:r>
          </a:p>
          <a:p>
            <a:pPr lvl="1"/>
            <a:r>
              <a:rPr lang="en-US" dirty="0"/>
              <a:t>Can only be identified through motor testing by making the “OK” sign</a:t>
            </a:r>
          </a:p>
          <a:p>
            <a:r>
              <a:rPr lang="en-US" dirty="0"/>
              <a:t>Volkmann’s ischemic contracture: compartment syndrome of forearm </a:t>
            </a:r>
          </a:p>
          <a:p>
            <a:pPr lvl="1"/>
            <a:r>
              <a:rPr lang="en-US" dirty="0"/>
              <a:t>Signs: refusal to open the hand, pain with passive extension of the fingers, and forearm pain out of proportion to exam </a:t>
            </a:r>
          </a:p>
          <a:p>
            <a:r>
              <a:rPr lang="en-US" dirty="0"/>
              <a:t>Other complications include radial n., ulnar n. (iatrogenic), and brachial a. injuries</a:t>
            </a:r>
          </a:p>
        </p:txBody>
      </p:sp>
    </p:spTree>
    <p:extLst>
      <p:ext uri="{BB962C8B-B14F-4D97-AF65-F5344CB8AC3E}">
        <p14:creationId xmlns:p14="http://schemas.microsoft.com/office/powerpoint/2010/main" val="602264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60F0C0B-7591-B349-BC84-A15B61F7348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64146" y="1690688"/>
            <a:ext cx="4627854" cy="4802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Intercondylar Fractures</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838200" y="1825625"/>
            <a:ext cx="7025640" cy="4351338"/>
          </a:xfrm>
        </p:spPr>
        <p:txBody>
          <a:bodyPr>
            <a:normAutofit fontScale="92500" lnSpcReduction="10000"/>
          </a:bodyPr>
          <a:lstStyle/>
          <a:p>
            <a:r>
              <a:rPr lang="en-US" dirty="0"/>
              <a:t>Mechanism: force against the post elbow that drives the olecranon against the humeral articular surface and separating the condyles</a:t>
            </a:r>
          </a:p>
          <a:p>
            <a:pPr lvl="1"/>
            <a:r>
              <a:rPr lang="en-US" dirty="0"/>
              <a:t>All intercondylar fractures involve the articular surface</a:t>
            </a:r>
          </a:p>
          <a:p>
            <a:r>
              <a:rPr lang="en-US" dirty="0"/>
              <a:t>CT imaging is useful for identifying comminuted fractures </a:t>
            </a:r>
          </a:p>
          <a:p>
            <a:r>
              <a:rPr lang="en-US" dirty="0"/>
              <a:t>Nondisplaced: immobilization (long arm posterior splint with the elbow flexed at 90º), ice, elevation, analgesics, and referral </a:t>
            </a:r>
          </a:p>
          <a:p>
            <a:r>
              <a:rPr lang="en-US" dirty="0"/>
              <a:t>Urgent ortho consult for displaced, rotated, or comminuted fractures</a:t>
            </a:r>
          </a:p>
          <a:p>
            <a:endParaRPr lang="en-US" dirty="0"/>
          </a:p>
        </p:txBody>
      </p:sp>
    </p:spTree>
    <p:extLst>
      <p:ext uri="{BB962C8B-B14F-4D97-AF65-F5344CB8AC3E}">
        <p14:creationId xmlns:p14="http://schemas.microsoft.com/office/powerpoint/2010/main" val="3445884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Epicondyle Fractures</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653034" y="1690688"/>
            <a:ext cx="10885932" cy="4351338"/>
          </a:xfrm>
        </p:spPr>
        <p:txBody>
          <a:bodyPr>
            <a:normAutofit fontScale="92500"/>
          </a:bodyPr>
          <a:lstStyle/>
          <a:p>
            <a:r>
              <a:rPr lang="en-US" dirty="0"/>
              <a:t>Lateral epicondyle </a:t>
            </a:r>
            <a:r>
              <a:rPr lang="en-US" dirty="0" err="1"/>
              <a:t>fx</a:t>
            </a:r>
            <a:r>
              <a:rPr lang="en-US" dirty="0"/>
              <a:t> are </a:t>
            </a:r>
            <a:r>
              <a:rPr lang="en-US" i="1" dirty="0"/>
              <a:t>uncommon</a:t>
            </a:r>
            <a:r>
              <a:rPr lang="en-US" dirty="0"/>
              <a:t> and usually avulsion </a:t>
            </a:r>
            <a:r>
              <a:rPr lang="en-US" dirty="0" err="1"/>
              <a:t>fx</a:t>
            </a:r>
            <a:r>
              <a:rPr lang="en-US" dirty="0"/>
              <a:t> 2/2 direct blow</a:t>
            </a:r>
          </a:p>
          <a:p>
            <a:pPr lvl="1"/>
            <a:r>
              <a:rPr lang="en-US" dirty="0"/>
              <a:t>Tx: immobilization (long arm posterior splint with the elbow flexed at 90º, forearm in </a:t>
            </a:r>
            <a:r>
              <a:rPr lang="en-US" sz="2600" b="1" dirty="0"/>
              <a:t>supination</a:t>
            </a:r>
            <a:r>
              <a:rPr lang="en-US" dirty="0"/>
              <a:t> instead of neutral), ice, elevation, analgesics, and referral </a:t>
            </a:r>
          </a:p>
          <a:p>
            <a:r>
              <a:rPr lang="en-US" b="1" dirty="0"/>
              <a:t>Medial epicondyle </a:t>
            </a:r>
            <a:r>
              <a:rPr lang="en-US" b="1" dirty="0" err="1"/>
              <a:t>fx</a:t>
            </a:r>
            <a:r>
              <a:rPr lang="en-US" b="1" dirty="0"/>
              <a:t> </a:t>
            </a:r>
            <a:r>
              <a:rPr lang="en-US" dirty="0"/>
              <a:t>occur with posterior elbow dislocation, repeated valgus stress such as throwing a baseball (Little League elbow), or a direct blow </a:t>
            </a:r>
          </a:p>
          <a:p>
            <a:pPr lvl="1"/>
            <a:r>
              <a:rPr lang="en-US" dirty="0"/>
              <a:t>Tx: immobilization (long arm posterior splint with the elbow flexed at 90º, forearm in </a:t>
            </a:r>
            <a:r>
              <a:rPr lang="en-US" sz="2600" b="1" dirty="0"/>
              <a:t>pronation</a:t>
            </a:r>
            <a:r>
              <a:rPr lang="en-US" dirty="0"/>
              <a:t> instead of neutral), ice, elevation, analgesics, and referral </a:t>
            </a:r>
          </a:p>
          <a:p>
            <a:r>
              <a:rPr lang="en-US" dirty="0"/>
              <a:t>Emergent ortho consult:</a:t>
            </a:r>
          </a:p>
          <a:p>
            <a:pPr lvl="1"/>
            <a:r>
              <a:rPr lang="en-US" dirty="0"/>
              <a:t>High-energy injuries, open fractures, unstable joints, significant fragment displacement, an intra-articular fragment, or ulnar neuropathy</a:t>
            </a:r>
          </a:p>
          <a:p>
            <a:endParaRPr lang="en-US" dirty="0"/>
          </a:p>
        </p:txBody>
      </p:sp>
    </p:spTree>
    <p:extLst>
      <p:ext uri="{BB962C8B-B14F-4D97-AF65-F5344CB8AC3E}">
        <p14:creationId xmlns:p14="http://schemas.microsoft.com/office/powerpoint/2010/main" val="576013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1261F0E-DCF9-9944-A22B-2DB46CFD6A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9781" y="-4167"/>
            <a:ext cx="5886219" cy="68580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0FB5DF6E-73E1-6341-9D73-FBB66FE680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9358" y="4167"/>
            <a:ext cx="5882642" cy="6853833"/>
          </a:xfrm>
          <a:prstGeom prst="rect">
            <a:avLst/>
          </a:prstGeom>
        </p:spPr>
      </p:pic>
    </p:spTree>
    <p:extLst>
      <p:ext uri="{BB962C8B-B14F-4D97-AF65-F5344CB8AC3E}">
        <p14:creationId xmlns:p14="http://schemas.microsoft.com/office/powerpoint/2010/main" val="910613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Condyle Fractures</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normAutofit/>
          </a:bodyPr>
          <a:lstStyle/>
          <a:p>
            <a:r>
              <a:rPr lang="en-US" b="1" dirty="0"/>
              <a:t>Lateral condyle </a:t>
            </a:r>
            <a:r>
              <a:rPr lang="en-US" b="1" dirty="0" err="1"/>
              <a:t>fx</a:t>
            </a:r>
            <a:r>
              <a:rPr lang="en-US" b="1" dirty="0"/>
              <a:t> </a:t>
            </a:r>
            <a:r>
              <a:rPr lang="en-US" dirty="0"/>
              <a:t>are from either a direct blow or FOOSH</a:t>
            </a:r>
          </a:p>
          <a:p>
            <a:r>
              <a:rPr lang="en-US" dirty="0"/>
              <a:t>Medial condyle </a:t>
            </a:r>
            <a:r>
              <a:rPr lang="en-US" dirty="0" err="1"/>
              <a:t>fx</a:t>
            </a:r>
            <a:r>
              <a:rPr lang="en-US" dirty="0"/>
              <a:t> are </a:t>
            </a:r>
            <a:r>
              <a:rPr lang="en-US" i="1" dirty="0"/>
              <a:t>uncommon</a:t>
            </a:r>
            <a:r>
              <a:rPr lang="en-US" dirty="0"/>
              <a:t> and from either FOOSH or excessive valgus stress</a:t>
            </a:r>
          </a:p>
          <a:p>
            <a:pPr lvl="1"/>
            <a:r>
              <a:rPr lang="en-US" dirty="0"/>
              <a:t>The trochlea ossification center does not appear until age 9 to 10 years old, so it is often missed on XR</a:t>
            </a:r>
          </a:p>
          <a:p>
            <a:pPr lvl="1"/>
            <a:r>
              <a:rPr lang="en-US" dirty="0"/>
              <a:t>Tx: immobilization (long arm posterior splint), ice, elevation, analgesics, and referral </a:t>
            </a:r>
          </a:p>
          <a:p>
            <a:r>
              <a:rPr lang="en-US" dirty="0"/>
              <a:t>Emergent ortho consult for displaced </a:t>
            </a:r>
            <a:r>
              <a:rPr lang="en-US" dirty="0" err="1"/>
              <a:t>fx</a:t>
            </a:r>
            <a:r>
              <a:rPr lang="en-US" dirty="0"/>
              <a:t> or neurovascular compromise</a:t>
            </a:r>
          </a:p>
          <a:p>
            <a:pPr lvl="1"/>
            <a:endParaRPr lang="en-US" dirty="0"/>
          </a:p>
        </p:txBody>
      </p:sp>
    </p:spTree>
    <p:extLst>
      <p:ext uri="{BB962C8B-B14F-4D97-AF65-F5344CB8AC3E}">
        <p14:creationId xmlns:p14="http://schemas.microsoft.com/office/powerpoint/2010/main" val="11063373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text, screenshot, electronics, display&#10;&#10;Description automatically generated">
            <a:extLst>
              <a:ext uri="{FF2B5EF4-FFF2-40B4-BE49-F238E27FC236}">
                <a16:creationId xmlns:a16="http://schemas.microsoft.com/office/drawing/2014/main" id="{F941EDCC-6484-9446-94A7-E97404B483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048" y="0"/>
            <a:ext cx="5186516" cy="68580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116763F3-15EA-404E-90D9-8546862FA4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21438" y="45720"/>
            <a:ext cx="5189137" cy="6812280"/>
          </a:xfrm>
          <a:prstGeom prst="rect">
            <a:avLst/>
          </a:prstGeom>
        </p:spPr>
      </p:pic>
    </p:spTree>
    <p:extLst>
      <p:ext uri="{BB962C8B-B14F-4D97-AF65-F5344CB8AC3E}">
        <p14:creationId xmlns:p14="http://schemas.microsoft.com/office/powerpoint/2010/main" val="3393140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Graphical user interface&#10;&#10;Description automatically generated">
            <a:extLst>
              <a:ext uri="{FF2B5EF4-FFF2-40B4-BE49-F238E27FC236}">
                <a16:creationId xmlns:a16="http://schemas.microsoft.com/office/drawing/2014/main" id="{2934776C-0873-8548-8819-AB1870ED9A32}"/>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921140" y="0"/>
            <a:ext cx="8349719" cy="6855559"/>
          </a:xfrm>
        </p:spPr>
      </p:pic>
    </p:spTree>
    <p:extLst>
      <p:ext uri="{BB962C8B-B14F-4D97-AF65-F5344CB8AC3E}">
        <p14:creationId xmlns:p14="http://schemas.microsoft.com/office/powerpoint/2010/main" val="851356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Trochlea and Capitellum Fractures</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normAutofit lnSpcReduction="10000"/>
          </a:bodyPr>
          <a:lstStyle/>
          <a:p>
            <a:r>
              <a:rPr lang="en-US" dirty="0"/>
              <a:t>Isolated trochlea fractures are rare and are often associated with other elbow injuries, such as posterior elbow dislocations </a:t>
            </a:r>
          </a:p>
          <a:p>
            <a:pPr lvl="1"/>
            <a:r>
              <a:rPr lang="en-US" dirty="0"/>
              <a:t>suspect injury to the medial (ulnar) collateral ligament</a:t>
            </a:r>
          </a:p>
          <a:p>
            <a:r>
              <a:rPr lang="en-US" dirty="0"/>
              <a:t>Isolated capitellum fractures are also rare and are usually associated with radial head fractures</a:t>
            </a:r>
          </a:p>
          <a:p>
            <a:pPr lvl="1"/>
            <a:r>
              <a:rPr lang="en-US" dirty="0"/>
              <a:t>no tendinous or ligamentous attachments, so many fractures are nondisplaced</a:t>
            </a:r>
          </a:p>
          <a:p>
            <a:r>
              <a:rPr lang="en-US" dirty="0"/>
              <a:t>Tx: Immobilization (long arm posterior splint), ice, elevation, analgesics, and referral </a:t>
            </a:r>
          </a:p>
          <a:p>
            <a:r>
              <a:rPr lang="en-US" dirty="0"/>
              <a:t>Complications are common and include limited flexion and extension, elbow joint instability, avascular necrosis, nonunion, and arthritis</a:t>
            </a:r>
          </a:p>
          <a:p>
            <a:endParaRPr lang="en-US" dirty="0"/>
          </a:p>
        </p:txBody>
      </p:sp>
    </p:spTree>
    <p:extLst>
      <p:ext uri="{BB962C8B-B14F-4D97-AF65-F5344CB8AC3E}">
        <p14:creationId xmlns:p14="http://schemas.microsoft.com/office/powerpoint/2010/main" val="3378080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Coronoid Fractures</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normAutofit/>
          </a:bodyPr>
          <a:lstStyle/>
          <a:p>
            <a:r>
              <a:rPr lang="en-US" dirty="0"/>
              <a:t>Mechanism: isolated </a:t>
            </a:r>
            <a:r>
              <a:rPr lang="en-US" dirty="0" err="1"/>
              <a:t>fx</a:t>
            </a:r>
            <a:r>
              <a:rPr lang="en-US" dirty="0"/>
              <a:t> can occur 2/2 elbow hyperextension but usually associated with posterior elbow dislocations </a:t>
            </a:r>
          </a:p>
          <a:p>
            <a:r>
              <a:rPr lang="en-US" dirty="0"/>
              <a:t>Exam: pain, swelling, and tenderness over the antecubital fossa</a:t>
            </a:r>
          </a:p>
          <a:p>
            <a:r>
              <a:rPr lang="en-US" dirty="0"/>
              <a:t>CT is often needed to make the diagnosis</a:t>
            </a:r>
          </a:p>
          <a:p>
            <a:r>
              <a:rPr lang="en-US" dirty="0"/>
              <a:t>Tx: Immobilization (long arm posterior splint with the elbow flexed and the forearm in supination), ice, elevation, analgesics, and referral </a:t>
            </a:r>
          </a:p>
          <a:p>
            <a:r>
              <a:rPr lang="en-US" dirty="0"/>
              <a:t>Displaced fractures or those with joint instability require ORIF and frequently have poor outcomes</a:t>
            </a:r>
          </a:p>
          <a:p>
            <a:endParaRPr lang="en-US" dirty="0"/>
          </a:p>
        </p:txBody>
      </p:sp>
    </p:spTree>
    <p:extLst>
      <p:ext uri="{BB962C8B-B14F-4D97-AF65-F5344CB8AC3E}">
        <p14:creationId xmlns:p14="http://schemas.microsoft.com/office/powerpoint/2010/main" val="1155248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9F8BF-F42F-D245-9B27-59233DA23773}"/>
              </a:ext>
            </a:extLst>
          </p:cNvPr>
          <p:cNvSpPr>
            <a:spLocks noGrp="1"/>
          </p:cNvSpPr>
          <p:nvPr>
            <p:ph type="title"/>
          </p:nvPr>
        </p:nvSpPr>
        <p:spPr/>
        <p:txBody>
          <a:bodyPr/>
          <a:lstStyle/>
          <a:p>
            <a:r>
              <a:rPr lang="en-US" dirty="0"/>
              <a:t>Olecranon Fractures</a:t>
            </a:r>
          </a:p>
        </p:txBody>
      </p:sp>
      <p:sp>
        <p:nvSpPr>
          <p:cNvPr id="3" name="Content Placeholder 2">
            <a:extLst>
              <a:ext uri="{FF2B5EF4-FFF2-40B4-BE49-F238E27FC236}">
                <a16:creationId xmlns:a16="http://schemas.microsoft.com/office/drawing/2014/main" id="{06BA8802-9AA3-5C49-B3ED-1D844DF3ECA5}"/>
              </a:ext>
            </a:extLst>
          </p:cNvPr>
          <p:cNvSpPr>
            <a:spLocks noGrp="1"/>
          </p:cNvSpPr>
          <p:nvPr>
            <p:ph idx="1"/>
          </p:nvPr>
        </p:nvSpPr>
        <p:spPr>
          <a:xfrm>
            <a:off x="838200" y="1825625"/>
            <a:ext cx="10701528" cy="4351338"/>
          </a:xfrm>
        </p:spPr>
        <p:txBody>
          <a:bodyPr>
            <a:normAutofit fontScale="92500"/>
          </a:bodyPr>
          <a:lstStyle/>
          <a:p>
            <a:r>
              <a:rPr lang="en-US" dirty="0"/>
              <a:t>Mechanism: direct trauma or fall with forced hyperextension of the elbow </a:t>
            </a:r>
          </a:p>
          <a:p>
            <a:r>
              <a:rPr lang="en-US" dirty="0"/>
              <a:t>Associated injuries are common, including open fractures, dislocations, other fractures (especially of the radial head), and ulnar nerve injury</a:t>
            </a:r>
          </a:p>
          <a:p>
            <a:r>
              <a:rPr lang="en-US" dirty="0"/>
              <a:t>Exam: pain, swelling, tenderness, and occasionally crepitus over the post elbow </a:t>
            </a:r>
          </a:p>
          <a:p>
            <a:pPr lvl="1"/>
            <a:r>
              <a:rPr lang="en-US" dirty="0"/>
              <a:t>elbow extension can be compromised </a:t>
            </a:r>
            <a:r>
              <a:rPr lang="en-US" dirty="0">
                <a:sym typeface="Wingdings" pitchFamily="2" charset="2"/>
              </a:rPr>
              <a:t></a:t>
            </a:r>
            <a:r>
              <a:rPr lang="en-US" dirty="0"/>
              <a:t> test extension against resistance</a:t>
            </a:r>
          </a:p>
          <a:p>
            <a:r>
              <a:rPr lang="en-US" dirty="0"/>
              <a:t>Tx: immobilization (long arm posterior splint with the elbow flexed and forearm neutral), ice, elevation, analgesics, and referral to ortho within 24 </a:t>
            </a:r>
            <a:r>
              <a:rPr lang="en-US" dirty="0" err="1"/>
              <a:t>hr</a:t>
            </a:r>
            <a:r>
              <a:rPr lang="en-US" dirty="0"/>
              <a:t> </a:t>
            </a:r>
          </a:p>
          <a:p>
            <a:r>
              <a:rPr lang="en-US" dirty="0"/>
              <a:t>Stable, nondisplaced fractures with intact extensor function can be treated conservatively. All other olecranon fractures require surgical repair. </a:t>
            </a:r>
          </a:p>
          <a:p>
            <a:endParaRPr lang="en-US" dirty="0"/>
          </a:p>
          <a:p>
            <a:endParaRPr lang="en-US" dirty="0"/>
          </a:p>
        </p:txBody>
      </p:sp>
    </p:spTree>
    <p:extLst>
      <p:ext uri="{BB962C8B-B14F-4D97-AF65-F5344CB8AC3E}">
        <p14:creationId xmlns:p14="http://schemas.microsoft.com/office/powerpoint/2010/main" val="3050579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0A697E35-6924-3A49-BF10-3EE7BF4911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096000" cy="6697014"/>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864000A7-3EEA-3348-A275-04B4E757BA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697014"/>
          </a:xfrm>
          <a:prstGeom prst="rect">
            <a:avLst/>
          </a:prstGeom>
        </p:spPr>
      </p:pic>
    </p:spTree>
    <p:extLst>
      <p:ext uri="{BB962C8B-B14F-4D97-AF65-F5344CB8AC3E}">
        <p14:creationId xmlns:p14="http://schemas.microsoft.com/office/powerpoint/2010/main" val="3439317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y does my wrist hurt ? Climbing and Pain">
            <a:extLst>
              <a:ext uri="{FF2B5EF4-FFF2-40B4-BE49-F238E27FC236}">
                <a16:creationId xmlns:a16="http://schemas.microsoft.com/office/drawing/2014/main" id="{CC0A2C25-DEFA-EF41-BDD0-C68B55B327D2}"/>
              </a:ext>
            </a:extLst>
          </p:cNvPr>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08E264-0B71-E848-B3E7-9C3F16B31238}"/>
              </a:ext>
            </a:extLst>
          </p:cNvPr>
          <p:cNvSpPr>
            <a:spLocks noGrp="1"/>
          </p:cNvSpPr>
          <p:nvPr>
            <p:ph type="title"/>
          </p:nvPr>
        </p:nvSpPr>
        <p:spPr>
          <a:xfrm>
            <a:off x="6324600" y="5532437"/>
            <a:ext cx="5144146" cy="1325563"/>
          </a:xfrm>
        </p:spPr>
        <p:txBody>
          <a:bodyPr/>
          <a:lstStyle/>
          <a:p>
            <a:r>
              <a:rPr lang="en-US" b="1" dirty="0">
                <a:solidFill>
                  <a:schemeClr val="bg1"/>
                </a:solidFill>
              </a:rPr>
              <a:t>Forearm Pathologies</a:t>
            </a:r>
          </a:p>
        </p:txBody>
      </p:sp>
    </p:spTree>
    <p:extLst>
      <p:ext uri="{BB962C8B-B14F-4D97-AF65-F5344CB8AC3E}">
        <p14:creationId xmlns:p14="http://schemas.microsoft.com/office/powerpoint/2010/main" val="1830332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normAutofit/>
          </a:bodyPr>
          <a:lstStyle/>
          <a:p>
            <a:r>
              <a:rPr lang="en-US" dirty="0"/>
              <a:t>Radial Head Fractures </a:t>
            </a:r>
            <a:r>
              <a:rPr lang="en-US" sz="2400" dirty="0"/>
              <a:t>(most common fractures of the elbow)</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normAutofit/>
          </a:bodyPr>
          <a:lstStyle/>
          <a:p>
            <a:r>
              <a:rPr lang="en-US" dirty="0"/>
              <a:t>Mechanism: FOOSH</a:t>
            </a:r>
          </a:p>
          <a:p>
            <a:r>
              <a:rPr lang="en-US" dirty="0"/>
              <a:t>Associated injuries are common and may include capitellum </a:t>
            </a:r>
            <a:r>
              <a:rPr lang="en-US" dirty="0" err="1"/>
              <a:t>fx</a:t>
            </a:r>
            <a:r>
              <a:rPr lang="en-US" dirty="0"/>
              <a:t>, olecranon </a:t>
            </a:r>
            <a:r>
              <a:rPr lang="en-US" dirty="0" err="1"/>
              <a:t>fx</a:t>
            </a:r>
            <a:r>
              <a:rPr lang="en-US" dirty="0"/>
              <a:t>, coronoid </a:t>
            </a:r>
            <a:r>
              <a:rPr lang="en-US" dirty="0" err="1"/>
              <a:t>fx</a:t>
            </a:r>
            <a:r>
              <a:rPr lang="en-US" dirty="0"/>
              <a:t>, medial collateral ligament injury, medial epicondyle avulsion </a:t>
            </a:r>
            <a:r>
              <a:rPr lang="en-US" dirty="0" err="1"/>
              <a:t>fx</a:t>
            </a:r>
            <a:r>
              <a:rPr lang="en-US" dirty="0"/>
              <a:t>, elbow dislocation, and </a:t>
            </a:r>
            <a:r>
              <a:rPr lang="en-US" b="1" i="1" dirty="0"/>
              <a:t>Essex-</a:t>
            </a:r>
            <a:r>
              <a:rPr lang="en-US" b="1" i="1" dirty="0" err="1"/>
              <a:t>Lopresti</a:t>
            </a:r>
            <a:r>
              <a:rPr lang="en-US" b="1" i="1" dirty="0"/>
              <a:t> lesion</a:t>
            </a:r>
          </a:p>
          <a:p>
            <a:r>
              <a:rPr lang="en-US" dirty="0"/>
              <a:t>Exam: tenderness and swelling in the lateral elbow, especially with pronation and supination of the forearm</a:t>
            </a:r>
          </a:p>
          <a:p>
            <a:r>
              <a:rPr lang="en-US" dirty="0"/>
              <a:t>Tx: sling, ice, elevation, analgesics, early ROM, and referral </a:t>
            </a:r>
          </a:p>
          <a:p>
            <a:r>
              <a:rPr lang="en-US" dirty="0"/>
              <a:t>Consider aspiration of the joint hematoma to improve pain and facilitate early mobilization</a:t>
            </a:r>
          </a:p>
        </p:txBody>
      </p:sp>
    </p:spTree>
    <p:extLst>
      <p:ext uri="{BB962C8B-B14F-4D97-AF65-F5344CB8AC3E}">
        <p14:creationId xmlns:p14="http://schemas.microsoft.com/office/powerpoint/2010/main" val="42089700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2ECF8CB2-713B-6540-8AF6-05E16A74DD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74150"/>
            <a:ext cx="6095999" cy="5383850"/>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BEA7707A-DBF4-BE43-8EBA-4D21F17696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5999" y="1474149"/>
            <a:ext cx="6096001" cy="5383851"/>
          </a:xfrm>
          <a:prstGeom prst="rect">
            <a:avLst/>
          </a:prstGeom>
        </p:spPr>
      </p:pic>
      <p:sp>
        <p:nvSpPr>
          <p:cNvPr id="9" name="Title 8">
            <a:extLst>
              <a:ext uri="{FF2B5EF4-FFF2-40B4-BE49-F238E27FC236}">
                <a16:creationId xmlns:a16="http://schemas.microsoft.com/office/drawing/2014/main" id="{FBE1A25A-D3F8-9F4E-874D-586F19A72CC0}"/>
              </a:ext>
            </a:extLst>
          </p:cNvPr>
          <p:cNvSpPr>
            <a:spLocks noGrp="1"/>
          </p:cNvSpPr>
          <p:nvPr>
            <p:ph type="title"/>
          </p:nvPr>
        </p:nvSpPr>
        <p:spPr/>
        <p:txBody>
          <a:bodyPr>
            <a:normAutofit fontScale="90000"/>
          </a:bodyPr>
          <a:lstStyle/>
          <a:p>
            <a:r>
              <a:rPr lang="en-US" sz="3100" b="1" dirty="0">
                <a:solidFill>
                  <a:schemeClr val="bg1"/>
                </a:solidFill>
              </a:rPr>
              <a:t>Learning point</a:t>
            </a:r>
            <a:r>
              <a:rPr lang="en-US" sz="3100" dirty="0">
                <a:solidFill>
                  <a:schemeClr val="bg1"/>
                </a:solidFill>
              </a:rPr>
              <a:t>: in a comminuted fracture of the radial head, the wrist joint should always be imaged to exclude an Essex-</a:t>
            </a:r>
            <a:r>
              <a:rPr lang="en-US" sz="3100" dirty="0" err="1">
                <a:solidFill>
                  <a:schemeClr val="bg1"/>
                </a:solidFill>
              </a:rPr>
              <a:t>Lopresti</a:t>
            </a:r>
            <a:r>
              <a:rPr lang="en-US" sz="3100" dirty="0">
                <a:solidFill>
                  <a:schemeClr val="bg1"/>
                </a:solidFill>
              </a:rPr>
              <a:t> fracture.</a:t>
            </a:r>
            <a:br>
              <a:rPr lang="en-US" dirty="0">
                <a:solidFill>
                  <a:schemeClr val="bg1"/>
                </a:solidFill>
              </a:rPr>
            </a:br>
            <a:endParaRPr lang="en-US" dirty="0"/>
          </a:p>
        </p:txBody>
      </p:sp>
    </p:spTree>
    <p:extLst>
      <p:ext uri="{BB962C8B-B14F-4D97-AF65-F5344CB8AC3E}">
        <p14:creationId xmlns:p14="http://schemas.microsoft.com/office/powerpoint/2010/main" val="42246164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Graphical user interface, application, PowerPoint&#10;&#10;Description automatically generated">
            <a:extLst>
              <a:ext uri="{FF2B5EF4-FFF2-40B4-BE49-F238E27FC236}">
                <a16:creationId xmlns:a16="http://schemas.microsoft.com/office/drawing/2014/main" id="{7B7E98C6-F6B1-FC48-B015-90BC1E96E0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43987"/>
            <a:ext cx="6096001" cy="5570026"/>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6B444AEB-FC7B-FC42-8533-DDA5484BA04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5998" y="643987"/>
            <a:ext cx="6096002" cy="5570026"/>
          </a:xfrm>
          <a:prstGeom prst="rect">
            <a:avLst/>
          </a:prstGeom>
        </p:spPr>
      </p:pic>
    </p:spTree>
    <p:extLst>
      <p:ext uri="{BB962C8B-B14F-4D97-AF65-F5344CB8AC3E}">
        <p14:creationId xmlns:p14="http://schemas.microsoft.com/office/powerpoint/2010/main" val="386739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0D8ED-581C-A74C-BA57-42AA370C3FE2}"/>
              </a:ext>
            </a:extLst>
          </p:cNvPr>
          <p:cNvSpPr>
            <a:spLocks noGrp="1"/>
          </p:cNvSpPr>
          <p:nvPr>
            <p:ph type="title"/>
          </p:nvPr>
        </p:nvSpPr>
        <p:spPr/>
        <p:txBody>
          <a:bodyPr/>
          <a:lstStyle/>
          <a:p>
            <a:r>
              <a:rPr lang="en-US" dirty="0"/>
              <a:t>Fractures of both Radius and Ulna</a:t>
            </a:r>
          </a:p>
        </p:txBody>
      </p:sp>
      <p:sp>
        <p:nvSpPr>
          <p:cNvPr id="3" name="Content Placeholder 2">
            <a:extLst>
              <a:ext uri="{FF2B5EF4-FFF2-40B4-BE49-F238E27FC236}">
                <a16:creationId xmlns:a16="http://schemas.microsoft.com/office/drawing/2014/main" id="{1ABB3103-3B4C-FB4C-B80F-5576CAFA8CC3}"/>
              </a:ext>
            </a:extLst>
          </p:cNvPr>
          <p:cNvSpPr>
            <a:spLocks noGrp="1"/>
          </p:cNvSpPr>
          <p:nvPr>
            <p:ph idx="1"/>
          </p:nvPr>
        </p:nvSpPr>
        <p:spPr>
          <a:xfrm>
            <a:off x="838200" y="1825625"/>
            <a:ext cx="7665720" cy="4355719"/>
          </a:xfrm>
        </p:spPr>
        <p:txBody>
          <a:bodyPr>
            <a:normAutofit fontScale="92500" lnSpcReduction="20000"/>
          </a:bodyPr>
          <a:lstStyle/>
          <a:p>
            <a:r>
              <a:rPr lang="en-US" dirty="0"/>
              <a:t>Mechanism: often from vehicular trauma, falls from   a height, or a direct blow</a:t>
            </a:r>
          </a:p>
          <a:p>
            <a:pPr lvl="1"/>
            <a:r>
              <a:rPr lang="en-US" dirty="0"/>
              <a:t>Moderate forces </a:t>
            </a:r>
            <a:r>
              <a:rPr lang="en-US" dirty="0">
                <a:sym typeface="Wingdings" pitchFamily="2" charset="2"/>
              </a:rPr>
              <a:t></a:t>
            </a:r>
            <a:r>
              <a:rPr lang="en-US" dirty="0"/>
              <a:t> transverse or mildly oblique fractures</a:t>
            </a:r>
          </a:p>
          <a:p>
            <a:pPr lvl="1"/>
            <a:r>
              <a:rPr lang="en-US" dirty="0"/>
              <a:t>High-impact forces </a:t>
            </a:r>
            <a:r>
              <a:rPr lang="en-US" dirty="0">
                <a:sym typeface="Wingdings" pitchFamily="2" charset="2"/>
              </a:rPr>
              <a:t></a:t>
            </a:r>
            <a:r>
              <a:rPr lang="en-US" dirty="0"/>
              <a:t> comminuted and segmental fractures </a:t>
            </a:r>
          </a:p>
          <a:p>
            <a:r>
              <a:rPr lang="en-US" dirty="0"/>
              <a:t>Nerve injuries can occur with severe open fractures but are uncommon with closed injuries</a:t>
            </a:r>
          </a:p>
          <a:p>
            <a:r>
              <a:rPr lang="en-US" dirty="0"/>
              <a:t>Excellent collateral circulation of the forearm, so vascular compromise is generally not a major concern</a:t>
            </a:r>
          </a:p>
          <a:p>
            <a:r>
              <a:rPr lang="en-US" dirty="0"/>
              <a:t>Note the degree of angulation, displacement, and shortening on XR</a:t>
            </a:r>
          </a:p>
          <a:p>
            <a:r>
              <a:rPr lang="en-US" dirty="0"/>
              <a:t>Recognizing the development of a compartment syndrome is particularly important to prevent </a:t>
            </a:r>
            <a:r>
              <a:rPr lang="en-US" i="1" dirty="0"/>
              <a:t>Volkmann’s ischemic contractures of the forearm</a:t>
            </a:r>
          </a:p>
        </p:txBody>
      </p:sp>
      <p:pic>
        <p:nvPicPr>
          <p:cNvPr id="6" name="Picture 5" descr="A close-up of a person's foot&#10;&#10;Description automatically generated with low confidence">
            <a:extLst>
              <a:ext uri="{FF2B5EF4-FFF2-40B4-BE49-F238E27FC236}">
                <a16:creationId xmlns:a16="http://schemas.microsoft.com/office/drawing/2014/main" id="{41303D2E-747C-5146-8B8B-FA3809B64B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3376" y="1825625"/>
            <a:ext cx="3468624" cy="4354551"/>
          </a:xfrm>
          <a:prstGeom prst="rect">
            <a:avLst/>
          </a:prstGeom>
        </p:spPr>
      </p:pic>
    </p:spTree>
    <p:extLst>
      <p:ext uri="{BB962C8B-B14F-4D97-AF65-F5344CB8AC3E}">
        <p14:creationId xmlns:p14="http://schemas.microsoft.com/office/powerpoint/2010/main" val="296152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Ulna Fractures</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p:txBody>
          <a:bodyPr>
            <a:normAutofit lnSpcReduction="10000"/>
          </a:bodyPr>
          <a:lstStyle/>
          <a:p>
            <a:r>
              <a:rPr lang="en-US" dirty="0"/>
              <a:t>Mechanism: a direct blow to the forearm</a:t>
            </a:r>
          </a:p>
          <a:p>
            <a:pPr lvl="1"/>
            <a:r>
              <a:rPr lang="en-US" dirty="0"/>
              <a:t> A fracture resulting from the natural response to raise the forearm in defense of a strike is referred to as a </a:t>
            </a:r>
            <a:r>
              <a:rPr lang="en-US" i="1" dirty="0"/>
              <a:t>nightstick fracture</a:t>
            </a:r>
            <a:endParaRPr lang="en-US" dirty="0"/>
          </a:p>
          <a:p>
            <a:r>
              <a:rPr lang="en-US" dirty="0"/>
              <a:t>Nondisplaced </a:t>
            </a:r>
            <a:r>
              <a:rPr lang="en-US" dirty="0" err="1"/>
              <a:t>tx</a:t>
            </a:r>
            <a:r>
              <a:rPr lang="en-US" dirty="0"/>
              <a:t>: immobilized (sugar-tong splint), ice, elevation, analgesics, and referral </a:t>
            </a:r>
          </a:p>
          <a:p>
            <a:r>
              <a:rPr lang="en-US" dirty="0"/>
              <a:t>Fractures with &gt;50% displacement, with &gt;10% angulation, or that involve the proximal third of the ulna </a:t>
            </a:r>
            <a:r>
              <a:rPr lang="en-US" dirty="0">
                <a:sym typeface="Wingdings" pitchFamily="2" charset="2"/>
              </a:rPr>
              <a:t> urgent ortho consult</a:t>
            </a:r>
          </a:p>
          <a:p>
            <a:r>
              <a:rPr lang="en-US" dirty="0" err="1"/>
              <a:t>Monteggia’s</a:t>
            </a:r>
            <a:r>
              <a:rPr lang="en-US" dirty="0"/>
              <a:t> Fracture-Dislocation: fracture of the proximal third of the ulna with a radial head dislocation  </a:t>
            </a:r>
            <a:r>
              <a:rPr lang="en-US" dirty="0">
                <a:sym typeface="Wingdings" pitchFamily="2" charset="2"/>
              </a:rPr>
              <a:t> urgent ortho consult</a:t>
            </a:r>
            <a:endParaRPr lang="en-US" dirty="0"/>
          </a:p>
          <a:p>
            <a:pPr lvl="1"/>
            <a:r>
              <a:rPr lang="en-US" dirty="0"/>
              <a:t>Missing this can lead to chronic pain, limited ROM, and possible future radial head excision as treatment </a:t>
            </a:r>
          </a:p>
          <a:p>
            <a:endParaRPr lang="en-US" dirty="0"/>
          </a:p>
          <a:p>
            <a:pPr lvl="1"/>
            <a:endParaRPr lang="en-US" dirty="0"/>
          </a:p>
          <a:p>
            <a:endParaRPr lang="en-US" dirty="0"/>
          </a:p>
        </p:txBody>
      </p:sp>
    </p:spTree>
    <p:extLst>
      <p:ext uri="{BB962C8B-B14F-4D97-AF65-F5344CB8AC3E}">
        <p14:creationId xmlns:p14="http://schemas.microsoft.com/office/powerpoint/2010/main" val="1232187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2BF56856-B7E5-E34E-B9F2-B5398EE85DEB}"/>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646043"/>
            <a:ext cx="6374296" cy="5565914"/>
          </a:xfrm>
        </p:spPr>
      </p:pic>
      <p:pic>
        <p:nvPicPr>
          <p:cNvPr id="7" name="Picture 6" descr="Graphical user interface&#10;&#10;Description automatically generated">
            <a:extLst>
              <a:ext uri="{FF2B5EF4-FFF2-40B4-BE49-F238E27FC236}">
                <a16:creationId xmlns:a16="http://schemas.microsoft.com/office/drawing/2014/main" id="{924FF432-7C1C-E049-B3E5-7F254CE417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74296" y="646043"/>
            <a:ext cx="5817703" cy="5565914"/>
          </a:xfrm>
          <a:prstGeom prst="rect">
            <a:avLst/>
          </a:prstGeom>
        </p:spPr>
      </p:pic>
      <p:sp>
        <p:nvSpPr>
          <p:cNvPr id="8" name="Rectangle 7">
            <a:extLst>
              <a:ext uri="{FF2B5EF4-FFF2-40B4-BE49-F238E27FC236}">
                <a16:creationId xmlns:a16="http://schemas.microsoft.com/office/drawing/2014/main" id="{ACD221E9-FED4-D44E-8932-FF45F50335BA}"/>
              </a:ext>
            </a:extLst>
          </p:cNvPr>
          <p:cNvSpPr/>
          <p:nvPr/>
        </p:nvSpPr>
        <p:spPr>
          <a:xfrm>
            <a:off x="6096000" y="344557"/>
            <a:ext cx="1868557" cy="7686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Rectangle 8">
            <a:extLst>
              <a:ext uri="{FF2B5EF4-FFF2-40B4-BE49-F238E27FC236}">
                <a16:creationId xmlns:a16="http://schemas.microsoft.com/office/drawing/2014/main" id="{8CEBB019-D2AE-3547-9ACA-8D905F2E7D0F}"/>
              </a:ext>
            </a:extLst>
          </p:cNvPr>
          <p:cNvSpPr/>
          <p:nvPr/>
        </p:nvSpPr>
        <p:spPr>
          <a:xfrm>
            <a:off x="3432313" y="5744817"/>
            <a:ext cx="1868557" cy="7686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7213135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804B7CB7-7353-6841-A63C-3DEE171FF1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537279"/>
            <a:ext cx="3712464" cy="4320721"/>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C85A59F8-D703-CF4F-AC97-6191D5357F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49040" y="2537278"/>
            <a:ext cx="3712464" cy="4320721"/>
          </a:xfrm>
          <a:prstGeom prst="rect">
            <a:avLst/>
          </a:prstGeom>
        </p:spPr>
      </p:pic>
      <p:pic>
        <p:nvPicPr>
          <p:cNvPr id="9" name="Picture 8" descr="Graphical user interface, application, PowerPoint&#10;&#10;Description automatically generated">
            <a:extLst>
              <a:ext uri="{FF2B5EF4-FFF2-40B4-BE49-F238E27FC236}">
                <a16:creationId xmlns:a16="http://schemas.microsoft.com/office/drawing/2014/main" id="{560A58BB-FEFB-F643-8ADE-4CC3A79073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98080" y="676656"/>
            <a:ext cx="4693920" cy="3090672"/>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A63BBF74-7EE1-CB40-BFDC-1ACBEC156E6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98080" y="3767328"/>
            <a:ext cx="4693920" cy="3090672"/>
          </a:xfrm>
          <a:prstGeom prst="rect">
            <a:avLst/>
          </a:prstGeom>
        </p:spPr>
      </p:pic>
      <p:sp>
        <p:nvSpPr>
          <p:cNvPr id="12" name="Title 8">
            <a:extLst>
              <a:ext uri="{FF2B5EF4-FFF2-40B4-BE49-F238E27FC236}">
                <a16:creationId xmlns:a16="http://schemas.microsoft.com/office/drawing/2014/main" id="{CCEF84B4-3D1B-D040-A8C9-EBD1D3A23A79}"/>
              </a:ext>
            </a:extLst>
          </p:cNvPr>
          <p:cNvSpPr>
            <a:spLocks noGrp="1"/>
          </p:cNvSpPr>
          <p:nvPr>
            <p:ph type="title"/>
          </p:nvPr>
        </p:nvSpPr>
        <p:spPr>
          <a:xfrm>
            <a:off x="1040892" y="676656"/>
            <a:ext cx="5416296" cy="1518539"/>
          </a:xfrm>
        </p:spPr>
        <p:txBody>
          <a:bodyPr>
            <a:normAutofit fontScale="90000"/>
          </a:bodyPr>
          <a:lstStyle/>
          <a:p>
            <a:r>
              <a:rPr lang="en-US" sz="3100" b="1" dirty="0" err="1">
                <a:solidFill>
                  <a:schemeClr val="bg1"/>
                </a:solidFill>
                <a:latin typeface="+mn-lt"/>
              </a:rPr>
              <a:t>Monteggia’s</a:t>
            </a:r>
            <a:r>
              <a:rPr lang="en-US" sz="3100" b="1" dirty="0">
                <a:solidFill>
                  <a:schemeClr val="bg1"/>
                </a:solidFill>
                <a:latin typeface="+mn-lt"/>
              </a:rPr>
              <a:t> Fracture-Dislocation</a:t>
            </a:r>
            <a:r>
              <a:rPr lang="en-US" sz="3100" dirty="0">
                <a:solidFill>
                  <a:schemeClr val="bg1"/>
                </a:solidFill>
                <a:latin typeface="+mn-lt"/>
              </a:rPr>
              <a:t>: </a:t>
            </a:r>
            <a:br>
              <a:rPr lang="en-US" sz="2700" dirty="0">
                <a:solidFill>
                  <a:schemeClr val="bg1"/>
                </a:solidFill>
                <a:latin typeface="+mn-lt"/>
              </a:rPr>
            </a:br>
            <a:r>
              <a:rPr lang="en-US" sz="2700" dirty="0">
                <a:solidFill>
                  <a:schemeClr val="bg1"/>
                </a:solidFill>
                <a:latin typeface="+mn-lt"/>
              </a:rPr>
              <a:t>always check the position of the radial head in the presence of a proximal/mid-shaft ulnar fracture</a:t>
            </a:r>
            <a:br>
              <a:rPr lang="en-US" sz="2400" dirty="0">
                <a:solidFill>
                  <a:schemeClr val="bg1"/>
                </a:solidFill>
                <a:latin typeface="+mn-lt"/>
              </a:rPr>
            </a:br>
            <a:endParaRPr lang="en-US" sz="2400" dirty="0">
              <a:solidFill>
                <a:schemeClr val="bg1"/>
              </a:solidFill>
              <a:latin typeface="+mn-lt"/>
            </a:endParaRPr>
          </a:p>
        </p:txBody>
      </p:sp>
    </p:spTree>
    <p:extLst>
      <p:ext uri="{BB962C8B-B14F-4D97-AF65-F5344CB8AC3E}">
        <p14:creationId xmlns:p14="http://schemas.microsoft.com/office/powerpoint/2010/main" val="3024271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2BE7-4E1B-2244-AD49-CD4BA17E729D}"/>
              </a:ext>
            </a:extLst>
          </p:cNvPr>
          <p:cNvSpPr>
            <a:spLocks noGrp="1"/>
          </p:cNvSpPr>
          <p:nvPr>
            <p:ph type="title"/>
          </p:nvPr>
        </p:nvSpPr>
        <p:spPr/>
        <p:txBody>
          <a:bodyPr/>
          <a:lstStyle/>
          <a:p>
            <a:r>
              <a:rPr lang="en-US" dirty="0"/>
              <a:t>Radius Fractures</a:t>
            </a:r>
          </a:p>
        </p:txBody>
      </p:sp>
      <p:sp>
        <p:nvSpPr>
          <p:cNvPr id="3" name="Content Placeholder 2">
            <a:extLst>
              <a:ext uri="{FF2B5EF4-FFF2-40B4-BE49-F238E27FC236}">
                <a16:creationId xmlns:a16="http://schemas.microsoft.com/office/drawing/2014/main" id="{1948030D-D46C-0348-9014-C9F6AE6B7172}"/>
              </a:ext>
            </a:extLst>
          </p:cNvPr>
          <p:cNvSpPr>
            <a:spLocks noGrp="1"/>
          </p:cNvSpPr>
          <p:nvPr>
            <p:ph idx="1"/>
          </p:nvPr>
        </p:nvSpPr>
        <p:spPr>
          <a:xfrm>
            <a:off x="527304" y="1689477"/>
            <a:ext cx="6111240" cy="4351338"/>
          </a:xfrm>
        </p:spPr>
        <p:txBody>
          <a:bodyPr/>
          <a:lstStyle/>
          <a:p>
            <a:r>
              <a:rPr lang="en-US" dirty="0"/>
              <a:t>Classified as Proximal 2/3 fracture (less common) or Distal 1/3 fracture</a:t>
            </a:r>
          </a:p>
          <a:p>
            <a:pPr lvl="1"/>
            <a:r>
              <a:rPr lang="en-US" dirty="0"/>
              <a:t>Nondisplaced </a:t>
            </a:r>
            <a:r>
              <a:rPr lang="en-US" dirty="0">
                <a:sym typeface="Wingdings" pitchFamily="2" charset="2"/>
              </a:rPr>
              <a:t> conservative </a:t>
            </a:r>
            <a:r>
              <a:rPr lang="en-US" dirty="0" err="1">
                <a:sym typeface="Wingdings" pitchFamily="2" charset="2"/>
              </a:rPr>
              <a:t>tx</a:t>
            </a:r>
            <a:r>
              <a:rPr lang="en-US" dirty="0">
                <a:sym typeface="Wingdings" pitchFamily="2" charset="2"/>
              </a:rPr>
              <a:t> w/ cast</a:t>
            </a:r>
          </a:p>
          <a:p>
            <a:pPr lvl="1"/>
            <a:r>
              <a:rPr lang="en-US" dirty="0">
                <a:sym typeface="Wingdings" pitchFamily="2" charset="2"/>
              </a:rPr>
              <a:t> Displaced  emergency ortho consult</a:t>
            </a:r>
            <a:endParaRPr lang="en-US" dirty="0"/>
          </a:p>
          <a:p>
            <a:r>
              <a:rPr lang="en-US" dirty="0"/>
              <a:t>Galeazzi’s Fracture-Dislocation: distal 1/3 fracture + dislocation of distal radioulnar joint</a:t>
            </a:r>
          </a:p>
          <a:p>
            <a:pPr lvl="1"/>
            <a:r>
              <a:rPr lang="en-US" dirty="0"/>
              <a:t>Mechanism: FOOSH, forced pronation, direct blow</a:t>
            </a:r>
          </a:p>
          <a:p>
            <a:pPr lvl="1"/>
            <a:r>
              <a:rPr lang="en-US" dirty="0"/>
              <a:t>Emergency ortho consult</a:t>
            </a:r>
          </a:p>
        </p:txBody>
      </p:sp>
      <p:pic>
        <p:nvPicPr>
          <p:cNvPr id="5" name="Picture 4" descr="Graphical user interface, text, application&#10;&#10;Description automatically generated">
            <a:extLst>
              <a:ext uri="{FF2B5EF4-FFF2-40B4-BE49-F238E27FC236}">
                <a16:creationId xmlns:a16="http://schemas.microsoft.com/office/drawing/2014/main" id="{BD9A1659-86B2-5240-9F23-8D5D5BF635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18983" y="1689477"/>
            <a:ext cx="4545713" cy="5166360"/>
          </a:xfrm>
          <a:prstGeom prst="rect">
            <a:avLst/>
          </a:prstGeom>
        </p:spPr>
      </p:pic>
    </p:spTree>
    <p:extLst>
      <p:ext uri="{BB962C8B-B14F-4D97-AF65-F5344CB8AC3E}">
        <p14:creationId xmlns:p14="http://schemas.microsoft.com/office/powerpoint/2010/main" val="976413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3AF529-72D0-B849-B90C-114ABD5F0FCD}"/>
              </a:ext>
            </a:extLst>
          </p:cNvPr>
          <p:cNvSpPr>
            <a:spLocks noGrp="1"/>
          </p:cNvSpPr>
          <p:nvPr>
            <p:ph idx="1"/>
          </p:nvPr>
        </p:nvSpPr>
        <p:spPr>
          <a:xfrm>
            <a:off x="838200" y="676655"/>
            <a:ext cx="10515600" cy="5522976"/>
          </a:xfrm>
        </p:spPr>
        <p:txBody>
          <a:bodyPr/>
          <a:lstStyle/>
          <a:p>
            <a:pPr marL="0" indent="0">
              <a:buNone/>
            </a:pPr>
            <a:r>
              <a:rPr lang="en-US" dirty="0"/>
              <a:t>Which of the following radiographic signs supports the diagnosis of a Galeazzi fracture?</a:t>
            </a:r>
          </a:p>
          <a:p>
            <a:pPr marL="514350" indent="-514350">
              <a:buFont typeface="+mj-lt"/>
              <a:buAutoNum type="alphaUcPeriod"/>
            </a:pPr>
            <a:r>
              <a:rPr lang="en-US" dirty="0"/>
              <a:t>Distal radioulnar joint dislocation</a:t>
            </a:r>
          </a:p>
          <a:p>
            <a:pPr marL="514350" indent="-514350">
              <a:buFont typeface="+mj-lt"/>
              <a:buAutoNum type="alphaUcPeriod"/>
            </a:pPr>
            <a:r>
              <a:rPr lang="en-US" dirty="0"/>
              <a:t>Midshaft ulna fracture</a:t>
            </a:r>
          </a:p>
          <a:p>
            <a:pPr marL="514350" indent="-514350">
              <a:buFont typeface="+mj-lt"/>
              <a:buAutoNum type="alphaUcPeriod"/>
            </a:pPr>
            <a:r>
              <a:rPr lang="en-US" dirty="0"/>
              <a:t>Radial head dislocation</a:t>
            </a:r>
          </a:p>
          <a:p>
            <a:pPr marL="514350" indent="-514350">
              <a:buFont typeface="+mj-lt"/>
              <a:buAutoNum type="alphaUcPeriod"/>
            </a:pPr>
            <a:r>
              <a:rPr lang="en-US" dirty="0"/>
              <a:t>Radial head fracture</a:t>
            </a:r>
          </a:p>
          <a:p>
            <a:endParaRPr lang="en-US" dirty="0"/>
          </a:p>
        </p:txBody>
      </p:sp>
    </p:spTree>
    <p:extLst>
      <p:ext uri="{BB962C8B-B14F-4D97-AF65-F5344CB8AC3E}">
        <p14:creationId xmlns:p14="http://schemas.microsoft.com/office/powerpoint/2010/main" val="13340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9E1D-38A0-D347-A0CA-3722638ED7F5}"/>
              </a:ext>
            </a:extLst>
          </p:cNvPr>
          <p:cNvSpPr>
            <a:spLocks noGrp="1"/>
          </p:cNvSpPr>
          <p:nvPr>
            <p:ph type="title"/>
          </p:nvPr>
        </p:nvSpPr>
        <p:spPr/>
        <p:txBody>
          <a:bodyPr/>
          <a:lstStyle/>
          <a:p>
            <a:r>
              <a:rPr lang="en-US" dirty="0"/>
              <a:t>Board Review Questions</a:t>
            </a:r>
          </a:p>
        </p:txBody>
      </p:sp>
      <p:sp>
        <p:nvSpPr>
          <p:cNvPr id="3" name="Text Placeholder 2">
            <a:extLst>
              <a:ext uri="{FF2B5EF4-FFF2-40B4-BE49-F238E27FC236}">
                <a16:creationId xmlns:a16="http://schemas.microsoft.com/office/drawing/2014/main" id="{B1762EF3-22D0-3C46-848B-8FBADE2B13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9288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10515600" cy="5518595"/>
          </a:xfrm>
        </p:spPr>
        <p:txBody>
          <a:bodyPr/>
          <a:lstStyle/>
          <a:p>
            <a:pPr marL="0" indent="0">
              <a:buNone/>
            </a:pPr>
            <a:r>
              <a:rPr lang="en-US" dirty="0"/>
              <a:t>A 50-year-old man presents to the Emergency Department with severe swelling and pain of his left forearm. He sustained a puncture wound to this area three days ago while working on a construction site. He has a diminished left radial pulse and severe pain with passive extension of his fingers. Which muscle in the deep volar compartment is at risk for ischemia?</a:t>
            </a:r>
          </a:p>
          <a:p>
            <a:pPr marL="514350" indent="-514350">
              <a:buFont typeface="+mj-lt"/>
              <a:buAutoNum type="alphaUcPeriod"/>
            </a:pPr>
            <a:r>
              <a:rPr lang="en-US" dirty="0"/>
              <a:t>Flexor carpi </a:t>
            </a:r>
            <a:r>
              <a:rPr lang="en-US" dirty="0" err="1"/>
              <a:t>ulnaris</a:t>
            </a:r>
            <a:endParaRPr lang="en-US" dirty="0"/>
          </a:p>
          <a:p>
            <a:pPr marL="514350" indent="-514350">
              <a:buFont typeface="+mj-lt"/>
              <a:buAutoNum type="alphaUcPeriod"/>
            </a:pPr>
            <a:r>
              <a:rPr lang="en-US" dirty="0"/>
              <a:t>Flexor digitorum </a:t>
            </a:r>
            <a:r>
              <a:rPr lang="en-US" dirty="0" err="1"/>
              <a:t>profundus</a:t>
            </a:r>
            <a:endParaRPr lang="en-US" dirty="0"/>
          </a:p>
          <a:p>
            <a:pPr marL="514350" indent="-514350">
              <a:buFont typeface="+mj-lt"/>
              <a:buAutoNum type="alphaUcPeriod"/>
            </a:pPr>
            <a:r>
              <a:rPr lang="en-US" dirty="0"/>
              <a:t>Palmaris longus</a:t>
            </a:r>
          </a:p>
          <a:p>
            <a:pPr marL="514350" indent="-514350">
              <a:buFont typeface="+mj-lt"/>
              <a:buAutoNum type="alphaUcPeriod"/>
            </a:pPr>
            <a:r>
              <a:rPr lang="en-US" dirty="0"/>
              <a:t>Supinator</a:t>
            </a:r>
          </a:p>
          <a:p>
            <a:endParaRPr lang="en-US" dirty="0"/>
          </a:p>
        </p:txBody>
      </p:sp>
    </p:spTree>
    <p:extLst>
      <p:ext uri="{BB962C8B-B14F-4D97-AF65-F5344CB8AC3E}">
        <p14:creationId xmlns:p14="http://schemas.microsoft.com/office/powerpoint/2010/main" val="2910393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10515600" cy="5518595"/>
          </a:xfrm>
        </p:spPr>
        <p:txBody>
          <a:bodyPr/>
          <a:lstStyle/>
          <a:p>
            <a:pPr marL="0" indent="0">
              <a:buNone/>
            </a:pPr>
            <a:r>
              <a:rPr lang="en-US" dirty="0"/>
              <a:t>A 17-year-old man presents to the emergency department after being struck in the arm by a baseball. On physical examination, he has ecchymosis and swelling over the right medial epicondyle. He is most likely to have decreased sensation of which of the following dermatomes?</a:t>
            </a:r>
          </a:p>
          <a:p>
            <a:pPr marL="514350" indent="-514350">
              <a:buFont typeface="+mj-lt"/>
              <a:buAutoNum type="alphaUcPeriod"/>
            </a:pPr>
            <a:r>
              <a:rPr lang="en-US" dirty="0"/>
              <a:t>C7</a:t>
            </a:r>
          </a:p>
          <a:p>
            <a:pPr marL="514350" indent="-514350">
              <a:buFont typeface="+mj-lt"/>
              <a:buAutoNum type="alphaUcPeriod"/>
            </a:pPr>
            <a:r>
              <a:rPr lang="en-US" dirty="0"/>
              <a:t>C8</a:t>
            </a:r>
          </a:p>
          <a:p>
            <a:pPr marL="514350" indent="-514350">
              <a:buFont typeface="+mj-lt"/>
              <a:buAutoNum type="alphaUcPeriod"/>
            </a:pPr>
            <a:r>
              <a:rPr lang="en-US" dirty="0"/>
              <a:t>T1</a:t>
            </a:r>
          </a:p>
          <a:p>
            <a:pPr marL="514350" indent="-514350">
              <a:buFont typeface="+mj-lt"/>
              <a:buAutoNum type="alphaUcPeriod"/>
            </a:pPr>
            <a:r>
              <a:rPr lang="en-US" dirty="0"/>
              <a:t>T2</a:t>
            </a:r>
          </a:p>
          <a:p>
            <a:endParaRPr lang="en-US" dirty="0"/>
          </a:p>
        </p:txBody>
      </p:sp>
    </p:spTree>
    <p:extLst>
      <p:ext uri="{BB962C8B-B14F-4D97-AF65-F5344CB8AC3E}">
        <p14:creationId xmlns:p14="http://schemas.microsoft.com/office/powerpoint/2010/main" val="605890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10515600" cy="5518595"/>
          </a:xfrm>
        </p:spPr>
        <p:txBody>
          <a:bodyPr/>
          <a:lstStyle/>
          <a:p>
            <a:pPr marL="0" indent="0">
              <a:buNone/>
            </a:pPr>
            <a:r>
              <a:rPr lang="en-US" dirty="0"/>
              <a:t>Lateral epicondylitis involves inflammation at the attachment of which of the following muscles?</a:t>
            </a:r>
          </a:p>
          <a:p>
            <a:pPr marL="514350" indent="-514350">
              <a:buFont typeface="+mj-lt"/>
              <a:buAutoNum type="alphaUcPeriod"/>
            </a:pPr>
            <a:r>
              <a:rPr lang="en-US" dirty="0"/>
              <a:t>Extensor carpi radialis brevis</a:t>
            </a:r>
          </a:p>
          <a:p>
            <a:pPr marL="514350" indent="-514350">
              <a:buFont typeface="+mj-lt"/>
              <a:buAutoNum type="alphaUcPeriod"/>
            </a:pPr>
            <a:r>
              <a:rPr lang="en-US" dirty="0"/>
              <a:t>Flexor carpi radialis</a:t>
            </a:r>
          </a:p>
          <a:p>
            <a:pPr marL="514350" indent="-514350">
              <a:buFont typeface="+mj-lt"/>
              <a:buAutoNum type="alphaUcPeriod"/>
            </a:pPr>
            <a:r>
              <a:rPr lang="en-US" dirty="0"/>
              <a:t>Pronator teres</a:t>
            </a:r>
          </a:p>
          <a:p>
            <a:pPr marL="514350" indent="-514350">
              <a:buFont typeface="+mj-lt"/>
              <a:buAutoNum type="alphaUcPeriod"/>
            </a:pPr>
            <a:r>
              <a:rPr lang="en-US" dirty="0"/>
              <a:t>Triceps</a:t>
            </a:r>
          </a:p>
          <a:p>
            <a:endParaRPr lang="en-US" dirty="0"/>
          </a:p>
        </p:txBody>
      </p:sp>
    </p:spTree>
    <p:extLst>
      <p:ext uri="{BB962C8B-B14F-4D97-AF65-F5344CB8AC3E}">
        <p14:creationId xmlns:p14="http://schemas.microsoft.com/office/powerpoint/2010/main" val="11365149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10515600" cy="5518595"/>
          </a:xfrm>
        </p:spPr>
        <p:txBody>
          <a:bodyPr>
            <a:normAutofit lnSpcReduction="10000"/>
          </a:bodyPr>
          <a:lstStyle/>
          <a:p>
            <a:pPr marL="0" indent="0">
              <a:buNone/>
            </a:pPr>
            <a:r>
              <a:rPr lang="en-US" dirty="0"/>
              <a:t>A 35-year-old man with no medical problems presents with 1 week of right elbow pain. He reports a 3-month history of intermittent right elbow pain, but it typically went away with ibuprofen and ice packs. He is an avid daily climber and has not been able to climb for a few days due to the pain. Which physical exam finding is most consistent with the likely diagnosis?</a:t>
            </a:r>
          </a:p>
          <a:p>
            <a:pPr marL="514350" indent="-514350">
              <a:buFont typeface="+mj-lt"/>
              <a:buAutoNum type="alphaUcPeriod"/>
            </a:pPr>
            <a:r>
              <a:rPr lang="en-US" dirty="0"/>
              <a:t>Nontender egg-size swelling at olecranon with normal range of motion</a:t>
            </a:r>
          </a:p>
          <a:p>
            <a:pPr marL="514350" indent="-514350">
              <a:buFont typeface="+mj-lt"/>
              <a:buAutoNum type="alphaUcPeriod"/>
            </a:pPr>
            <a:r>
              <a:rPr lang="en-US" dirty="0"/>
              <a:t>Normal-appearing elbow with pain medially elicited by resisted pronation</a:t>
            </a:r>
          </a:p>
          <a:p>
            <a:pPr marL="514350" indent="-514350">
              <a:buFont typeface="+mj-lt"/>
              <a:buAutoNum type="alphaUcPeriod"/>
            </a:pPr>
            <a:r>
              <a:rPr lang="en-US" dirty="0"/>
              <a:t>Swollen, warm, exquisitely tender elbow with painful range of motion</a:t>
            </a:r>
          </a:p>
          <a:p>
            <a:pPr marL="514350" indent="-514350">
              <a:buFont typeface="+mj-lt"/>
              <a:buAutoNum type="alphaUcPeriod"/>
            </a:pPr>
            <a:r>
              <a:rPr lang="en-US" dirty="0"/>
              <a:t>Visible deformity of elbow with no range of motion possible</a:t>
            </a:r>
          </a:p>
          <a:p>
            <a:endParaRPr lang="en-US" dirty="0"/>
          </a:p>
        </p:txBody>
      </p:sp>
    </p:spTree>
    <p:extLst>
      <p:ext uri="{BB962C8B-B14F-4D97-AF65-F5344CB8AC3E}">
        <p14:creationId xmlns:p14="http://schemas.microsoft.com/office/powerpoint/2010/main" val="2062030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AE822-9E86-E745-BEF6-4D3F654190B5}"/>
              </a:ext>
            </a:extLst>
          </p:cNvPr>
          <p:cNvSpPr>
            <a:spLocks noGrp="1"/>
          </p:cNvSpPr>
          <p:nvPr>
            <p:ph idx="1"/>
          </p:nvPr>
        </p:nvSpPr>
        <p:spPr>
          <a:xfrm>
            <a:off x="838200" y="669702"/>
            <a:ext cx="6678168" cy="5518595"/>
          </a:xfrm>
        </p:spPr>
        <p:txBody>
          <a:bodyPr>
            <a:normAutofit/>
          </a:bodyPr>
          <a:lstStyle/>
          <a:p>
            <a:pPr marL="0" indent="0">
              <a:buNone/>
            </a:pPr>
            <a:r>
              <a:rPr lang="en-US" dirty="0"/>
              <a:t>A 45-year-old man presents to the ED with pain and swelling of his right elbow. He does not recall any specific trauma. On exam, the patient has full passive range of motion with no pain. The elbow is slightly warm to touch. Which of the following is the most appropriate management for this patient?</a:t>
            </a:r>
          </a:p>
          <a:p>
            <a:pPr marL="514350" indent="-514350">
              <a:buFont typeface="+mj-lt"/>
              <a:buAutoNum type="alphaUcPeriod"/>
            </a:pPr>
            <a:r>
              <a:rPr lang="en-US" dirty="0"/>
              <a:t>Aspirate fluid for cell count and culture</a:t>
            </a:r>
          </a:p>
          <a:p>
            <a:pPr marL="514350" indent="-514350">
              <a:buFont typeface="+mj-lt"/>
              <a:buAutoNum type="alphaUcPeriod"/>
            </a:pPr>
            <a:r>
              <a:rPr lang="en-US" dirty="0"/>
              <a:t>Ice and NSAIDs</a:t>
            </a:r>
          </a:p>
          <a:p>
            <a:pPr marL="514350" indent="-514350">
              <a:buFont typeface="+mj-lt"/>
              <a:buAutoNum type="alphaUcPeriod"/>
            </a:pPr>
            <a:r>
              <a:rPr lang="en-US" dirty="0"/>
              <a:t>Incision and drainage</a:t>
            </a:r>
          </a:p>
          <a:p>
            <a:pPr marL="514350" indent="-514350">
              <a:buFont typeface="+mj-lt"/>
              <a:buAutoNum type="alphaUcPeriod"/>
            </a:pPr>
            <a:r>
              <a:rPr lang="en-US" dirty="0"/>
              <a:t>Posterior mold splint</a:t>
            </a:r>
          </a:p>
          <a:p>
            <a:endParaRPr lang="en-US" dirty="0"/>
          </a:p>
        </p:txBody>
      </p:sp>
      <p:pic>
        <p:nvPicPr>
          <p:cNvPr id="11266" name="Picture 2">
            <a:extLst>
              <a:ext uri="{FF2B5EF4-FFF2-40B4-BE49-F238E27FC236}">
                <a16:creationId xmlns:a16="http://schemas.microsoft.com/office/drawing/2014/main" id="{7D20A728-658B-4144-B0E6-7E75D3BA8E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16368" y="1266083"/>
            <a:ext cx="4675632" cy="432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9399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86110077-D854-CA4C-9ECF-75E6273883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70484" y="0"/>
            <a:ext cx="7251031" cy="6858000"/>
          </a:xfrm>
          <a:prstGeom prst="rect">
            <a:avLst/>
          </a:prstGeom>
        </p:spPr>
      </p:pic>
    </p:spTree>
    <p:extLst>
      <p:ext uri="{BB962C8B-B14F-4D97-AF65-F5344CB8AC3E}">
        <p14:creationId xmlns:p14="http://schemas.microsoft.com/office/powerpoint/2010/main" val="3747991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E2989F95-2976-AF49-AC7F-AE890A514AF9}"/>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604509" y="-626"/>
            <a:ext cx="8982981" cy="6858626"/>
          </a:xfrm>
        </p:spPr>
      </p:pic>
    </p:spTree>
    <p:extLst>
      <p:ext uri="{BB962C8B-B14F-4D97-AF65-F5344CB8AC3E}">
        <p14:creationId xmlns:p14="http://schemas.microsoft.com/office/powerpoint/2010/main" val="378760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BAF83-B991-0A4B-BA04-FBE866E511A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EC6ACA8-F336-C64D-9D07-AF83176440C3}"/>
              </a:ext>
            </a:extLst>
          </p:cNvPr>
          <p:cNvSpPr>
            <a:spLocks noGrp="1"/>
          </p:cNvSpPr>
          <p:nvPr>
            <p:ph idx="1"/>
          </p:nvPr>
        </p:nvSpPr>
        <p:spPr/>
        <p:txBody>
          <a:bodyPr/>
          <a:lstStyle/>
          <a:p>
            <a:r>
              <a:rPr lang="en-US" dirty="0"/>
              <a:t>Netter’s Clinical Anatomy, 4</a:t>
            </a:r>
            <a:r>
              <a:rPr lang="en-US" baseline="30000" dirty="0"/>
              <a:t>th</a:t>
            </a:r>
            <a:r>
              <a:rPr lang="en-US" dirty="0"/>
              <a:t> edition</a:t>
            </a:r>
          </a:p>
          <a:p>
            <a:r>
              <a:rPr lang="en-US" dirty="0" err="1"/>
              <a:t>Startradiology.com</a:t>
            </a:r>
            <a:endParaRPr lang="en-US" dirty="0"/>
          </a:p>
          <a:p>
            <a:r>
              <a:rPr lang="en-US" dirty="0" err="1"/>
              <a:t>Radiopaedia.org</a:t>
            </a:r>
            <a:endParaRPr lang="en-US" dirty="0"/>
          </a:p>
          <a:p>
            <a:r>
              <a:rPr lang="en-US" dirty="0" err="1"/>
              <a:t>Tintinalli’s</a:t>
            </a:r>
            <a:r>
              <a:rPr lang="en-US" dirty="0"/>
              <a:t> Emergency Medicine A Comprehensive Study Guide, 9</a:t>
            </a:r>
            <a:r>
              <a:rPr lang="en-US" baseline="30000" dirty="0"/>
              <a:t>th</a:t>
            </a:r>
            <a:r>
              <a:rPr lang="en-US" dirty="0"/>
              <a:t> edition</a:t>
            </a:r>
          </a:p>
          <a:p>
            <a:r>
              <a:rPr lang="en-US" dirty="0"/>
              <a:t>Rosh Review</a:t>
            </a:r>
          </a:p>
          <a:p>
            <a:endParaRPr lang="en-US" dirty="0"/>
          </a:p>
        </p:txBody>
      </p:sp>
    </p:spTree>
    <p:extLst>
      <p:ext uri="{BB962C8B-B14F-4D97-AF65-F5344CB8AC3E}">
        <p14:creationId xmlns:p14="http://schemas.microsoft.com/office/powerpoint/2010/main" val="3036292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8AFD8-6777-3947-9F4C-E78AC4731B67}"/>
              </a:ext>
            </a:extLst>
          </p:cNvPr>
          <p:cNvSpPr>
            <a:spLocks noGrp="1"/>
          </p:cNvSpPr>
          <p:nvPr>
            <p:ph type="title"/>
          </p:nvPr>
        </p:nvSpPr>
        <p:spPr/>
        <p:txBody>
          <a:bodyPr/>
          <a:lstStyle/>
          <a:p>
            <a:r>
              <a:rPr lang="en-US" dirty="0"/>
              <a:t>Radiology</a:t>
            </a:r>
            <a:br>
              <a:rPr lang="en-US" dirty="0"/>
            </a:br>
            <a:endParaRPr lang="en-US" dirty="0"/>
          </a:p>
        </p:txBody>
      </p:sp>
      <p:sp>
        <p:nvSpPr>
          <p:cNvPr id="3" name="Text Placeholder 2">
            <a:extLst>
              <a:ext uri="{FF2B5EF4-FFF2-40B4-BE49-F238E27FC236}">
                <a16:creationId xmlns:a16="http://schemas.microsoft.com/office/drawing/2014/main" id="{4FCD0D45-8C83-8B40-A445-DFA80E69E61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63938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2" descr="Graphical user interface, application&#10;&#10;Description automatically generated">
            <a:extLst>
              <a:ext uri="{FF2B5EF4-FFF2-40B4-BE49-F238E27FC236}">
                <a16:creationId xmlns:a16="http://schemas.microsoft.com/office/drawing/2014/main" id="{AD4A5071-C9F5-564E-B045-B2F4FEE2619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217633"/>
            <a:ext cx="5811205" cy="6422733"/>
          </a:xfrm>
        </p:spPr>
      </p:pic>
      <p:pic>
        <p:nvPicPr>
          <p:cNvPr id="5" name="Picture 4" descr="Graphical user interface&#10;&#10;Description automatically generated">
            <a:extLst>
              <a:ext uri="{FF2B5EF4-FFF2-40B4-BE49-F238E27FC236}">
                <a16:creationId xmlns:a16="http://schemas.microsoft.com/office/drawing/2014/main" id="{861FAB71-FE8B-2245-A8B3-AFAC3F2C5E3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31507" y="213622"/>
            <a:ext cx="5960493" cy="6422733"/>
          </a:xfrm>
          <a:prstGeom prst="rect">
            <a:avLst/>
          </a:prstGeom>
        </p:spPr>
      </p:pic>
      <p:sp>
        <p:nvSpPr>
          <p:cNvPr id="7" name="TextBox 6">
            <a:extLst>
              <a:ext uri="{FF2B5EF4-FFF2-40B4-BE49-F238E27FC236}">
                <a16:creationId xmlns:a16="http://schemas.microsoft.com/office/drawing/2014/main" id="{0F18F5B6-3BFC-8E4C-8C18-845FFBB1B15A}"/>
              </a:ext>
            </a:extLst>
          </p:cNvPr>
          <p:cNvSpPr txBox="1"/>
          <p:nvPr/>
        </p:nvSpPr>
        <p:spPr>
          <a:xfrm>
            <a:off x="1493896" y="32084"/>
            <a:ext cx="2823411" cy="707886"/>
          </a:xfrm>
          <a:prstGeom prst="rect">
            <a:avLst/>
          </a:prstGeom>
          <a:noFill/>
        </p:spPr>
        <p:txBody>
          <a:bodyPr wrap="square" rtlCol="0">
            <a:spAutoFit/>
          </a:bodyPr>
          <a:lstStyle/>
          <a:p>
            <a:r>
              <a:rPr lang="en-US" sz="4000" dirty="0">
                <a:solidFill>
                  <a:schemeClr val="bg1"/>
                </a:solidFill>
              </a:rPr>
              <a:t>Lateral view</a:t>
            </a:r>
          </a:p>
        </p:txBody>
      </p:sp>
    </p:spTree>
    <p:extLst>
      <p:ext uri="{BB962C8B-B14F-4D97-AF65-F5344CB8AC3E}">
        <p14:creationId xmlns:p14="http://schemas.microsoft.com/office/powerpoint/2010/main" val="3320126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40413</TotalTime>
  <Words>3444</Words>
  <Application>Microsoft Office PowerPoint</Application>
  <PresentationFormat>Widescreen</PresentationFormat>
  <Paragraphs>310</Paragraphs>
  <Slides>70</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Cambria Math</vt:lpstr>
      <vt:lpstr>Office Theme</vt:lpstr>
      <vt:lpstr>Evaluation of the Shoulder and Elbow in the Emergency Dept.</vt:lpstr>
      <vt:lpstr>Objectives</vt:lpstr>
      <vt:lpstr>Anatomy</vt:lpstr>
      <vt:lpstr>PowerPoint Presentation</vt:lpstr>
      <vt:lpstr>PowerPoint Presentation</vt:lpstr>
      <vt:lpstr>PowerPoint Presentation</vt:lpstr>
      <vt:lpstr>PowerPoint Presentation</vt:lpstr>
      <vt:lpstr>Radiology </vt:lpstr>
      <vt:lpstr>PowerPoint Presentation</vt:lpstr>
      <vt:lpstr>PowerPoint Presentation</vt:lpstr>
      <vt:lpstr>PowerPoint Presentation</vt:lpstr>
      <vt:lpstr>Ossification centers of the elbow</vt:lpstr>
      <vt:lpstr>Physical Examination</vt:lpstr>
      <vt:lpstr>Elbow</vt:lpstr>
      <vt:lpstr>PowerPoint Presentation</vt:lpstr>
      <vt:lpstr>Pathologies</vt:lpstr>
      <vt:lpstr>Elbow Pathologies</vt:lpstr>
      <vt:lpstr>Lateral Epicondylitis or “Tennis Elbow”</vt:lpstr>
      <vt:lpstr>Medial Epicondylitis or “Golfer’s Elbow”</vt:lpstr>
      <vt:lpstr>PowerPoint Presentation</vt:lpstr>
      <vt:lpstr>Olecranon Bursitis </vt:lpstr>
      <vt:lpstr>PowerPoint Presentation</vt:lpstr>
      <vt:lpstr>Elbow Dislocation</vt:lpstr>
      <vt:lpstr>PowerPoint Presentation</vt:lpstr>
      <vt:lpstr>PowerPoint Presentation</vt:lpstr>
      <vt:lpstr>Treatment of Simple Elbow Dislocations</vt:lpstr>
      <vt:lpstr>Intra-articular anesthetic Injection</vt:lpstr>
      <vt:lpstr>PowerPoint Presentation</vt:lpstr>
      <vt:lpstr>Traction and Flexion Reduction Method</vt:lpstr>
      <vt:lpstr>Olecranon Manipulation Reduction Method (prone vs. supine)</vt:lpstr>
      <vt:lpstr>Single Person Reduction Method</vt:lpstr>
      <vt:lpstr>Hanging Arm Reduction Method</vt:lpstr>
      <vt:lpstr>Post reduction care</vt:lpstr>
      <vt:lpstr>Radial Head Subluxation aka Nursemaid’s elbow</vt:lpstr>
      <vt:lpstr>Radial Head Subluxation Reduction Hyperpronation vs. Supination-Flexion</vt:lpstr>
      <vt:lpstr>Radial Head Dislocation</vt:lpstr>
      <vt:lpstr>PowerPoint Presentation</vt:lpstr>
      <vt:lpstr>PowerPoint Presentation</vt:lpstr>
      <vt:lpstr>PowerPoint Presentation</vt:lpstr>
      <vt:lpstr>Distal Humerus Fractures</vt:lpstr>
      <vt:lpstr>Extension-Type Supracondylar Fractures</vt:lpstr>
      <vt:lpstr>Flexion-Type Supracondylar Fractures</vt:lpstr>
      <vt:lpstr>PowerPoint Presentation</vt:lpstr>
      <vt:lpstr>Complications of Supracondylar Fractures</vt:lpstr>
      <vt:lpstr>Intercondylar Fractures</vt:lpstr>
      <vt:lpstr>Epicondyle Fractures</vt:lpstr>
      <vt:lpstr>PowerPoint Presentation</vt:lpstr>
      <vt:lpstr>Condyle Fractures</vt:lpstr>
      <vt:lpstr>PowerPoint Presentation</vt:lpstr>
      <vt:lpstr>Trochlea and Capitellum Fractures</vt:lpstr>
      <vt:lpstr>Coronoid Fractures</vt:lpstr>
      <vt:lpstr>Olecranon Fractures</vt:lpstr>
      <vt:lpstr>PowerPoint Presentation</vt:lpstr>
      <vt:lpstr>Forearm Pathologies</vt:lpstr>
      <vt:lpstr>Radial Head Fractures (most common fractures of the elbow)</vt:lpstr>
      <vt:lpstr>Learning point: in a comminuted fracture of the radial head, the wrist joint should always be imaged to exclude an Essex-Lopresti fracture. </vt:lpstr>
      <vt:lpstr>PowerPoint Presentation</vt:lpstr>
      <vt:lpstr>Fractures of both Radius and Ulna</vt:lpstr>
      <vt:lpstr>Ulna Fractures</vt:lpstr>
      <vt:lpstr>Monteggia’s Fracture-Dislocation:  always check the position of the radial head in the presence of a proximal/mid-shaft ulnar fracture </vt:lpstr>
      <vt:lpstr>Radius Fractures</vt:lpstr>
      <vt:lpstr>PowerPoint Presentation</vt:lpstr>
      <vt:lpstr>Board Review Questions</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Knee pathology in the Emergency Dept.</dc:title>
  <dc:creator>Hasan Naserdean</dc:creator>
  <cp:lastModifiedBy>Tina Urbina</cp:lastModifiedBy>
  <cp:revision>400</cp:revision>
  <dcterms:created xsi:type="dcterms:W3CDTF">2021-04-21T14:17:46Z</dcterms:created>
  <dcterms:modified xsi:type="dcterms:W3CDTF">2022-01-04T20:58:52Z</dcterms:modified>
</cp:coreProperties>
</file>