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1" r:id="rId1"/>
  </p:sldMasterIdLst>
  <p:notesMasterIdLst>
    <p:notesMasterId r:id="rId93"/>
  </p:notesMasterIdLst>
  <p:sldIdLst>
    <p:sldId id="259" r:id="rId2"/>
    <p:sldId id="260" r:id="rId3"/>
    <p:sldId id="265" r:id="rId4"/>
    <p:sldId id="427" r:id="rId5"/>
    <p:sldId id="349" r:id="rId6"/>
    <p:sldId id="428" r:id="rId7"/>
    <p:sldId id="350" r:id="rId8"/>
    <p:sldId id="432" r:id="rId9"/>
    <p:sldId id="351" r:id="rId10"/>
    <p:sldId id="429" r:id="rId11"/>
    <p:sldId id="430" r:id="rId12"/>
    <p:sldId id="353" r:id="rId13"/>
    <p:sldId id="434" r:id="rId14"/>
    <p:sldId id="431" r:id="rId15"/>
    <p:sldId id="433" r:id="rId16"/>
    <p:sldId id="261" r:id="rId17"/>
    <p:sldId id="334" r:id="rId18"/>
    <p:sldId id="435" r:id="rId19"/>
    <p:sldId id="336" r:id="rId20"/>
    <p:sldId id="337" r:id="rId21"/>
    <p:sldId id="338" r:id="rId22"/>
    <p:sldId id="339" r:id="rId23"/>
    <p:sldId id="381" r:id="rId24"/>
    <p:sldId id="340" r:id="rId25"/>
    <p:sldId id="382" r:id="rId26"/>
    <p:sldId id="383" r:id="rId27"/>
    <p:sldId id="436" r:id="rId28"/>
    <p:sldId id="279" r:id="rId29"/>
    <p:sldId id="280" r:id="rId30"/>
    <p:sldId id="281" r:id="rId31"/>
    <p:sldId id="282" r:id="rId32"/>
    <p:sldId id="291" r:id="rId33"/>
    <p:sldId id="292" r:id="rId34"/>
    <p:sldId id="293" r:id="rId35"/>
    <p:sldId id="294" r:id="rId36"/>
    <p:sldId id="295" r:id="rId37"/>
    <p:sldId id="296" r:id="rId38"/>
    <p:sldId id="297" r:id="rId39"/>
    <p:sldId id="298" r:id="rId40"/>
    <p:sldId id="299" r:id="rId41"/>
    <p:sldId id="300" r:id="rId42"/>
    <p:sldId id="306" r:id="rId43"/>
    <p:sldId id="304" r:id="rId44"/>
    <p:sldId id="308" r:id="rId45"/>
    <p:sldId id="315" r:id="rId46"/>
    <p:sldId id="310" r:id="rId47"/>
    <p:sldId id="301" r:id="rId48"/>
    <p:sldId id="312" r:id="rId49"/>
    <p:sldId id="313" r:id="rId50"/>
    <p:sldId id="314" r:id="rId51"/>
    <p:sldId id="316" r:id="rId52"/>
    <p:sldId id="319" r:id="rId53"/>
    <p:sldId id="321" r:id="rId54"/>
    <p:sldId id="322" r:id="rId55"/>
    <p:sldId id="331" r:id="rId56"/>
    <p:sldId id="332" r:id="rId57"/>
    <p:sldId id="333" r:id="rId58"/>
    <p:sldId id="324" r:id="rId59"/>
    <p:sldId id="326" r:id="rId60"/>
    <p:sldId id="327" r:id="rId61"/>
    <p:sldId id="344" r:id="rId62"/>
    <p:sldId id="345" r:id="rId63"/>
    <p:sldId id="346" r:id="rId64"/>
    <p:sldId id="347" r:id="rId65"/>
    <p:sldId id="387" r:id="rId66"/>
    <p:sldId id="388" r:id="rId67"/>
    <p:sldId id="389" r:id="rId68"/>
    <p:sldId id="391" r:id="rId69"/>
    <p:sldId id="348" r:id="rId70"/>
    <p:sldId id="363" r:id="rId71"/>
    <p:sldId id="364" r:id="rId72"/>
    <p:sldId id="365" r:id="rId73"/>
    <p:sldId id="384" r:id="rId74"/>
    <p:sldId id="385" r:id="rId75"/>
    <p:sldId id="366" r:id="rId76"/>
    <p:sldId id="368" r:id="rId77"/>
    <p:sldId id="369" r:id="rId78"/>
    <p:sldId id="370" r:id="rId79"/>
    <p:sldId id="371" r:id="rId80"/>
    <p:sldId id="372" r:id="rId81"/>
    <p:sldId id="375" r:id="rId82"/>
    <p:sldId id="376" r:id="rId83"/>
    <p:sldId id="378" r:id="rId84"/>
    <p:sldId id="392" r:id="rId85"/>
    <p:sldId id="394" r:id="rId86"/>
    <p:sldId id="395" r:id="rId87"/>
    <p:sldId id="396" r:id="rId88"/>
    <p:sldId id="397" r:id="rId89"/>
    <p:sldId id="398" r:id="rId90"/>
    <p:sldId id="399" r:id="rId91"/>
    <p:sldId id="437" r:id="rId92"/>
  </p:sldIdLst>
  <p:sldSz cx="9144000" cy="6858000" type="screen4x3"/>
  <p:notesSz cx="6858000" cy="9144000"/>
  <p:embeddedFontLst>
    <p:embeddedFont>
      <p:font typeface="Calibri" panose="020F0502020204030204" pitchFamily="34" charset="0"/>
      <p:regular r:id="rId94"/>
      <p:bold r:id="rId95"/>
      <p:italic r:id="rId96"/>
      <p:boldItalic r:id="rId97"/>
    </p:embeddedFont>
    <p:embeddedFont>
      <p:font typeface="Calibri Light" panose="020F0302020204030204" pitchFamily="34" charset="0"/>
      <p:regular r:id="rId98"/>
      <p:italic r:id="rId9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D49A5D-68EE-CA76-A81A-250DAFE3DC30}" v="11" dt="2020-05-21T17:54:23.080"/>
    <p1510:client id="{6C7AFAEB-295E-E3C0-21A1-6D59C8941815}" v="684" dt="2020-05-17T21:05:42.743"/>
    <p1510:client id="{DF1B7EAE-4A9B-4881-9A08-A5DB39FAC7CC}" v="2" dt="2020-05-28T02:27:15.7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85" autoAdjust="0"/>
    <p:restoredTop sz="70652" autoAdjust="0"/>
  </p:normalViewPr>
  <p:slideViewPr>
    <p:cSldViewPr>
      <p:cViewPr varScale="1">
        <p:scale>
          <a:sx n="77" d="100"/>
          <a:sy n="77" d="100"/>
        </p:scale>
        <p:origin x="2124" y="78"/>
      </p:cViewPr>
      <p:guideLst>
        <p:guide orient="horz" pos="2592"/>
        <p:guide pos="2880"/>
      </p:guideLst>
    </p:cSldViewPr>
  </p:slideViewPr>
  <p:outlineViewPr>
    <p:cViewPr>
      <p:scale>
        <a:sx n="33" d="100"/>
        <a:sy n="33" d="100"/>
      </p:scale>
      <p:origin x="0" y="-114"/>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0" d="100"/>
          <a:sy n="90" d="100"/>
        </p:scale>
        <p:origin x="-808"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98"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1.fntdata"/><Relationship Id="rId99" Type="http://schemas.openxmlformats.org/officeDocument/2006/relationships/font" Target="fonts/font6.fntdata"/><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4.fntdata"/><Relationship Id="rId10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512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512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512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512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910AABFD-0D45-314C-A204-756B54131BE5}" type="slidenum">
              <a:rPr lang="en-US"/>
              <a:pPr/>
              <a:t>‹#›</a:t>
            </a:fld>
            <a:endParaRPr lang="en-US"/>
          </a:p>
        </p:txBody>
      </p:sp>
    </p:spTree>
    <p:extLst>
      <p:ext uri="{BB962C8B-B14F-4D97-AF65-F5344CB8AC3E}">
        <p14:creationId xmlns:p14="http://schemas.microsoft.com/office/powerpoint/2010/main" val="104461623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0"/>
        <a:cs typeface="+mn-cs"/>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topographic anatomy of the knee</a:t>
            </a:r>
          </a:p>
        </p:txBody>
      </p:sp>
      <p:sp>
        <p:nvSpPr>
          <p:cNvPr id="4" name="Slide Number Placeholder 3"/>
          <p:cNvSpPr>
            <a:spLocks noGrp="1"/>
          </p:cNvSpPr>
          <p:nvPr>
            <p:ph type="sldNum" sz="quarter" idx="5"/>
          </p:nvPr>
        </p:nvSpPr>
        <p:spPr/>
        <p:txBody>
          <a:bodyPr/>
          <a:lstStyle/>
          <a:p>
            <a:fld id="{910AABFD-0D45-314C-A204-756B54131BE5}" type="slidenum">
              <a:rPr lang="en-US" smtClean="0"/>
              <a:pPr/>
              <a:t>4</a:t>
            </a:fld>
            <a:endParaRPr lang="en-US"/>
          </a:p>
        </p:txBody>
      </p:sp>
    </p:spTree>
    <p:extLst>
      <p:ext uri="{BB962C8B-B14F-4D97-AF65-F5344CB8AC3E}">
        <p14:creationId xmlns:p14="http://schemas.microsoft.com/office/powerpoint/2010/main" val="2228575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Ottawa Knee Rule</a:t>
            </a:r>
          </a:p>
        </p:txBody>
      </p:sp>
      <p:sp>
        <p:nvSpPr>
          <p:cNvPr id="4" name="Slide Number Placeholder 3"/>
          <p:cNvSpPr>
            <a:spLocks noGrp="1"/>
          </p:cNvSpPr>
          <p:nvPr>
            <p:ph type="sldNum" sz="quarter" idx="5"/>
          </p:nvPr>
        </p:nvSpPr>
        <p:spPr/>
        <p:txBody>
          <a:bodyPr/>
          <a:lstStyle/>
          <a:p>
            <a:fld id="{910AABFD-0D45-314C-A204-756B54131BE5}" type="slidenum">
              <a:rPr lang="en-US" smtClean="0"/>
              <a:pPr/>
              <a:t>13</a:t>
            </a:fld>
            <a:endParaRPr lang="en-US"/>
          </a:p>
        </p:txBody>
      </p:sp>
    </p:spTree>
    <p:extLst>
      <p:ext uri="{BB962C8B-B14F-4D97-AF65-F5344CB8AC3E}">
        <p14:creationId xmlns:p14="http://schemas.microsoft.com/office/powerpoint/2010/main" val="2553138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common radiographic views and identify anatomic structures. Discuss standard series (AP and lateral) as well as additional views and their use</a:t>
            </a:r>
          </a:p>
          <a:p>
            <a:r>
              <a:rPr lang="en-US" dirty="0"/>
              <a:t>Notch (tunnel) – useful for assessing the tibial spines in a suspected ACL injury</a:t>
            </a:r>
          </a:p>
          <a:p>
            <a:r>
              <a:rPr lang="en-US" dirty="0"/>
              <a:t>Sunrise – useful for assessing for patella fractures</a:t>
            </a:r>
          </a:p>
        </p:txBody>
      </p:sp>
      <p:sp>
        <p:nvSpPr>
          <p:cNvPr id="4" name="Slide Number Placeholder 3"/>
          <p:cNvSpPr>
            <a:spLocks noGrp="1"/>
          </p:cNvSpPr>
          <p:nvPr>
            <p:ph type="sldNum" sz="quarter" idx="5"/>
          </p:nvPr>
        </p:nvSpPr>
        <p:spPr/>
        <p:txBody>
          <a:bodyPr/>
          <a:lstStyle/>
          <a:p>
            <a:fld id="{910AABFD-0D45-314C-A204-756B54131BE5}" type="slidenum">
              <a:rPr lang="en-US" smtClean="0"/>
              <a:pPr/>
              <a:t>14</a:t>
            </a:fld>
            <a:endParaRPr lang="en-US"/>
          </a:p>
        </p:txBody>
      </p:sp>
    </p:spTree>
    <p:extLst>
      <p:ext uri="{BB962C8B-B14F-4D97-AF65-F5344CB8AC3E}">
        <p14:creationId xmlns:p14="http://schemas.microsoft.com/office/powerpoint/2010/main" val="403209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the knee physical examination video from the American College of Emergency Physicians Sports Medicine Musculoskeletal Exam Series - https://www.acep.org/how-we-serve/sections/sports-medicine/musculoskeletal-exam-series/</a:t>
            </a:r>
          </a:p>
        </p:txBody>
      </p:sp>
      <p:sp>
        <p:nvSpPr>
          <p:cNvPr id="4" name="Slide Number Placeholder 3"/>
          <p:cNvSpPr>
            <a:spLocks noGrp="1"/>
          </p:cNvSpPr>
          <p:nvPr>
            <p:ph type="sldNum" sz="quarter" idx="5"/>
          </p:nvPr>
        </p:nvSpPr>
        <p:spPr/>
        <p:txBody>
          <a:bodyPr/>
          <a:lstStyle/>
          <a:p>
            <a:fld id="{910AABFD-0D45-314C-A204-756B54131BE5}" type="slidenum">
              <a:rPr lang="en-US" smtClean="0"/>
              <a:pPr/>
              <a:t>15</a:t>
            </a:fld>
            <a:endParaRPr lang="en-US"/>
          </a:p>
        </p:txBody>
      </p:sp>
    </p:spTree>
    <p:extLst>
      <p:ext uri="{BB962C8B-B14F-4D97-AF65-F5344CB8AC3E}">
        <p14:creationId xmlns:p14="http://schemas.microsoft.com/office/powerpoint/2010/main" val="3781670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X-ray and graphic representation of Osgood Schlatter’s disease. Discuss that comparison views can be helpful if there is concern for acute trauma and an avulsion fracture.</a:t>
            </a:r>
          </a:p>
        </p:txBody>
      </p:sp>
      <p:sp>
        <p:nvSpPr>
          <p:cNvPr id="4" name="Slide Number Placeholder 3"/>
          <p:cNvSpPr>
            <a:spLocks noGrp="1"/>
          </p:cNvSpPr>
          <p:nvPr>
            <p:ph type="sldNum" sz="quarter" idx="5"/>
          </p:nvPr>
        </p:nvSpPr>
        <p:spPr/>
        <p:txBody>
          <a:bodyPr/>
          <a:lstStyle/>
          <a:p>
            <a:fld id="{910AABFD-0D45-314C-A204-756B54131BE5}" type="slidenum">
              <a:rPr lang="en-US" smtClean="0"/>
              <a:pPr/>
              <a:t>21</a:t>
            </a:fld>
            <a:endParaRPr lang="en-US"/>
          </a:p>
        </p:txBody>
      </p:sp>
    </p:spTree>
    <p:extLst>
      <p:ext uri="{BB962C8B-B14F-4D97-AF65-F5344CB8AC3E}">
        <p14:creationId xmlns:p14="http://schemas.microsoft.com/office/powerpoint/2010/main" val="3641051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X-ray image on the left shows lucent areas with the corresponding MRI on the right</a:t>
            </a:r>
          </a:p>
        </p:txBody>
      </p:sp>
      <p:sp>
        <p:nvSpPr>
          <p:cNvPr id="4" name="Slide Number Placeholder 3"/>
          <p:cNvSpPr>
            <a:spLocks noGrp="1"/>
          </p:cNvSpPr>
          <p:nvPr>
            <p:ph type="sldNum" sz="quarter" idx="5"/>
          </p:nvPr>
        </p:nvSpPr>
        <p:spPr/>
        <p:txBody>
          <a:bodyPr/>
          <a:lstStyle/>
          <a:p>
            <a:fld id="{910AABFD-0D45-314C-A204-756B54131BE5}" type="slidenum">
              <a:rPr lang="en-US" smtClean="0"/>
              <a:pPr/>
              <a:t>23</a:t>
            </a:fld>
            <a:endParaRPr lang="en-US"/>
          </a:p>
        </p:txBody>
      </p:sp>
    </p:spTree>
    <p:extLst>
      <p:ext uri="{BB962C8B-B14F-4D97-AF65-F5344CB8AC3E}">
        <p14:creationId xmlns:p14="http://schemas.microsoft.com/office/powerpoint/2010/main" val="2873850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X-ray of the knee shows a large soft tissue mass centered on the quadriceps tendon, not in the suprapatellar pouch.</a:t>
            </a:r>
          </a:p>
        </p:txBody>
      </p:sp>
      <p:sp>
        <p:nvSpPr>
          <p:cNvPr id="4" name="Slide Number Placeholder 3"/>
          <p:cNvSpPr>
            <a:spLocks noGrp="1"/>
          </p:cNvSpPr>
          <p:nvPr>
            <p:ph type="sldNum" sz="quarter" idx="10"/>
          </p:nvPr>
        </p:nvSpPr>
        <p:spPr/>
        <p:txBody>
          <a:bodyPr/>
          <a:lstStyle/>
          <a:p>
            <a:fld id="{910AABFD-0D45-314C-A204-756B54131BE5}" type="slidenum">
              <a:rPr lang="en-US" smtClean="0"/>
              <a:pPr/>
              <a:t>25</a:t>
            </a:fld>
            <a:endParaRPr lang="en-US"/>
          </a:p>
        </p:txBody>
      </p:sp>
    </p:spTree>
    <p:extLst>
      <p:ext uri="{BB962C8B-B14F-4D97-AF65-F5344CB8AC3E}">
        <p14:creationId xmlns:p14="http://schemas.microsoft.com/office/powerpoint/2010/main" val="62288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Longitudinal ultrasound shows no demonstrable quadriceps tendon. Formless </a:t>
            </a:r>
            <a:r>
              <a:rPr lang="en-US" dirty="0" err="1"/>
              <a:t>echogenicities</a:t>
            </a:r>
            <a:r>
              <a:rPr lang="en-US" dirty="0"/>
              <a:t> with some areas of free fluid are seen. </a:t>
            </a:r>
          </a:p>
        </p:txBody>
      </p:sp>
      <p:sp>
        <p:nvSpPr>
          <p:cNvPr id="4" name="Slide Number Placeholder 3"/>
          <p:cNvSpPr>
            <a:spLocks noGrp="1"/>
          </p:cNvSpPr>
          <p:nvPr>
            <p:ph type="sldNum" sz="quarter" idx="10"/>
          </p:nvPr>
        </p:nvSpPr>
        <p:spPr/>
        <p:txBody>
          <a:bodyPr/>
          <a:lstStyle/>
          <a:p>
            <a:fld id="{910AABFD-0D45-314C-A204-756B54131BE5}" type="slidenum">
              <a:rPr lang="en-US" smtClean="0"/>
              <a:pPr/>
              <a:t>26</a:t>
            </a:fld>
            <a:endParaRPr lang="en-US"/>
          </a:p>
        </p:txBody>
      </p:sp>
    </p:spTree>
    <p:extLst>
      <p:ext uri="{BB962C8B-B14F-4D97-AF65-F5344CB8AC3E}">
        <p14:creationId xmlns:p14="http://schemas.microsoft.com/office/powerpoint/2010/main" val="4284619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mn-cs"/>
              </a:rPr>
              <a:t>The anterior drawer test is performed with the </a:t>
            </a:r>
            <a:r>
              <a:rPr lang="en-US" sz="1200" b="1" kern="1200" dirty="0">
                <a:solidFill>
                  <a:schemeClr val="tx1"/>
                </a:solidFill>
                <a:effectLst/>
                <a:latin typeface="Arial" charset="0"/>
                <a:ea typeface="ＭＳ Ｐゴシック" charset="0"/>
                <a:cs typeface="+mn-cs"/>
              </a:rPr>
              <a:t>knee flexed to approximately 80º - 90º.</a:t>
            </a:r>
            <a:r>
              <a:rPr lang="en-US" sz="1200" kern="1200" dirty="0">
                <a:solidFill>
                  <a:schemeClr val="tx1"/>
                </a:solidFill>
                <a:effectLst/>
                <a:latin typeface="Arial" charset="0"/>
                <a:ea typeface="ＭＳ Ｐゴシック" charset="0"/>
                <a:cs typeface="+mn-cs"/>
              </a:rPr>
              <a:t> Ideally, the patient's foot should point straight ahead and should be secure. We prefer to sit directly on the toes to secure them. The </a:t>
            </a:r>
            <a:r>
              <a:rPr lang="en-US" sz="1200" b="1" kern="1200" dirty="0">
                <a:solidFill>
                  <a:schemeClr val="tx1"/>
                </a:solidFill>
                <a:effectLst/>
                <a:latin typeface="Arial" charset="0"/>
                <a:ea typeface="ＭＳ Ｐゴシック" charset="0"/>
                <a:cs typeface="+mn-cs"/>
              </a:rPr>
              <a:t>hands are then directly placed around the proximal tibia with the thumbs placed around the region of the tibial tubercle</a:t>
            </a:r>
            <a:r>
              <a:rPr lang="en-US" sz="1200" kern="1200" dirty="0">
                <a:solidFill>
                  <a:schemeClr val="tx1"/>
                </a:solidFill>
                <a:effectLst/>
                <a:latin typeface="Arial" charset="0"/>
                <a:ea typeface="ＭＳ Ｐゴシック" charset="0"/>
                <a:cs typeface="+mn-cs"/>
              </a:rPr>
              <a:t>. A </a:t>
            </a:r>
            <a:r>
              <a:rPr lang="en-US" sz="1200" b="1" kern="1200" dirty="0">
                <a:solidFill>
                  <a:schemeClr val="tx1"/>
                </a:solidFill>
                <a:effectLst/>
                <a:latin typeface="Arial" charset="0"/>
                <a:ea typeface="ＭＳ Ｐゴシック" charset="0"/>
                <a:cs typeface="+mn-cs"/>
              </a:rPr>
              <a:t>gentle to and for rocking motion is then performed in an attempt to determine the amount of anterior translation that occurs of the tibia on the distal femur</a:t>
            </a:r>
            <a:r>
              <a:rPr lang="en-US" sz="1200" kern="1200" dirty="0">
                <a:solidFill>
                  <a:schemeClr val="tx1"/>
                </a:solidFill>
                <a:effectLst/>
                <a:latin typeface="Arial" charset="0"/>
                <a:ea typeface="ＭＳ Ｐゴシック" charset="0"/>
                <a:cs typeface="+mn-cs"/>
              </a:rPr>
              <a:t>. It is essential for this test to make the patient has completely relaxed his/her hamstrings or a potential false negative result could occur. Increased anterior translation of the injured knee (compared to the normal contralateral knee) would be indicative of a potential ACL tear, deficient posterior horns of the menisci, or </a:t>
            </a:r>
            <a:r>
              <a:rPr lang="en-US" sz="1200" kern="1200" dirty="0" err="1">
                <a:solidFill>
                  <a:schemeClr val="tx1"/>
                </a:solidFill>
                <a:effectLst/>
                <a:latin typeface="Arial" charset="0"/>
                <a:ea typeface="ＭＳ Ｐゴシック" charset="0"/>
                <a:cs typeface="+mn-cs"/>
              </a:rPr>
              <a:t>meniscocapsular</a:t>
            </a:r>
            <a:r>
              <a:rPr lang="en-US" sz="1200" kern="1200" dirty="0">
                <a:solidFill>
                  <a:schemeClr val="tx1"/>
                </a:solidFill>
                <a:effectLst/>
                <a:latin typeface="Arial" charset="0"/>
                <a:ea typeface="ＭＳ Ｐゴシック" charset="0"/>
                <a:cs typeface="+mn-cs"/>
              </a:rPr>
              <a:t> tears ( or any combination of these).</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mn-cs"/>
              </a:rPr>
              <a:t>In the Lachman's test, the examiner feels for an increase in translation of the tibia on the distal femur. One of the examiner's </a:t>
            </a:r>
            <a:r>
              <a:rPr lang="en-US" sz="1200" b="1" kern="1200" dirty="0">
                <a:solidFill>
                  <a:schemeClr val="tx1"/>
                </a:solidFill>
                <a:effectLst/>
                <a:latin typeface="Arial" charset="0"/>
                <a:ea typeface="ＭＳ Ｐゴシック" charset="0"/>
                <a:cs typeface="+mn-cs"/>
              </a:rPr>
              <a:t>hands is placed on the distal lateral aspect of the femur, while the other hand is placed on the proximal medial aspect of the tibia</a:t>
            </a:r>
            <a:r>
              <a:rPr lang="en-US" sz="1200" kern="1200" dirty="0">
                <a:solidFill>
                  <a:schemeClr val="tx1"/>
                </a:solidFill>
                <a:effectLst/>
                <a:latin typeface="Arial" charset="0"/>
                <a:ea typeface="ＭＳ Ｐゴシック" charset="0"/>
                <a:cs typeface="+mn-cs"/>
              </a:rPr>
              <a:t>. The hand that is on the distal femur is used to stabilize the distal femur, whereas the hand on the tibia is used to </a:t>
            </a:r>
            <a:r>
              <a:rPr lang="en-US" sz="1200" b="1" kern="1200" dirty="0">
                <a:solidFill>
                  <a:schemeClr val="tx1"/>
                </a:solidFill>
                <a:effectLst/>
                <a:latin typeface="Arial" charset="0"/>
                <a:ea typeface="ＭＳ Ｐゴシック" charset="0"/>
                <a:cs typeface="+mn-cs"/>
              </a:rPr>
              <a:t>apply an anterior translation force to the tibia</a:t>
            </a:r>
            <a:r>
              <a:rPr lang="en-US" sz="1200" kern="1200" dirty="0">
                <a:solidFill>
                  <a:schemeClr val="tx1"/>
                </a:solidFill>
                <a:effectLst/>
                <a:latin typeface="Arial" charset="0"/>
                <a:ea typeface="ＭＳ Ｐゴシック" charset="0"/>
                <a:cs typeface="+mn-cs"/>
              </a:rPr>
              <a:t>. It is important in this test to make sure that the patient's hamstrings are completely relaxed or there could be a false negative test occurring. The examiner should be feeling for one of two things. </a:t>
            </a:r>
            <a:r>
              <a:rPr lang="en-US" sz="1200" b="1" kern="1200" dirty="0">
                <a:solidFill>
                  <a:schemeClr val="tx1"/>
                </a:solidFill>
                <a:effectLst/>
                <a:latin typeface="Arial" charset="0"/>
                <a:ea typeface="ＭＳ Ｐゴシック" charset="0"/>
                <a:cs typeface="+mn-cs"/>
              </a:rPr>
              <a:t>In a knee with an intact anterior cruciate ligament, at the end of the force application of the tibia, one should feel a solid thud, or an endpoint, which indicates that the ACL is intact</a:t>
            </a:r>
            <a:r>
              <a:rPr lang="en-US" sz="1200" kern="1200" dirty="0">
                <a:solidFill>
                  <a:schemeClr val="tx1"/>
                </a:solidFill>
                <a:effectLst/>
                <a:latin typeface="Arial" charset="0"/>
                <a:ea typeface="ＭＳ Ｐゴシック" charset="0"/>
                <a:cs typeface="+mn-cs"/>
              </a:rPr>
              <a:t> and has not been torn. One should strive to feel for this on every knee. If the </a:t>
            </a:r>
            <a:r>
              <a:rPr lang="en-US" sz="1200" b="1" kern="1200" dirty="0">
                <a:solidFill>
                  <a:schemeClr val="tx1"/>
                </a:solidFill>
                <a:effectLst/>
                <a:latin typeface="Arial" charset="0"/>
                <a:ea typeface="ＭＳ Ｐゴシック" charset="0"/>
                <a:cs typeface="+mn-cs"/>
              </a:rPr>
              <a:t>ACL has been torn, one will feel a subjective increase of translation of the tibia on the distal femur which is soft and in effect has no "endpoint"</a:t>
            </a:r>
            <a:r>
              <a:rPr lang="en-US" sz="1200" kern="1200" dirty="0">
                <a:solidFill>
                  <a:schemeClr val="tx1"/>
                </a:solidFill>
                <a:effectLst/>
                <a:latin typeface="Arial" charset="0"/>
                <a:ea typeface="ＭＳ Ｐゴシック" charset="0"/>
                <a:cs typeface="+mn-cs"/>
              </a:rPr>
              <a:t>. In this test also, it is important to compare the injured knee to the contralateral normal knee to make sure that the patient doesn't have a normal variant of increased anterior translation.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ＭＳ Ｐゴシック" charset="0"/>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mn-cs"/>
              </a:rPr>
              <a:t>The posterior drawer test with the </a:t>
            </a:r>
            <a:r>
              <a:rPr lang="en-US" sz="1200" b="1" kern="1200" dirty="0">
                <a:solidFill>
                  <a:schemeClr val="tx1"/>
                </a:solidFill>
                <a:effectLst/>
                <a:latin typeface="Arial" charset="0"/>
                <a:ea typeface="ＭＳ Ｐゴシック" charset="0"/>
                <a:cs typeface="+mn-cs"/>
              </a:rPr>
              <a:t>knee flexed to 80°</a:t>
            </a:r>
            <a:r>
              <a:rPr lang="en-US" sz="1200" kern="1200" dirty="0">
                <a:solidFill>
                  <a:schemeClr val="tx1"/>
                </a:solidFill>
                <a:effectLst/>
                <a:latin typeface="Arial" charset="0"/>
                <a:ea typeface="ＭＳ Ｐゴシック" charset="0"/>
                <a:cs typeface="+mn-cs"/>
              </a:rPr>
              <a:t> assesses the integrity of the posterior cruciate ligament (PCL). Knee Positioning for the posterior drawer is exactly as for the anterior drawer test. The only difference is that this test is looking at the amount of posterior translation of the tibia on the femur. In this test also, one should feel with the thumbs the amount of step off which occurs between the distal femur and the tibia. </a:t>
            </a:r>
            <a:r>
              <a:rPr lang="en-US" sz="1200" b="1" kern="1200" dirty="0">
                <a:solidFill>
                  <a:schemeClr val="tx1"/>
                </a:solidFill>
                <a:effectLst/>
                <a:latin typeface="Arial" charset="0"/>
                <a:ea typeface="ＭＳ Ｐゴシック" charset="0"/>
                <a:cs typeface="+mn-cs"/>
              </a:rPr>
              <a:t>Normally, the tibia rests anterior to the distal femur. When a posterior drawer test occurs, it is important to quantitative whether the tibia remains anterior to the distal femur (grade I), is in line with it (grade II), or is aligned posterior to it (grade III PCL tear).</a:t>
            </a:r>
            <a:r>
              <a:rPr lang="en-US" sz="1200" kern="1200" dirty="0">
                <a:solidFill>
                  <a:schemeClr val="tx1"/>
                </a:solidFill>
                <a:effectLst/>
                <a:latin typeface="Arial" charset="0"/>
                <a:ea typeface="ＭＳ Ｐゴシック" charset="0"/>
                <a:cs typeface="+mn-cs"/>
              </a:rPr>
              <a:t> Posterior translation of the distal tibia posterior to the distal femur indicates a significant amount of posterior instability and is usually indicative of a combined PCL and posterolateral corner injury.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ＭＳ Ｐゴシック" charset="0"/>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mn-cs"/>
              </a:rPr>
              <a:t>The tibial drop back or sag test provides a static view of the amount of posterior translation caused by gravity in a knee with a PCL tear. This test can usually be performed on most patients as it does not usually cause pain. In this test </a:t>
            </a:r>
            <a:r>
              <a:rPr lang="en-US" sz="1200" b="1" kern="1200" dirty="0">
                <a:solidFill>
                  <a:schemeClr val="tx1"/>
                </a:solidFill>
                <a:effectLst/>
                <a:latin typeface="Arial" charset="0"/>
                <a:ea typeface="ＭＳ Ｐゴシック" charset="0"/>
                <a:cs typeface="+mn-cs"/>
              </a:rPr>
              <a:t>the knee is flexed to 90° and is viewed from its lateral aspect</a:t>
            </a:r>
            <a:r>
              <a:rPr lang="en-US" sz="1200" kern="1200" dirty="0">
                <a:solidFill>
                  <a:schemeClr val="tx1"/>
                </a:solidFill>
                <a:effectLst/>
                <a:latin typeface="Arial" charset="0"/>
                <a:ea typeface="ＭＳ Ｐゴシック" charset="0"/>
                <a:cs typeface="+mn-cs"/>
              </a:rPr>
              <a:t>. In the normal knee, the </a:t>
            </a:r>
            <a:r>
              <a:rPr lang="en-US" sz="1200" b="1" kern="1200" dirty="0">
                <a:solidFill>
                  <a:schemeClr val="tx1"/>
                </a:solidFill>
                <a:effectLst/>
                <a:latin typeface="Arial" charset="0"/>
                <a:ea typeface="ＭＳ Ｐゴシック" charset="0"/>
                <a:cs typeface="+mn-cs"/>
              </a:rPr>
              <a:t>anterior tibia is normally one centimeter anterior to the femoral condyles.</a:t>
            </a:r>
            <a:r>
              <a:rPr lang="en-US" sz="1200" kern="1200" dirty="0">
                <a:solidFill>
                  <a:schemeClr val="tx1"/>
                </a:solidFill>
                <a:effectLst/>
                <a:latin typeface="Arial" charset="0"/>
                <a:ea typeface="ＭＳ Ｐゴシック" charset="0"/>
                <a:cs typeface="+mn-cs"/>
              </a:rPr>
              <a:t> In the </a:t>
            </a:r>
            <a:r>
              <a:rPr lang="en-US" sz="1200" b="1" kern="1200" dirty="0">
                <a:solidFill>
                  <a:schemeClr val="tx1"/>
                </a:solidFill>
                <a:effectLst/>
                <a:latin typeface="Arial" charset="0"/>
                <a:ea typeface="ＭＳ Ｐゴシック" charset="0"/>
                <a:cs typeface="+mn-cs"/>
              </a:rPr>
              <a:t>posterior cruciate ligament deficient knee, there is a posterior sag of the tibia and there is loss of the normal anterior tibial plateau outline</a:t>
            </a:r>
            <a:r>
              <a:rPr lang="en-US" sz="1200" kern="1200" dirty="0">
                <a:solidFill>
                  <a:schemeClr val="tx1"/>
                </a:solidFill>
                <a:effectLst/>
                <a:latin typeface="Arial" charset="0"/>
                <a:ea typeface="ＭＳ Ｐゴシック" charset="0"/>
                <a:cs typeface="+mn-cs"/>
              </a:rPr>
              <a: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ＭＳ Ｐゴシック" charset="0"/>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mn-cs"/>
              </a:rPr>
              <a:t>The Valgus stress test is performed with the </a:t>
            </a:r>
            <a:r>
              <a:rPr lang="en-US" sz="1200" b="1" kern="1200" dirty="0">
                <a:solidFill>
                  <a:schemeClr val="tx1"/>
                </a:solidFill>
                <a:effectLst/>
                <a:latin typeface="Arial" charset="0"/>
                <a:ea typeface="ＭＳ Ｐゴシック" charset="0"/>
                <a:cs typeface="+mn-cs"/>
              </a:rPr>
              <a:t>knee at 30° of flexion</a:t>
            </a:r>
            <a:r>
              <a:rPr lang="en-US" sz="1200" kern="1200" dirty="0">
                <a:solidFill>
                  <a:schemeClr val="tx1"/>
                </a:solidFill>
                <a:effectLst/>
                <a:latin typeface="Arial" charset="0"/>
                <a:ea typeface="ＭＳ Ｐゴシック" charset="0"/>
                <a:cs typeface="+mn-cs"/>
              </a:rPr>
              <a:t>. This test is performed </a:t>
            </a:r>
            <a:r>
              <a:rPr lang="en-US" sz="1200" b="1" kern="1200" dirty="0">
                <a:solidFill>
                  <a:schemeClr val="tx1"/>
                </a:solidFill>
                <a:effectLst/>
                <a:latin typeface="Arial" charset="0"/>
                <a:ea typeface="ＭＳ Ｐゴシック" charset="0"/>
                <a:cs typeface="+mn-cs"/>
              </a:rPr>
              <a:t>to measure the amount of joint line opening of the medial compartment which could indicate a MCL complex injury</a:t>
            </a:r>
            <a:r>
              <a:rPr lang="en-US" sz="1200" kern="1200" dirty="0">
                <a:solidFill>
                  <a:schemeClr val="tx1"/>
                </a:solidFill>
                <a:effectLst/>
                <a:latin typeface="Arial" charset="0"/>
                <a:ea typeface="ＭＳ Ｐゴシック" charset="0"/>
                <a:cs typeface="+mn-cs"/>
              </a:rPr>
              <a:t>. The examiner should also look for potential rotation of the tibia on the distal femur. To begin this test, the leg is placed over the edge of the table and the examiner places his/her thigh against the patient's thigh to stabilize it. </a:t>
            </a:r>
            <a:r>
              <a:rPr lang="en-US" sz="1200" b="1" kern="1200" dirty="0">
                <a:solidFill>
                  <a:schemeClr val="tx1"/>
                </a:solidFill>
                <a:effectLst/>
                <a:latin typeface="Arial" charset="0"/>
                <a:ea typeface="ＭＳ Ｐゴシック" charset="0"/>
                <a:cs typeface="+mn-cs"/>
              </a:rPr>
              <a:t>The fingers of one hand are placed directly over the joint line to feel for the amount of </a:t>
            </a:r>
            <a:r>
              <a:rPr lang="en-US" sz="1200" b="1" kern="1200" dirty="0" err="1">
                <a:solidFill>
                  <a:schemeClr val="tx1"/>
                </a:solidFill>
                <a:effectLst/>
                <a:latin typeface="Arial" charset="0"/>
                <a:ea typeface="ＭＳ Ｐゴシック" charset="0"/>
                <a:cs typeface="+mn-cs"/>
              </a:rPr>
              <a:t>jointline</a:t>
            </a:r>
            <a:r>
              <a:rPr lang="en-US" sz="1200" b="1" kern="1200" dirty="0">
                <a:solidFill>
                  <a:schemeClr val="tx1"/>
                </a:solidFill>
                <a:effectLst/>
                <a:latin typeface="Arial" charset="0"/>
                <a:ea typeface="ＭＳ Ｐゴシック" charset="0"/>
                <a:cs typeface="+mn-cs"/>
              </a:rPr>
              <a:t> opening that occurs</a:t>
            </a:r>
            <a:r>
              <a:rPr lang="en-US" sz="1200" kern="1200" dirty="0">
                <a:solidFill>
                  <a:schemeClr val="tx1"/>
                </a:solidFill>
                <a:effectLst/>
                <a:latin typeface="Arial" charset="0"/>
                <a:ea typeface="ＭＳ Ｐゴシック" charset="0"/>
                <a:cs typeface="+mn-cs"/>
              </a:rPr>
              <a:t>. Once one gets good at this test, the amount of joint line opening can be quantified to between 0-5 mm, 5-10 mm, and greater than a centimeter. This would be equal to a mild, moderate, or complete tear of the MCL complex. It is also important to recognize that stability testing for this test and the </a:t>
            </a:r>
            <a:r>
              <a:rPr lang="en-US" sz="1200" kern="1200" dirty="0" err="1">
                <a:solidFill>
                  <a:schemeClr val="tx1"/>
                </a:solidFill>
                <a:effectLst/>
                <a:latin typeface="Arial" charset="0"/>
                <a:ea typeface="ＭＳ Ｐゴシック" charset="0"/>
                <a:cs typeface="+mn-cs"/>
              </a:rPr>
              <a:t>varus</a:t>
            </a:r>
            <a:r>
              <a:rPr lang="en-US" sz="1200" kern="1200" dirty="0">
                <a:solidFill>
                  <a:schemeClr val="tx1"/>
                </a:solidFill>
                <a:effectLst/>
                <a:latin typeface="Arial" charset="0"/>
                <a:ea typeface="ＭＳ Ｐゴシック" charset="0"/>
                <a:cs typeface="+mn-cs"/>
              </a:rPr>
              <a:t> stress test, need to be compared to the normal contralateral knee. </a:t>
            </a:r>
            <a:r>
              <a:rPr lang="en-US" sz="1200" b="1" kern="1200" dirty="0">
                <a:solidFill>
                  <a:schemeClr val="tx1"/>
                </a:solidFill>
                <a:effectLst/>
                <a:latin typeface="Arial" charset="0"/>
                <a:ea typeface="ＭＳ Ｐゴシック" charset="0"/>
                <a:cs typeface="+mn-cs"/>
              </a:rPr>
              <a:t>The other hand should be placed around the patients foot and a direct valgus force applied</a:t>
            </a:r>
            <a:r>
              <a:rPr lang="en-US" sz="1200" kern="1200" dirty="0">
                <a:solidFill>
                  <a:schemeClr val="tx1"/>
                </a:solidFill>
                <a:effectLst/>
                <a:latin typeface="Arial" charset="0"/>
                <a:ea typeface="ＭＳ Ｐゴシック" charset="0"/>
                <a:cs typeface="+mn-cs"/>
              </a:rPr>
              <a:t>. While many examiners hold the distal leg/tibia to perform this test, it does not allow for the amount of true stability that a patient may have because it may constrain the knee somewhat and prevent an assessment of rotation.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ＭＳ Ｐゴシック" charset="0"/>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mn-cs"/>
              </a:rPr>
              <a:t>The </a:t>
            </a:r>
            <a:r>
              <a:rPr lang="en-US" sz="1200" kern="1200" dirty="0" err="1">
                <a:solidFill>
                  <a:schemeClr val="tx1"/>
                </a:solidFill>
                <a:effectLst/>
                <a:latin typeface="Arial" charset="0"/>
                <a:ea typeface="ＭＳ Ｐゴシック" charset="0"/>
                <a:cs typeface="+mn-cs"/>
              </a:rPr>
              <a:t>varus</a:t>
            </a:r>
            <a:r>
              <a:rPr lang="en-US" sz="1200" kern="1200" dirty="0">
                <a:solidFill>
                  <a:schemeClr val="tx1"/>
                </a:solidFill>
                <a:effectLst/>
                <a:latin typeface="Arial" charset="0"/>
                <a:ea typeface="ＭＳ Ｐゴシック" charset="0"/>
                <a:cs typeface="+mn-cs"/>
              </a:rPr>
              <a:t> stress test is slightly more difficult to perform than the valgus test because the table begins to get in the way of performing the test correctly. For this reason, the </a:t>
            </a:r>
            <a:r>
              <a:rPr lang="en-US" sz="1200" b="1" kern="1200" dirty="0">
                <a:solidFill>
                  <a:schemeClr val="tx1"/>
                </a:solidFill>
                <a:effectLst/>
                <a:latin typeface="Arial" charset="0"/>
                <a:ea typeface="ＭＳ Ｐゴシック" charset="0"/>
                <a:cs typeface="+mn-cs"/>
              </a:rPr>
              <a:t>patient's thigh is placed slightly more away from the table</a:t>
            </a:r>
            <a:r>
              <a:rPr lang="en-US" sz="1200" kern="1200" dirty="0">
                <a:solidFill>
                  <a:schemeClr val="tx1"/>
                </a:solidFill>
                <a:effectLst/>
                <a:latin typeface="Arial" charset="0"/>
                <a:ea typeface="ＭＳ Ｐゴシック" charset="0"/>
                <a:cs typeface="+mn-cs"/>
              </a:rPr>
              <a:t> (abducted)and </a:t>
            </a:r>
            <a:r>
              <a:rPr lang="en-US" sz="1200" b="1" kern="1200" dirty="0">
                <a:solidFill>
                  <a:schemeClr val="tx1"/>
                </a:solidFill>
                <a:effectLst/>
                <a:latin typeface="Arial" charset="0"/>
                <a:ea typeface="ＭＳ Ｐゴシック" charset="0"/>
                <a:cs typeface="+mn-cs"/>
              </a:rPr>
              <a:t>one hand is placed with the thumb stabilizing the lower extremity and the fingers or thumb placed directly over the lateral </a:t>
            </a:r>
            <a:r>
              <a:rPr lang="en-US" sz="1200" b="1" kern="1200" dirty="0" err="1">
                <a:solidFill>
                  <a:schemeClr val="tx1"/>
                </a:solidFill>
                <a:effectLst/>
                <a:latin typeface="Arial" charset="0"/>
                <a:ea typeface="ＭＳ Ｐゴシック" charset="0"/>
                <a:cs typeface="+mn-cs"/>
              </a:rPr>
              <a:t>jointline</a:t>
            </a:r>
            <a:r>
              <a:rPr lang="en-US" sz="1200" kern="1200" dirty="0">
                <a:solidFill>
                  <a:schemeClr val="tx1"/>
                </a:solidFill>
                <a:effectLst/>
                <a:latin typeface="Arial" charset="0"/>
                <a:ea typeface="ＭＳ Ｐゴシック" charset="0"/>
                <a:cs typeface="+mn-cs"/>
              </a:rPr>
              <a:t>. In this position, the amount of joint line opening that occurs can be palpated. It is important that this hand also serve to stabilize the extremity such that true amount of instability can be felt. </a:t>
            </a:r>
            <a:r>
              <a:rPr lang="en-US" sz="1200" b="1" kern="1200" dirty="0">
                <a:solidFill>
                  <a:schemeClr val="tx1"/>
                </a:solidFill>
                <a:effectLst/>
                <a:latin typeface="Arial" charset="0"/>
                <a:ea typeface="ＭＳ Ｐゴシック" charset="0"/>
                <a:cs typeface="+mn-cs"/>
              </a:rPr>
              <a:t>The other hand is placed over the patient's foot and is used to apply </a:t>
            </a:r>
            <a:r>
              <a:rPr lang="en-US" sz="1200" b="1" kern="1200" dirty="0" err="1">
                <a:solidFill>
                  <a:schemeClr val="tx1"/>
                </a:solidFill>
                <a:effectLst/>
                <a:latin typeface="Arial" charset="0"/>
                <a:ea typeface="ＭＳ Ｐゴシック" charset="0"/>
                <a:cs typeface="+mn-cs"/>
              </a:rPr>
              <a:t>varus</a:t>
            </a:r>
            <a:r>
              <a:rPr lang="en-US" sz="1200" b="1" kern="1200" dirty="0">
                <a:solidFill>
                  <a:schemeClr val="tx1"/>
                </a:solidFill>
                <a:effectLst/>
                <a:latin typeface="Arial" charset="0"/>
                <a:ea typeface="ＭＳ Ｐゴシック" charset="0"/>
                <a:cs typeface="+mn-cs"/>
              </a:rPr>
              <a:t> stress with the knee flexed at 30°.</a:t>
            </a:r>
            <a:r>
              <a:rPr lang="en-US" sz="1200" kern="1200" dirty="0">
                <a:solidFill>
                  <a:schemeClr val="tx1"/>
                </a:solidFill>
                <a:effectLst/>
                <a:latin typeface="Arial" charset="0"/>
                <a:ea typeface="ＭＳ Ｐゴシック" charset="0"/>
                <a:cs typeface="+mn-cs"/>
              </a:rPr>
              <a:t> Increased </a:t>
            </a:r>
            <a:r>
              <a:rPr lang="en-US" sz="1200" kern="1200" dirty="0" err="1">
                <a:solidFill>
                  <a:schemeClr val="tx1"/>
                </a:solidFill>
                <a:effectLst/>
                <a:latin typeface="Arial" charset="0"/>
                <a:ea typeface="ＭＳ Ｐゴシック" charset="0"/>
                <a:cs typeface="+mn-cs"/>
              </a:rPr>
              <a:t>varus</a:t>
            </a:r>
            <a:r>
              <a:rPr lang="en-US" sz="1200" kern="1200" dirty="0">
                <a:solidFill>
                  <a:schemeClr val="tx1"/>
                </a:solidFill>
                <a:effectLst/>
                <a:latin typeface="Arial" charset="0"/>
                <a:ea typeface="ＭＳ Ｐゴシック" charset="0"/>
                <a:cs typeface="+mn-cs"/>
              </a:rPr>
              <a:t> opening is assessed and compared to the normal contralateral knee. Mild (0-5mm), Moderate (5-10mm), or severe (&gt;10mm) lateral compartment opening, compared to the normal knee is usually indicative of at least a posterolateral knee injury and potentially an ACL and/or PCL injury. </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mn-cs"/>
              </a:rPr>
              <a:t>Assessing a possible meniscal tear is usually done by </a:t>
            </a:r>
            <a:r>
              <a:rPr lang="en-US" sz="1200" b="1" kern="1200" dirty="0">
                <a:solidFill>
                  <a:schemeClr val="tx1"/>
                </a:solidFill>
                <a:effectLst/>
                <a:latin typeface="Arial" charset="0"/>
                <a:ea typeface="ＭＳ Ｐゴシック" charset="0"/>
                <a:cs typeface="+mn-cs"/>
              </a:rPr>
              <a:t>locating pain and crepitation along the joint line</a:t>
            </a:r>
            <a:r>
              <a:rPr lang="en-US" sz="1200" kern="1200" dirty="0">
                <a:solidFill>
                  <a:schemeClr val="tx1"/>
                </a:solidFill>
                <a:effectLst/>
                <a:latin typeface="Arial" charset="0"/>
                <a:ea typeface="ＭＳ Ｐゴシック" charset="0"/>
                <a:cs typeface="+mn-cs"/>
              </a:rPr>
              <a:t>. This palpation for these symptoms must be done while simultaneously applying a valgus or </a:t>
            </a:r>
            <a:r>
              <a:rPr lang="en-US" sz="1200" kern="1200" dirty="0" err="1">
                <a:solidFill>
                  <a:schemeClr val="tx1"/>
                </a:solidFill>
                <a:effectLst/>
                <a:latin typeface="Arial" charset="0"/>
                <a:ea typeface="ＭＳ Ｐゴシック" charset="0"/>
                <a:cs typeface="+mn-cs"/>
              </a:rPr>
              <a:t>varus</a:t>
            </a:r>
            <a:r>
              <a:rPr lang="en-US" sz="1200" kern="1200" dirty="0">
                <a:solidFill>
                  <a:schemeClr val="tx1"/>
                </a:solidFill>
                <a:effectLst/>
                <a:latin typeface="Arial" charset="0"/>
                <a:ea typeface="ＭＳ Ｐゴシック" charset="0"/>
                <a:cs typeface="+mn-cs"/>
              </a:rPr>
              <a:t> stress to the knee. Other means used to test for meniscal tears include </a:t>
            </a:r>
            <a:r>
              <a:rPr lang="en-US" sz="1200" b="1" kern="1200" dirty="0">
                <a:solidFill>
                  <a:schemeClr val="tx1"/>
                </a:solidFill>
                <a:effectLst/>
                <a:latin typeface="Arial" charset="0"/>
                <a:ea typeface="ＭＳ Ｐゴシック" charset="0"/>
                <a:cs typeface="+mn-cs"/>
              </a:rPr>
              <a:t>pain with maximal knee flexion</a:t>
            </a:r>
            <a:r>
              <a:rPr lang="en-US" sz="1200" kern="1200" dirty="0">
                <a:solidFill>
                  <a:schemeClr val="tx1"/>
                </a:solidFill>
                <a:effectLst/>
                <a:latin typeface="Arial" charset="0"/>
                <a:ea typeface="ＭＳ Ｐゴシック" charset="0"/>
                <a:cs typeface="+mn-cs"/>
              </a:rPr>
              <a:t>, which should be in the posterior rather than the anterior aspect of the knee. Posterior joint pain may also be felt while doing a </a:t>
            </a:r>
            <a:r>
              <a:rPr lang="en-US" sz="1200" b="1" kern="1200" dirty="0">
                <a:solidFill>
                  <a:schemeClr val="tx1"/>
                </a:solidFill>
                <a:effectLst/>
                <a:latin typeface="Arial" charset="0"/>
                <a:ea typeface="ＭＳ Ｐゴシック" charset="0"/>
                <a:cs typeface="+mn-cs"/>
              </a:rPr>
              <a:t>deep squat</a:t>
            </a:r>
            <a:r>
              <a:rPr lang="en-US" sz="1200" kern="1200" dirty="0">
                <a:solidFill>
                  <a:schemeClr val="tx1"/>
                </a:solidFill>
                <a:effectLst/>
                <a:latin typeface="Arial" charset="0"/>
                <a:ea typeface="ＭＳ Ｐゴシック" charset="0"/>
                <a:cs typeface="+mn-cs"/>
              </a:rPr>
              <a:t>, or pain with twisting or turning.</a:t>
            </a:r>
          </a:p>
          <a:p>
            <a:endParaRPr lang="en-US" dirty="0"/>
          </a:p>
        </p:txBody>
      </p:sp>
      <p:sp>
        <p:nvSpPr>
          <p:cNvPr id="4" name="Slide Number Placeholder 3"/>
          <p:cNvSpPr>
            <a:spLocks noGrp="1"/>
          </p:cNvSpPr>
          <p:nvPr>
            <p:ph type="sldNum" sz="quarter" idx="5"/>
          </p:nvPr>
        </p:nvSpPr>
        <p:spPr/>
        <p:txBody>
          <a:bodyPr/>
          <a:lstStyle/>
          <a:p>
            <a:fld id="{910AABFD-0D45-314C-A204-756B54131BE5}" type="slidenum">
              <a:rPr lang="en-US" smtClean="0"/>
              <a:pPr/>
              <a:t>30</a:t>
            </a:fld>
            <a:endParaRPr lang="en-US"/>
          </a:p>
        </p:txBody>
      </p:sp>
    </p:spTree>
    <p:extLst>
      <p:ext uri="{BB962C8B-B14F-4D97-AF65-F5344CB8AC3E}">
        <p14:creationId xmlns:p14="http://schemas.microsoft.com/office/powerpoint/2010/main" val="1363522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Septic arthritis</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mn-cs"/>
              </a:rPr>
              <a:t>Non-traumatic knee pain with swelling should raise suspicion of </a:t>
            </a:r>
            <a:r>
              <a:rPr lang="en-US" sz="1200" b="1" kern="1200" dirty="0">
                <a:solidFill>
                  <a:schemeClr val="tx1"/>
                </a:solidFill>
                <a:effectLst/>
                <a:latin typeface="Arial" charset="0"/>
                <a:ea typeface="ＭＳ Ｐゴシック" charset="0"/>
                <a:cs typeface="+mn-cs"/>
              </a:rPr>
              <a:t>septic arthritis</a:t>
            </a:r>
            <a:r>
              <a:rPr lang="en-US" sz="1200" kern="1200" dirty="0">
                <a:solidFill>
                  <a:schemeClr val="tx1"/>
                </a:solidFill>
                <a:effectLst/>
                <a:latin typeface="Arial" charset="0"/>
                <a:ea typeface="ＭＳ Ｐゴシック" charset="0"/>
                <a:cs typeface="+mn-cs"/>
              </a:rPr>
              <a:t>.  While CRP and ESR can be obtained, they are not at all specific.  </a:t>
            </a:r>
            <a:r>
              <a:rPr lang="en-US" sz="1200" b="1" kern="1200" dirty="0">
                <a:solidFill>
                  <a:schemeClr val="tx1"/>
                </a:solidFill>
                <a:effectLst/>
                <a:latin typeface="Arial" charset="0"/>
                <a:ea typeface="ＭＳ Ｐゴシック" charset="0"/>
                <a:cs typeface="+mn-cs"/>
              </a:rPr>
              <a:t>Arthrocentesis must be performed</a:t>
            </a:r>
            <a:r>
              <a:rPr lang="en-US" sz="1200" kern="1200" dirty="0">
                <a:solidFill>
                  <a:schemeClr val="tx1"/>
                </a:solidFill>
                <a:effectLst/>
                <a:latin typeface="Arial" charset="0"/>
                <a:ea typeface="ＭＳ Ｐゴシック" charset="0"/>
                <a:cs typeface="+mn-cs"/>
              </a:rPr>
              <a:t> to evaluate for a possible septic joint. 50% of cases of septic joints involve knee.</a:t>
            </a:r>
          </a:p>
          <a:p>
            <a:endParaRPr lang="en-US" dirty="0"/>
          </a:p>
          <a:p>
            <a:r>
              <a:rPr lang="en-US" dirty="0"/>
              <a:t>Synovial fluid analysis interpretation is discussed in the following slides</a:t>
            </a:r>
          </a:p>
          <a:p>
            <a:endParaRPr lang="en-US" dirty="0"/>
          </a:p>
        </p:txBody>
      </p:sp>
      <p:sp>
        <p:nvSpPr>
          <p:cNvPr id="4" name="Slide Number Placeholder 3"/>
          <p:cNvSpPr>
            <a:spLocks noGrp="1"/>
          </p:cNvSpPr>
          <p:nvPr>
            <p:ph type="sldNum" sz="quarter" idx="5"/>
          </p:nvPr>
        </p:nvSpPr>
        <p:spPr/>
        <p:txBody>
          <a:bodyPr/>
          <a:lstStyle/>
          <a:p>
            <a:fld id="{910AABFD-0D45-314C-A204-756B54131BE5}" type="slidenum">
              <a:rPr lang="en-US" smtClean="0"/>
              <a:pPr/>
              <a:t>31</a:t>
            </a:fld>
            <a:endParaRPr lang="en-US"/>
          </a:p>
        </p:txBody>
      </p:sp>
    </p:spTree>
    <p:extLst>
      <p:ext uri="{BB962C8B-B14F-4D97-AF65-F5344CB8AC3E}">
        <p14:creationId xmlns:p14="http://schemas.microsoft.com/office/powerpoint/2010/main" val="1373134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physical exam findings of a laterally displaced patella</a:t>
            </a:r>
          </a:p>
        </p:txBody>
      </p:sp>
      <p:sp>
        <p:nvSpPr>
          <p:cNvPr id="4" name="Slide Number Placeholder 3"/>
          <p:cNvSpPr>
            <a:spLocks noGrp="1"/>
          </p:cNvSpPr>
          <p:nvPr>
            <p:ph type="sldNum" sz="quarter" idx="5"/>
          </p:nvPr>
        </p:nvSpPr>
        <p:spPr/>
        <p:txBody>
          <a:bodyPr/>
          <a:lstStyle/>
          <a:p>
            <a:fld id="{910AABFD-0D45-314C-A204-756B54131BE5}" type="slidenum">
              <a:rPr lang="en-US" smtClean="0"/>
              <a:pPr/>
              <a:t>40</a:t>
            </a:fld>
            <a:endParaRPr lang="en-US"/>
          </a:p>
        </p:txBody>
      </p:sp>
    </p:spTree>
    <p:extLst>
      <p:ext uri="{BB962C8B-B14F-4D97-AF65-F5344CB8AC3E}">
        <p14:creationId xmlns:p14="http://schemas.microsoft.com/office/powerpoint/2010/main" val="1714031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distal femur and patella bony anatomy</a:t>
            </a:r>
          </a:p>
        </p:txBody>
      </p:sp>
      <p:sp>
        <p:nvSpPr>
          <p:cNvPr id="4" name="Slide Number Placeholder 3"/>
          <p:cNvSpPr>
            <a:spLocks noGrp="1"/>
          </p:cNvSpPr>
          <p:nvPr>
            <p:ph type="sldNum" sz="quarter" idx="5"/>
          </p:nvPr>
        </p:nvSpPr>
        <p:spPr/>
        <p:txBody>
          <a:bodyPr/>
          <a:lstStyle/>
          <a:p>
            <a:fld id="{910AABFD-0D45-314C-A204-756B54131BE5}" type="slidenum">
              <a:rPr lang="en-US" smtClean="0"/>
              <a:pPr/>
              <a:t>5</a:t>
            </a:fld>
            <a:endParaRPr lang="en-US"/>
          </a:p>
        </p:txBody>
      </p:sp>
    </p:spTree>
    <p:extLst>
      <p:ext uri="{BB962C8B-B14F-4D97-AF65-F5344CB8AC3E}">
        <p14:creationId xmlns:p14="http://schemas.microsoft.com/office/powerpoint/2010/main" val="23668606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patient has a lateral patellar dislocation</a:t>
            </a:r>
          </a:p>
        </p:txBody>
      </p:sp>
      <p:sp>
        <p:nvSpPr>
          <p:cNvPr id="4" name="Slide Number Placeholder 3"/>
          <p:cNvSpPr>
            <a:spLocks noGrp="1"/>
          </p:cNvSpPr>
          <p:nvPr>
            <p:ph type="sldNum" sz="quarter" idx="5"/>
          </p:nvPr>
        </p:nvSpPr>
        <p:spPr/>
        <p:txBody>
          <a:bodyPr/>
          <a:lstStyle/>
          <a:p>
            <a:fld id="{910AABFD-0D45-314C-A204-756B54131BE5}" type="slidenum">
              <a:rPr lang="en-US" smtClean="0"/>
              <a:pPr/>
              <a:t>41</a:t>
            </a:fld>
            <a:endParaRPr lang="en-US"/>
          </a:p>
        </p:txBody>
      </p:sp>
    </p:spTree>
    <p:extLst>
      <p:ext uri="{BB962C8B-B14F-4D97-AF65-F5344CB8AC3E}">
        <p14:creationId xmlns:p14="http://schemas.microsoft.com/office/powerpoint/2010/main" val="3392744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ACL injuries</a:t>
            </a:r>
            <a:r>
              <a:rPr lang="en-US" dirty="0"/>
              <a:t> can present similarly, especially if some time has passed since the acute injury, as swelling sets in, making the dislocated patella less obvious.</a:t>
            </a:r>
          </a:p>
          <a:p>
            <a:endParaRPr lang="en-US" dirty="0"/>
          </a:p>
        </p:txBody>
      </p:sp>
      <p:sp>
        <p:nvSpPr>
          <p:cNvPr id="4" name="Slide Number Placeholder 3"/>
          <p:cNvSpPr>
            <a:spLocks noGrp="1"/>
          </p:cNvSpPr>
          <p:nvPr>
            <p:ph type="sldNum" sz="quarter" idx="5"/>
          </p:nvPr>
        </p:nvSpPr>
        <p:spPr/>
        <p:txBody>
          <a:bodyPr/>
          <a:lstStyle/>
          <a:p>
            <a:fld id="{910AABFD-0D45-314C-A204-756B54131BE5}" type="slidenum">
              <a:rPr lang="en-US" smtClean="0"/>
              <a:pPr/>
              <a:t>42</a:t>
            </a:fld>
            <a:endParaRPr lang="en-US"/>
          </a:p>
        </p:txBody>
      </p:sp>
    </p:spTree>
    <p:extLst>
      <p:ext uri="{BB962C8B-B14F-4D97-AF65-F5344CB8AC3E}">
        <p14:creationId xmlns:p14="http://schemas.microsoft.com/office/powerpoint/2010/main" val="2183913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r>
              <a:rPr lang="en-US" dirty="0"/>
              <a:t>Closed reduction. The method is described on the next slide.</a:t>
            </a:r>
          </a:p>
        </p:txBody>
      </p:sp>
      <p:sp>
        <p:nvSpPr>
          <p:cNvPr id="4" name="Slide Number Placeholder 3"/>
          <p:cNvSpPr>
            <a:spLocks noGrp="1"/>
          </p:cNvSpPr>
          <p:nvPr>
            <p:ph type="sldNum" sz="quarter" idx="5"/>
          </p:nvPr>
        </p:nvSpPr>
        <p:spPr/>
        <p:txBody>
          <a:bodyPr/>
          <a:lstStyle/>
          <a:p>
            <a:fld id="{910AABFD-0D45-314C-A204-756B54131BE5}" type="slidenum">
              <a:rPr lang="en-US" smtClean="0"/>
              <a:pPr/>
              <a:t>43</a:t>
            </a:fld>
            <a:endParaRPr lang="en-US"/>
          </a:p>
        </p:txBody>
      </p:sp>
    </p:spTree>
    <p:extLst>
      <p:ext uri="{BB962C8B-B14F-4D97-AF65-F5344CB8AC3E}">
        <p14:creationId xmlns:p14="http://schemas.microsoft.com/office/powerpoint/2010/main" val="10750263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Reduction of a dislocated patella is performed with </a:t>
            </a:r>
            <a:r>
              <a:rPr lang="en-US" b="1" dirty="0"/>
              <a:t>one hand grasping the ankle</a:t>
            </a:r>
            <a:r>
              <a:rPr lang="en-US" dirty="0"/>
              <a:t>. Place the </a:t>
            </a:r>
            <a:r>
              <a:rPr lang="en-US" b="1" dirty="0"/>
              <a:t>other hand</a:t>
            </a:r>
            <a:r>
              <a:rPr lang="en-US" dirty="0"/>
              <a:t> on the lateral aspect of the knee with the fingers in the popliteal space and the </a:t>
            </a:r>
            <a:r>
              <a:rPr lang="en-US" b="1" dirty="0"/>
              <a:t>thumb against the lateral aspect of the patella</a:t>
            </a:r>
            <a:r>
              <a:rPr lang="en-US" dirty="0"/>
              <a: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As you </a:t>
            </a:r>
            <a:r>
              <a:rPr lang="en-US" b="1" dirty="0"/>
              <a:t>push against the patella with your thumb, slowly straighten out the leg with the hand that is on the ankle</a:t>
            </a:r>
            <a:r>
              <a:rPr lang="en-US" dirty="0"/>
              <a:t>. As the leg extends, the patella will reduce back into normal anatomical position.</a:t>
            </a:r>
          </a:p>
          <a:p>
            <a:endParaRPr lang="en-US" dirty="0"/>
          </a:p>
        </p:txBody>
      </p:sp>
      <p:sp>
        <p:nvSpPr>
          <p:cNvPr id="4" name="Slide Number Placeholder 3"/>
          <p:cNvSpPr>
            <a:spLocks noGrp="1"/>
          </p:cNvSpPr>
          <p:nvPr>
            <p:ph type="sldNum" sz="quarter" idx="5"/>
          </p:nvPr>
        </p:nvSpPr>
        <p:spPr/>
        <p:txBody>
          <a:bodyPr/>
          <a:lstStyle/>
          <a:p>
            <a:fld id="{910AABFD-0D45-314C-A204-756B54131BE5}" type="slidenum">
              <a:rPr lang="en-US" smtClean="0"/>
              <a:pPr/>
              <a:t>44</a:t>
            </a:fld>
            <a:endParaRPr lang="en-US"/>
          </a:p>
        </p:txBody>
      </p:sp>
    </p:spTree>
    <p:extLst>
      <p:ext uri="{BB962C8B-B14F-4D97-AF65-F5344CB8AC3E}">
        <p14:creationId xmlns:p14="http://schemas.microsoft.com/office/powerpoint/2010/main" val="1413648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Patella reduction video</a:t>
            </a:r>
          </a:p>
        </p:txBody>
      </p:sp>
      <p:sp>
        <p:nvSpPr>
          <p:cNvPr id="4" name="Slide Number Placeholder 3"/>
          <p:cNvSpPr>
            <a:spLocks noGrp="1"/>
          </p:cNvSpPr>
          <p:nvPr>
            <p:ph type="sldNum" sz="quarter" idx="5"/>
          </p:nvPr>
        </p:nvSpPr>
        <p:spPr/>
        <p:txBody>
          <a:bodyPr/>
          <a:lstStyle/>
          <a:p>
            <a:fld id="{910AABFD-0D45-314C-A204-756B54131BE5}" type="slidenum">
              <a:rPr lang="en-US" smtClean="0"/>
              <a:pPr/>
              <a:t>45</a:t>
            </a:fld>
            <a:endParaRPr lang="en-US"/>
          </a:p>
        </p:txBody>
      </p:sp>
    </p:spTree>
    <p:extLst>
      <p:ext uri="{BB962C8B-B14F-4D97-AF65-F5344CB8AC3E}">
        <p14:creationId xmlns:p14="http://schemas.microsoft.com/office/powerpoint/2010/main" val="1386587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Post reduction films</a:t>
            </a:r>
            <a:r>
              <a:rPr lang="en-US" dirty="0"/>
              <a:t> should be obtained to confirm the position of the patella and to exclude the presence of an osteochondral fracture.  A </a:t>
            </a:r>
            <a:r>
              <a:rPr lang="en-US" b="1" dirty="0"/>
              <a:t>posterior knee splint or knee immobilizer</a:t>
            </a:r>
            <a:r>
              <a:rPr lang="en-US" dirty="0"/>
              <a:t> should be placed for </a:t>
            </a:r>
            <a:r>
              <a:rPr lang="en-US" b="1" dirty="0"/>
              <a:t>4 to 6 weeks</a:t>
            </a:r>
            <a:r>
              <a:rPr lang="en-US" dirty="0"/>
              <a:t> and an orthopedic referral is recommended.  Immobilization is recommended as there is often concomitant ligamentous injury.  Rehabilitation should be initiated as soon as possible, starting with </a:t>
            </a:r>
            <a:r>
              <a:rPr lang="en-US" b="1" dirty="0"/>
              <a:t>straight leg raises to minimize quadriceps atrophy</a:t>
            </a:r>
            <a:r>
              <a:rPr lang="en-US" dirty="0"/>
              <a:t>.  Surgical repair is considered in patients at risk for recurrent dislocation. </a:t>
            </a:r>
          </a:p>
          <a:p>
            <a:endParaRPr lang="en-US" dirty="0"/>
          </a:p>
        </p:txBody>
      </p:sp>
      <p:sp>
        <p:nvSpPr>
          <p:cNvPr id="4" name="Slide Number Placeholder 3"/>
          <p:cNvSpPr>
            <a:spLocks noGrp="1"/>
          </p:cNvSpPr>
          <p:nvPr>
            <p:ph type="sldNum" sz="quarter" idx="5"/>
          </p:nvPr>
        </p:nvSpPr>
        <p:spPr/>
        <p:txBody>
          <a:bodyPr/>
          <a:lstStyle/>
          <a:p>
            <a:fld id="{910AABFD-0D45-314C-A204-756B54131BE5}" type="slidenum">
              <a:rPr lang="en-US" smtClean="0"/>
              <a:pPr/>
              <a:t>46</a:t>
            </a:fld>
            <a:endParaRPr lang="en-US"/>
          </a:p>
        </p:txBody>
      </p:sp>
    </p:spTree>
    <p:extLst>
      <p:ext uri="{BB962C8B-B14F-4D97-AF65-F5344CB8AC3E}">
        <p14:creationId xmlns:p14="http://schemas.microsoft.com/office/powerpoint/2010/main" val="12415600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Patellar apprehension test</a:t>
            </a:r>
            <a:r>
              <a:rPr lang="en-US" dirty="0"/>
              <a:t> is performed with the knee flexed at 30 degrees while the </a:t>
            </a:r>
            <a:r>
              <a:rPr lang="en-US" b="1" dirty="0"/>
              <a:t>examiner attempts to </a:t>
            </a:r>
            <a:r>
              <a:rPr lang="en-US" b="1" dirty="0" err="1"/>
              <a:t>sublux</a:t>
            </a:r>
            <a:r>
              <a:rPr lang="en-US" b="1" dirty="0"/>
              <a:t> the patella laterally</a:t>
            </a:r>
            <a:r>
              <a:rPr lang="en-US" dirty="0"/>
              <a:t>.  It is </a:t>
            </a:r>
            <a:r>
              <a:rPr lang="en-US" b="1" dirty="0"/>
              <a:t>positive if pain, "apprehension</a:t>
            </a:r>
            <a:r>
              <a:rPr lang="en-US" dirty="0"/>
              <a:t>" is observed.  This is indicative of a previous patellar dislocation or subluxation. </a:t>
            </a:r>
          </a:p>
          <a:p>
            <a:endParaRPr lang="en-US" dirty="0"/>
          </a:p>
        </p:txBody>
      </p:sp>
      <p:sp>
        <p:nvSpPr>
          <p:cNvPr id="4" name="Slide Number Placeholder 3"/>
          <p:cNvSpPr>
            <a:spLocks noGrp="1"/>
          </p:cNvSpPr>
          <p:nvPr>
            <p:ph type="sldNum" sz="quarter" idx="5"/>
          </p:nvPr>
        </p:nvSpPr>
        <p:spPr/>
        <p:txBody>
          <a:bodyPr/>
          <a:lstStyle/>
          <a:p>
            <a:fld id="{910AABFD-0D45-314C-A204-756B54131BE5}" type="slidenum">
              <a:rPr lang="en-US" smtClean="0"/>
              <a:pPr/>
              <a:t>47</a:t>
            </a:fld>
            <a:endParaRPr lang="en-US"/>
          </a:p>
        </p:txBody>
      </p:sp>
    </p:spTree>
    <p:extLst>
      <p:ext uri="{BB962C8B-B14F-4D97-AF65-F5344CB8AC3E}">
        <p14:creationId xmlns:p14="http://schemas.microsoft.com/office/powerpoint/2010/main" val="15928412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mn-cs"/>
              </a:rPr>
              <a:t>If someone presents with recurrent dislocations, you can evaluate their “Q” angle. The </a:t>
            </a:r>
            <a:r>
              <a:rPr lang="en-US" sz="1200" b="1" kern="1200" dirty="0">
                <a:solidFill>
                  <a:schemeClr val="tx1"/>
                </a:solidFill>
                <a:effectLst/>
                <a:latin typeface="Arial" charset="0"/>
                <a:ea typeface="ＭＳ Ｐゴシック" charset="0"/>
                <a:cs typeface="+mn-cs"/>
              </a:rPr>
              <a:t>"Q" angle</a:t>
            </a:r>
            <a:r>
              <a:rPr lang="en-US" sz="1200" kern="1200" dirty="0">
                <a:solidFill>
                  <a:schemeClr val="tx1"/>
                </a:solidFill>
                <a:effectLst/>
                <a:latin typeface="Arial" charset="0"/>
                <a:ea typeface="ＭＳ Ｐゴシック" charset="0"/>
                <a:cs typeface="+mn-cs"/>
              </a:rPr>
              <a:t> is the angle between the line of pull of the quadriceps muscles on the knee and the line of pull of the patellar tendon.  A large "Q" angle (&gt; 25) may cause the kneecap to deviate from its normal pathway on the end of the thigh bone. This may result in a dislocation of the kneecap if, whilst bending it, an external force pushes the knee inwards</a:t>
            </a:r>
          </a:p>
        </p:txBody>
      </p:sp>
      <p:sp>
        <p:nvSpPr>
          <p:cNvPr id="4" name="Slide Number Placeholder 3"/>
          <p:cNvSpPr>
            <a:spLocks noGrp="1"/>
          </p:cNvSpPr>
          <p:nvPr>
            <p:ph type="sldNum" sz="quarter" idx="10"/>
          </p:nvPr>
        </p:nvSpPr>
        <p:spPr/>
        <p:txBody>
          <a:bodyPr/>
          <a:lstStyle/>
          <a:p>
            <a:fld id="{910AABFD-0D45-314C-A204-756B54131BE5}" type="slidenum">
              <a:rPr lang="en-US" smtClean="0"/>
              <a:pPr/>
              <a:t>49</a:t>
            </a:fld>
            <a:endParaRPr lang="en-US"/>
          </a:p>
        </p:txBody>
      </p:sp>
    </p:spTree>
    <p:extLst>
      <p:ext uri="{BB962C8B-B14F-4D97-AF65-F5344CB8AC3E}">
        <p14:creationId xmlns:p14="http://schemas.microsoft.com/office/powerpoint/2010/main" val="17324659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mn-cs"/>
              </a:rPr>
              <a:t>Any patient with multi </a:t>
            </a:r>
            <a:r>
              <a:rPr lang="en-US" sz="1200" kern="1200" dirty="0" err="1">
                <a:solidFill>
                  <a:schemeClr val="tx1"/>
                </a:solidFill>
                <a:effectLst/>
                <a:latin typeface="Arial" charset="0"/>
                <a:ea typeface="ＭＳ Ｐゴシック" charset="0"/>
                <a:cs typeface="+mn-cs"/>
              </a:rPr>
              <a:t>ligamantous</a:t>
            </a:r>
            <a:r>
              <a:rPr lang="en-US" sz="1200" kern="1200" dirty="0">
                <a:solidFill>
                  <a:schemeClr val="tx1"/>
                </a:solidFill>
                <a:effectLst/>
                <a:latin typeface="Arial" charset="0"/>
                <a:ea typeface="ＭＳ Ｐゴシック" charset="0"/>
                <a:cs typeface="+mn-cs"/>
              </a:rPr>
              <a:t> injuries should be evaluated for possible </a:t>
            </a:r>
            <a:r>
              <a:rPr lang="en-US" sz="1200" b="1" kern="1200" dirty="0">
                <a:solidFill>
                  <a:schemeClr val="tx1"/>
                </a:solidFill>
                <a:effectLst/>
                <a:latin typeface="Arial" charset="0"/>
                <a:ea typeface="ＭＳ Ｐゴシック" charset="0"/>
                <a:cs typeface="+mn-cs"/>
              </a:rPr>
              <a:t>knee dislocation</a:t>
            </a:r>
            <a:r>
              <a:rPr lang="en-US" sz="1200" kern="1200" dirty="0">
                <a:solidFill>
                  <a:schemeClr val="tx1"/>
                </a:solidFill>
                <a:effectLst/>
                <a:latin typeface="Arial" charset="0"/>
                <a:ea typeface="ＭＳ Ｐゴシック" charset="0"/>
                <a:cs typeface="+mn-cs"/>
              </a:rPr>
              <a:t>, as this injury typically results in both disruption of both cruciate ligaments and at least 1 collateral ligament.  They are typically seen in high-velocity high-force injuries.  While the patient may have severe pain, the swelling may not be as much as expected.  As the joint capsule is disrupted, the traumatic effusion dissipates into the surrounding soft tissue.</a:t>
            </a:r>
          </a:p>
          <a:p>
            <a:endParaRPr lang="en-US" dirty="0"/>
          </a:p>
        </p:txBody>
      </p:sp>
      <p:sp>
        <p:nvSpPr>
          <p:cNvPr id="4" name="Slide Number Placeholder 3"/>
          <p:cNvSpPr>
            <a:spLocks noGrp="1"/>
          </p:cNvSpPr>
          <p:nvPr>
            <p:ph type="sldNum" sz="quarter" idx="5"/>
          </p:nvPr>
        </p:nvSpPr>
        <p:spPr/>
        <p:txBody>
          <a:bodyPr/>
          <a:lstStyle/>
          <a:p>
            <a:fld id="{910AABFD-0D45-314C-A204-756B54131BE5}" type="slidenum">
              <a:rPr lang="en-US" smtClean="0"/>
              <a:pPr/>
              <a:t>51</a:t>
            </a:fld>
            <a:endParaRPr lang="en-US"/>
          </a:p>
        </p:txBody>
      </p:sp>
    </p:spTree>
    <p:extLst>
      <p:ext uri="{BB962C8B-B14F-4D97-AF65-F5344CB8AC3E}">
        <p14:creationId xmlns:p14="http://schemas.microsoft.com/office/powerpoint/2010/main" val="6799828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Anterior dislocation (describes location of tibia in relation to the femur) occurs in about 40% of cases. Forced hyperextension with significant force (high speed MVA). </a:t>
            </a:r>
          </a:p>
        </p:txBody>
      </p:sp>
      <p:sp>
        <p:nvSpPr>
          <p:cNvPr id="4" name="Slide Number Placeholder 3"/>
          <p:cNvSpPr>
            <a:spLocks noGrp="1"/>
          </p:cNvSpPr>
          <p:nvPr>
            <p:ph type="sldNum" sz="quarter" idx="5"/>
          </p:nvPr>
        </p:nvSpPr>
        <p:spPr/>
        <p:txBody>
          <a:bodyPr/>
          <a:lstStyle/>
          <a:p>
            <a:fld id="{910AABFD-0D45-314C-A204-756B54131BE5}" type="slidenum">
              <a:rPr lang="en-US" smtClean="0"/>
              <a:pPr/>
              <a:t>52</a:t>
            </a:fld>
            <a:endParaRPr lang="en-US"/>
          </a:p>
        </p:txBody>
      </p:sp>
    </p:spTree>
    <p:extLst>
      <p:ext uri="{BB962C8B-B14F-4D97-AF65-F5344CB8AC3E}">
        <p14:creationId xmlns:p14="http://schemas.microsoft.com/office/powerpoint/2010/main" val="981183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fibula and tibia anatomy</a:t>
            </a:r>
          </a:p>
        </p:txBody>
      </p:sp>
      <p:sp>
        <p:nvSpPr>
          <p:cNvPr id="4" name="Slide Number Placeholder 3"/>
          <p:cNvSpPr>
            <a:spLocks noGrp="1"/>
          </p:cNvSpPr>
          <p:nvPr>
            <p:ph type="sldNum" sz="quarter" idx="5"/>
          </p:nvPr>
        </p:nvSpPr>
        <p:spPr/>
        <p:txBody>
          <a:bodyPr/>
          <a:lstStyle/>
          <a:p>
            <a:fld id="{910AABFD-0D45-314C-A204-756B54131BE5}" type="slidenum">
              <a:rPr lang="en-US" smtClean="0"/>
              <a:pPr/>
              <a:t>6</a:t>
            </a:fld>
            <a:endParaRPr lang="en-US"/>
          </a:p>
        </p:txBody>
      </p:sp>
    </p:spTree>
    <p:extLst>
      <p:ext uri="{BB962C8B-B14F-4D97-AF65-F5344CB8AC3E}">
        <p14:creationId xmlns:p14="http://schemas.microsoft.com/office/powerpoint/2010/main" val="14250957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Posterior dislocation occurs in about 30-35% of cases. Direct force on the tibia while the knee is flexed, forcing the tibia posteriorly on the femur. This mechanism primarily occurs when the tibia strikes the dashboard</a:t>
            </a:r>
            <a:r>
              <a:rPr lang="en-US" baseline="30000" dirty="0"/>
              <a:t> </a:t>
            </a:r>
            <a:r>
              <a:rPr lang="en-US" dirty="0"/>
              <a:t>or when a runner falls on a flexed knee</a:t>
            </a:r>
          </a:p>
          <a:p>
            <a:endParaRPr lang="en-US" dirty="0"/>
          </a:p>
        </p:txBody>
      </p:sp>
      <p:sp>
        <p:nvSpPr>
          <p:cNvPr id="4" name="Slide Number Placeholder 3"/>
          <p:cNvSpPr>
            <a:spLocks noGrp="1"/>
          </p:cNvSpPr>
          <p:nvPr>
            <p:ph type="sldNum" sz="quarter" idx="5"/>
          </p:nvPr>
        </p:nvSpPr>
        <p:spPr/>
        <p:txBody>
          <a:bodyPr/>
          <a:lstStyle/>
          <a:p>
            <a:fld id="{910AABFD-0D45-314C-A204-756B54131BE5}" type="slidenum">
              <a:rPr lang="en-US" smtClean="0"/>
              <a:pPr/>
              <a:t>53</a:t>
            </a:fld>
            <a:endParaRPr lang="en-US"/>
          </a:p>
        </p:txBody>
      </p:sp>
    </p:spTree>
    <p:extLst>
      <p:ext uri="{BB962C8B-B14F-4D97-AF65-F5344CB8AC3E}">
        <p14:creationId xmlns:p14="http://schemas.microsoft.com/office/powerpoint/2010/main" val="29994029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Popliteal artery (20-40%) and peroneal nerve (up to 33%).</a:t>
            </a:r>
          </a:p>
          <a:p>
            <a:endParaRPr lang="en-US" dirty="0"/>
          </a:p>
        </p:txBody>
      </p:sp>
      <p:sp>
        <p:nvSpPr>
          <p:cNvPr id="4" name="Slide Number Placeholder 3"/>
          <p:cNvSpPr>
            <a:spLocks noGrp="1"/>
          </p:cNvSpPr>
          <p:nvPr>
            <p:ph type="sldNum" sz="quarter" idx="5"/>
          </p:nvPr>
        </p:nvSpPr>
        <p:spPr/>
        <p:txBody>
          <a:bodyPr/>
          <a:lstStyle/>
          <a:p>
            <a:fld id="{910AABFD-0D45-314C-A204-756B54131BE5}" type="slidenum">
              <a:rPr lang="en-US" smtClean="0"/>
              <a:pPr/>
              <a:t>54</a:t>
            </a:fld>
            <a:endParaRPr lang="en-US"/>
          </a:p>
        </p:txBody>
      </p:sp>
    </p:spTree>
    <p:extLst>
      <p:ext uri="{BB962C8B-B14F-4D97-AF65-F5344CB8AC3E}">
        <p14:creationId xmlns:p14="http://schemas.microsoft.com/office/powerpoint/2010/main" val="13380191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mn-cs"/>
              </a:rPr>
              <a:t>Reduction is performed by </a:t>
            </a:r>
            <a:r>
              <a:rPr lang="en-US" sz="1200" b="1" kern="1200" dirty="0">
                <a:solidFill>
                  <a:schemeClr val="tx1"/>
                </a:solidFill>
                <a:effectLst/>
                <a:latin typeface="Arial" charset="0"/>
                <a:ea typeface="ＭＳ Ｐゴシック" charset="0"/>
                <a:cs typeface="+mn-cs"/>
              </a:rPr>
              <a:t>stabilizing the distal femur and applying longitudinal traction on the tibia and reversing the direction of the dislocation</a:t>
            </a:r>
            <a:r>
              <a:rPr lang="en-US" sz="1200" kern="1200" dirty="0">
                <a:solidFill>
                  <a:schemeClr val="tx1"/>
                </a:solidFill>
                <a:effectLst/>
                <a:latin typeface="Arial" charset="0"/>
                <a:ea typeface="ＭＳ Ｐゴシック" charset="0"/>
                <a:cs typeface="+mn-cs"/>
              </a:rPr>
              <a:t>. The knee should reduce easily with a satisfactory clunk. Neither the physician nor the assistant should apply any pressure over the popliteal fossa during the reduction, to lessen the risk of additional injury to the popliteal artery.</a:t>
            </a:r>
          </a:p>
        </p:txBody>
      </p:sp>
      <p:sp>
        <p:nvSpPr>
          <p:cNvPr id="4" name="Slide Number Placeholder 3"/>
          <p:cNvSpPr>
            <a:spLocks noGrp="1"/>
          </p:cNvSpPr>
          <p:nvPr>
            <p:ph type="sldNum" sz="quarter" idx="10"/>
          </p:nvPr>
        </p:nvSpPr>
        <p:spPr/>
        <p:txBody>
          <a:bodyPr/>
          <a:lstStyle/>
          <a:p>
            <a:fld id="{910AABFD-0D45-314C-A204-756B54131BE5}" type="slidenum">
              <a:rPr lang="en-US" smtClean="0"/>
              <a:pPr/>
              <a:t>55</a:t>
            </a:fld>
            <a:endParaRPr lang="en-US"/>
          </a:p>
        </p:txBody>
      </p:sp>
    </p:spTree>
    <p:extLst>
      <p:ext uri="{BB962C8B-B14F-4D97-AF65-F5344CB8AC3E}">
        <p14:creationId xmlns:p14="http://schemas.microsoft.com/office/powerpoint/2010/main" val="2335914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mn-cs"/>
              </a:rPr>
              <a:t>Patient’s knee should be immobilized in 15-20° of flexion in a knee immobilizer.  This helps stabilize the knee as there is significant ligamentous injury.  It also helps keep traction off the popliteal artery until it can be evaluated.</a:t>
            </a:r>
          </a:p>
        </p:txBody>
      </p:sp>
      <p:sp>
        <p:nvSpPr>
          <p:cNvPr id="4" name="Slide Number Placeholder 3"/>
          <p:cNvSpPr>
            <a:spLocks noGrp="1"/>
          </p:cNvSpPr>
          <p:nvPr>
            <p:ph type="sldNum" sz="quarter" idx="10"/>
          </p:nvPr>
        </p:nvSpPr>
        <p:spPr/>
        <p:txBody>
          <a:bodyPr/>
          <a:lstStyle/>
          <a:p>
            <a:fld id="{910AABFD-0D45-314C-A204-756B54131BE5}" type="slidenum">
              <a:rPr lang="en-US" smtClean="0"/>
              <a:pPr/>
              <a:t>56</a:t>
            </a:fld>
            <a:endParaRPr lang="en-US"/>
          </a:p>
        </p:txBody>
      </p:sp>
    </p:spTree>
    <p:extLst>
      <p:ext uri="{BB962C8B-B14F-4D97-AF65-F5344CB8AC3E}">
        <p14:creationId xmlns:p14="http://schemas.microsoft.com/office/powerpoint/2010/main" val="23604249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mn-cs"/>
              </a:rPr>
              <a:t>Arteriogram must be done, even in these cases, as there is a high risk of associated injury.</a:t>
            </a:r>
          </a:p>
        </p:txBody>
      </p:sp>
      <p:sp>
        <p:nvSpPr>
          <p:cNvPr id="4" name="Slide Number Placeholder 3"/>
          <p:cNvSpPr>
            <a:spLocks noGrp="1"/>
          </p:cNvSpPr>
          <p:nvPr>
            <p:ph type="sldNum" sz="quarter" idx="10"/>
          </p:nvPr>
        </p:nvSpPr>
        <p:spPr/>
        <p:txBody>
          <a:bodyPr/>
          <a:lstStyle/>
          <a:p>
            <a:fld id="{910AABFD-0D45-314C-A204-756B54131BE5}" type="slidenum">
              <a:rPr lang="en-US" smtClean="0"/>
              <a:pPr/>
              <a:t>57</a:t>
            </a:fld>
            <a:endParaRPr lang="en-US"/>
          </a:p>
        </p:txBody>
      </p:sp>
    </p:spTree>
    <p:extLst>
      <p:ext uri="{BB962C8B-B14F-4D97-AF65-F5344CB8AC3E}">
        <p14:creationId xmlns:p14="http://schemas.microsoft.com/office/powerpoint/2010/main" val="36905239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there an abnormality?</a:t>
            </a:r>
          </a:p>
        </p:txBody>
      </p:sp>
      <p:sp>
        <p:nvSpPr>
          <p:cNvPr id="4" name="Slide Number Placeholder 3"/>
          <p:cNvSpPr>
            <a:spLocks noGrp="1"/>
          </p:cNvSpPr>
          <p:nvPr>
            <p:ph type="sldNum" sz="quarter" idx="10"/>
          </p:nvPr>
        </p:nvSpPr>
        <p:spPr/>
        <p:txBody>
          <a:bodyPr/>
          <a:lstStyle/>
          <a:p>
            <a:fld id="{910AABFD-0D45-314C-A204-756B54131BE5}" type="slidenum">
              <a:rPr lang="en-US" smtClean="0"/>
              <a:pPr/>
              <a:t>58</a:t>
            </a:fld>
            <a:endParaRPr lang="en-US"/>
          </a:p>
        </p:txBody>
      </p:sp>
    </p:spTree>
    <p:extLst>
      <p:ext uri="{BB962C8B-B14F-4D97-AF65-F5344CB8AC3E}">
        <p14:creationId xmlns:p14="http://schemas.microsoft.com/office/powerpoint/2010/main" val="41946062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mn-cs"/>
              </a:rPr>
              <a:t>Yes, see picture below with arrows.  Patient has an intimal tear.  While his arterial flow is preserved, these will </a:t>
            </a:r>
            <a:r>
              <a:rPr lang="en-US" sz="1200" kern="1200" dirty="0" err="1">
                <a:solidFill>
                  <a:schemeClr val="tx1"/>
                </a:solidFill>
                <a:effectLst/>
                <a:latin typeface="Arial" charset="0"/>
                <a:ea typeface="ＭＳ Ｐゴシック" charset="0"/>
                <a:cs typeface="+mn-cs"/>
              </a:rPr>
              <a:t>thrombose</a:t>
            </a:r>
            <a:r>
              <a:rPr lang="en-US" sz="1200" kern="1200" dirty="0">
                <a:solidFill>
                  <a:schemeClr val="tx1"/>
                </a:solidFill>
                <a:effectLst/>
                <a:latin typeface="Arial" charset="0"/>
                <a:ea typeface="ＭＳ Ｐゴシック" charset="0"/>
                <a:cs typeface="+mn-cs"/>
              </a:rPr>
              <a:t> and potentially cause arterial insufficiency.  They must be repaired.</a:t>
            </a:r>
          </a:p>
        </p:txBody>
      </p:sp>
      <p:sp>
        <p:nvSpPr>
          <p:cNvPr id="4" name="Slide Number Placeholder 3"/>
          <p:cNvSpPr>
            <a:spLocks noGrp="1"/>
          </p:cNvSpPr>
          <p:nvPr>
            <p:ph type="sldNum" sz="quarter" idx="10"/>
          </p:nvPr>
        </p:nvSpPr>
        <p:spPr/>
        <p:txBody>
          <a:bodyPr/>
          <a:lstStyle/>
          <a:p>
            <a:fld id="{910AABFD-0D45-314C-A204-756B54131BE5}" type="slidenum">
              <a:rPr lang="en-US" smtClean="0"/>
              <a:pPr/>
              <a:t>59</a:t>
            </a:fld>
            <a:endParaRPr lang="en-US"/>
          </a:p>
        </p:txBody>
      </p:sp>
    </p:spTree>
    <p:extLst>
      <p:ext uri="{BB962C8B-B14F-4D97-AF65-F5344CB8AC3E}">
        <p14:creationId xmlns:p14="http://schemas.microsoft.com/office/powerpoint/2010/main" val="12608240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Neurovascular injury and compartment syndrome.</a:t>
            </a:r>
          </a:p>
          <a:p>
            <a:endParaRPr lang="en-US" dirty="0"/>
          </a:p>
        </p:txBody>
      </p:sp>
      <p:sp>
        <p:nvSpPr>
          <p:cNvPr id="4" name="Slide Number Placeholder 3"/>
          <p:cNvSpPr>
            <a:spLocks noGrp="1"/>
          </p:cNvSpPr>
          <p:nvPr>
            <p:ph type="sldNum" sz="quarter" idx="5"/>
          </p:nvPr>
        </p:nvSpPr>
        <p:spPr/>
        <p:txBody>
          <a:bodyPr/>
          <a:lstStyle/>
          <a:p>
            <a:fld id="{910AABFD-0D45-314C-A204-756B54131BE5}" type="slidenum">
              <a:rPr lang="en-US" smtClean="0"/>
              <a:pPr/>
              <a:t>60</a:t>
            </a:fld>
            <a:endParaRPr lang="en-US"/>
          </a:p>
        </p:txBody>
      </p:sp>
    </p:spTree>
    <p:extLst>
      <p:ext uri="{BB962C8B-B14F-4D97-AF65-F5344CB8AC3E}">
        <p14:creationId xmlns:p14="http://schemas.microsoft.com/office/powerpoint/2010/main" val="41835165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ACL injury or tear. Women are more</a:t>
            </a:r>
            <a:r>
              <a:rPr lang="en-US" baseline="0" dirty="0"/>
              <a:t> commonly affected.  Classical presentations include: </a:t>
            </a:r>
          </a:p>
          <a:p>
            <a:r>
              <a:rPr lang="en-US" baseline="0" dirty="0"/>
              <a:t>1)</a:t>
            </a:r>
            <a:r>
              <a:rPr lang="en-US" dirty="0">
                <a:effectLst/>
              </a:rPr>
              <a:t>An audible pop often accompanies this injury, which often occurs while changing direction, cutting, or landing from a jump (usually a hyperextension/pivot combination). </a:t>
            </a:r>
          </a:p>
          <a:p>
            <a:r>
              <a:rPr lang="en-US" dirty="0">
                <a:effectLst/>
              </a:rPr>
              <a:t>2)</a:t>
            </a:r>
            <a:r>
              <a:rPr lang="en-US" baseline="0" dirty="0">
                <a:effectLst/>
              </a:rPr>
              <a:t> </a:t>
            </a:r>
            <a:r>
              <a:rPr lang="en-US" dirty="0">
                <a:effectLst/>
              </a:rPr>
              <a:t>Within a few hours, a large hemarthrosis develops.</a:t>
            </a:r>
          </a:p>
          <a:p>
            <a:r>
              <a:rPr lang="en-US" dirty="0">
                <a:effectLst/>
              </a:rPr>
              <a:t>3) Patients usually are unable to return to play or ambulate, secondary to pain, swelling, and instability or giving way of the knee.</a:t>
            </a:r>
          </a:p>
          <a:p>
            <a:endParaRPr lang="en-US" dirty="0"/>
          </a:p>
        </p:txBody>
      </p:sp>
      <p:sp>
        <p:nvSpPr>
          <p:cNvPr id="4" name="Slide Number Placeholder 3"/>
          <p:cNvSpPr>
            <a:spLocks noGrp="1"/>
          </p:cNvSpPr>
          <p:nvPr>
            <p:ph type="sldNum" sz="quarter" idx="10"/>
          </p:nvPr>
        </p:nvSpPr>
        <p:spPr/>
        <p:txBody>
          <a:bodyPr/>
          <a:lstStyle/>
          <a:p>
            <a:fld id="{910AABFD-0D45-314C-A204-756B54131BE5}" type="slidenum">
              <a:rPr lang="en-US" smtClean="0"/>
              <a:pPr/>
              <a:t>62</a:t>
            </a:fld>
            <a:endParaRPr lang="en-US"/>
          </a:p>
        </p:txBody>
      </p:sp>
    </p:spTree>
    <p:extLst>
      <p:ext uri="{BB962C8B-B14F-4D97-AF65-F5344CB8AC3E}">
        <p14:creationId xmlns:p14="http://schemas.microsoft.com/office/powerpoint/2010/main" val="19121577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The Lachman test is the most sensitive test for acute ACL rupture. Others are</a:t>
            </a:r>
            <a:r>
              <a:rPr lang="en-US" baseline="0" dirty="0">
                <a:effectLst/>
              </a:rPr>
              <a:t> less sensitive but include the pivot shift test and the anterior drawer test. The anterior drawer test </a:t>
            </a:r>
            <a:r>
              <a:rPr lang="en-US" dirty="0">
                <a:effectLst/>
              </a:rPr>
              <a:t>may be influenced by hamstring spasm in the acutely injured knee; thus, this test is considered the least reliable. </a:t>
            </a:r>
            <a:endParaRPr lang="en-US" dirty="0"/>
          </a:p>
        </p:txBody>
      </p:sp>
      <p:sp>
        <p:nvSpPr>
          <p:cNvPr id="4" name="Slide Number Placeholder 3"/>
          <p:cNvSpPr>
            <a:spLocks noGrp="1"/>
          </p:cNvSpPr>
          <p:nvPr>
            <p:ph type="sldNum" sz="quarter" idx="10"/>
          </p:nvPr>
        </p:nvSpPr>
        <p:spPr/>
        <p:txBody>
          <a:bodyPr/>
          <a:lstStyle/>
          <a:p>
            <a:fld id="{910AABFD-0D45-314C-A204-756B54131BE5}" type="slidenum">
              <a:rPr lang="en-US" smtClean="0"/>
              <a:pPr/>
              <a:t>63</a:t>
            </a:fld>
            <a:endParaRPr lang="en-US"/>
          </a:p>
        </p:txBody>
      </p:sp>
    </p:spTree>
    <p:extLst>
      <p:ext uri="{BB962C8B-B14F-4D97-AF65-F5344CB8AC3E}">
        <p14:creationId xmlns:p14="http://schemas.microsoft.com/office/powerpoint/2010/main" val="1143401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ligamentous anatomy</a:t>
            </a:r>
          </a:p>
        </p:txBody>
      </p:sp>
      <p:sp>
        <p:nvSpPr>
          <p:cNvPr id="4" name="Slide Number Placeholder 3"/>
          <p:cNvSpPr>
            <a:spLocks noGrp="1"/>
          </p:cNvSpPr>
          <p:nvPr>
            <p:ph type="sldNum" sz="quarter" idx="5"/>
          </p:nvPr>
        </p:nvSpPr>
        <p:spPr/>
        <p:txBody>
          <a:bodyPr/>
          <a:lstStyle/>
          <a:p>
            <a:fld id="{910AABFD-0D45-314C-A204-756B54131BE5}" type="slidenum">
              <a:rPr lang="en-US" smtClean="0"/>
              <a:pPr/>
              <a:t>7</a:t>
            </a:fld>
            <a:endParaRPr lang="en-US"/>
          </a:p>
        </p:txBody>
      </p:sp>
    </p:spTree>
    <p:extLst>
      <p:ext uri="{BB962C8B-B14F-4D97-AF65-F5344CB8AC3E}">
        <p14:creationId xmlns:p14="http://schemas.microsoft.com/office/powerpoint/2010/main" val="24249570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MRI has a sensitivity of 90-98% for ACL tears. MRI also may identify bone bruising, which is present in approximately 90% of ACL injuries. An MRI allows the physician to confirm an ACL tear, but it should not be used as a substitute for a good history and physical examination. </a:t>
            </a:r>
          </a:p>
          <a:p>
            <a:endParaRPr lang="en-US" dirty="0">
              <a:effectLst/>
            </a:endParaRPr>
          </a:p>
          <a:p>
            <a:r>
              <a:rPr lang="en-US" dirty="0">
                <a:effectLst/>
              </a:rPr>
              <a:t>Radiographic findings are usually negative. The </a:t>
            </a:r>
            <a:r>
              <a:rPr lang="en-US" dirty="0" err="1">
                <a:effectLst/>
              </a:rPr>
              <a:t>Segond</a:t>
            </a:r>
            <a:r>
              <a:rPr lang="en-US" dirty="0">
                <a:effectLst/>
              </a:rPr>
              <a:t> fracture (lateral capsular avulsion fracture) may be visualized on an </a:t>
            </a:r>
            <a:r>
              <a:rPr lang="en-US" dirty="0" err="1">
                <a:effectLst/>
              </a:rPr>
              <a:t>anteroposterior</a:t>
            </a:r>
            <a:r>
              <a:rPr lang="en-US" dirty="0">
                <a:effectLst/>
              </a:rPr>
              <a:t> view. The </a:t>
            </a:r>
            <a:r>
              <a:rPr lang="en-US" dirty="0" err="1">
                <a:effectLst/>
              </a:rPr>
              <a:t>Segond</a:t>
            </a:r>
            <a:r>
              <a:rPr lang="en-US" dirty="0">
                <a:effectLst/>
              </a:rPr>
              <a:t> fracture represents a disruption of the </a:t>
            </a:r>
            <a:r>
              <a:rPr lang="en-US" dirty="0" err="1">
                <a:effectLst/>
              </a:rPr>
              <a:t>meniscotibial</a:t>
            </a:r>
            <a:r>
              <a:rPr lang="en-US" dirty="0">
                <a:effectLst/>
              </a:rPr>
              <a:t> portion of the lateral capsule.</a:t>
            </a:r>
            <a:r>
              <a:rPr lang="en-US" baseline="0" dirty="0">
                <a:effectLst/>
              </a:rPr>
              <a:t>  </a:t>
            </a:r>
            <a:r>
              <a:rPr lang="en-US" dirty="0" err="1">
                <a:effectLst/>
              </a:rPr>
              <a:t>Segond</a:t>
            </a:r>
            <a:r>
              <a:rPr lang="en-US" dirty="0">
                <a:effectLst/>
              </a:rPr>
              <a:t> fracture is direct evidence of a lateral capsule injury and indirect evidence of an ACL injury</a:t>
            </a:r>
          </a:p>
          <a:p>
            <a:endParaRPr lang="en-US" dirty="0"/>
          </a:p>
        </p:txBody>
      </p:sp>
      <p:sp>
        <p:nvSpPr>
          <p:cNvPr id="4" name="Slide Number Placeholder 3"/>
          <p:cNvSpPr>
            <a:spLocks noGrp="1"/>
          </p:cNvSpPr>
          <p:nvPr>
            <p:ph type="sldNum" sz="quarter" idx="10"/>
          </p:nvPr>
        </p:nvSpPr>
        <p:spPr/>
        <p:txBody>
          <a:bodyPr/>
          <a:lstStyle/>
          <a:p>
            <a:fld id="{910AABFD-0D45-314C-A204-756B54131BE5}" type="slidenum">
              <a:rPr lang="en-US" smtClean="0"/>
              <a:pPr/>
              <a:t>64</a:t>
            </a:fld>
            <a:endParaRPr lang="en-US"/>
          </a:p>
        </p:txBody>
      </p:sp>
    </p:spTree>
    <p:extLst>
      <p:ext uri="{BB962C8B-B14F-4D97-AF65-F5344CB8AC3E}">
        <p14:creationId xmlns:p14="http://schemas.microsoft.com/office/powerpoint/2010/main" val="18592963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 radiograph demonstrates a small cortical avulsion fracture from the lateral tibial metaphysis. Lateral radiograph show a small joint effusion</a:t>
            </a:r>
          </a:p>
          <a:p>
            <a:endParaRPr lang="en-US" dirty="0"/>
          </a:p>
        </p:txBody>
      </p:sp>
      <p:sp>
        <p:nvSpPr>
          <p:cNvPr id="4" name="Slide Number Placeholder 3"/>
          <p:cNvSpPr>
            <a:spLocks noGrp="1"/>
          </p:cNvSpPr>
          <p:nvPr>
            <p:ph type="sldNum" sz="quarter" idx="10"/>
          </p:nvPr>
        </p:nvSpPr>
        <p:spPr/>
        <p:txBody>
          <a:bodyPr/>
          <a:lstStyle/>
          <a:p>
            <a:fld id="{910AABFD-0D45-314C-A204-756B54131BE5}" type="slidenum">
              <a:rPr lang="en-US" smtClean="0"/>
              <a:pPr/>
              <a:t>65</a:t>
            </a:fld>
            <a:endParaRPr lang="en-US"/>
          </a:p>
        </p:txBody>
      </p:sp>
    </p:spTree>
    <p:extLst>
      <p:ext uri="{BB962C8B-B14F-4D97-AF65-F5344CB8AC3E}">
        <p14:creationId xmlns:p14="http://schemas.microsoft.com/office/powerpoint/2010/main" val="35891493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MRI images show the small avulsion fracture from the lateral tibial metaphysis, anterior to the main </a:t>
            </a:r>
            <a:r>
              <a:rPr lang="en-US" dirty="0" err="1"/>
              <a:t>fibulocollateral</a:t>
            </a:r>
            <a:r>
              <a:rPr lang="en-US" dirty="0"/>
              <a:t> ligament bundle, at the attachment of the anterior oblique branch of the </a:t>
            </a:r>
            <a:r>
              <a:rPr lang="en-US" dirty="0" err="1"/>
              <a:t>fibulocollateral</a:t>
            </a:r>
            <a:r>
              <a:rPr lang="en-US" dirty="0"/>
              <a:t> ligament</a:t>
            </a:r>
          </a:p>
        </p:txBody>
      </p:sp>
      <p:sp>
        <p:nvSpPr>
          <p:cNvPr id="4" name="Slide Number Placeholder 3"/>
          <p:cNvSpPr>
            <a:spLocks noGrp="1"/>
          </p:cNvSpPr>
          <p:nvPr>
            <p:ph type="sldNum" sz="quarter" idx="10"/>
          </p:nvPr>
        </p:nvSpPr>
        <p:spPr/>
        <p:txBody>
          <a:bodyPr/>
          <a:lstStyle/>
          <a:p>
            <a:fld id="{910AABFD-0D45-314C-A204-756B54131BE5}" type="slidenum">
              <a:rPr lang="en-US" smtClean="0"/>
              <a:pPr/>
              <a:t>66</a:t>
            </a:fld>
            <a:endParaRPr lang="en-US"/>
          </a:p>
        </p:txBody>
      </p:sp>
    </p:spTree>
    <p:extLst>
      <p:ext uri="{BB962C8B-B14F-4D97-AF65-F5344CB8AC3E}">
        <p14:creationId xmlns:p14="http://schemas.microsoft.com/office/powerpoint/2010/main" val="8390011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MR images show the small avulsion fracture from the lateral </a:t>
            </a:r>
            <a:r>
              <a:rPr lang="en-US" dirty="0" err="1"/>
              <a:t>tibial</a:t>
            </a:r>
            <a:r>
              <a:rPr lang="en-US" dirty="0"/>
              <a:t> metaphysis, anterior to the main </a:t>
            </a:r>
            <a:r>
              <a:rPr lang="en-US" dirty="0" err="1"/>
              <a:t>fibulocollateral</a:t>
            </a:r>
            <a:r>
              <a:rPr lang="en-US" dirty="0"/>
              <a:t> ligament bundle, at the attachment of the anterior oblique branch of the </a:t>
            </a:r>
            <a:r>
              <a:rPr lang="en-US" dirty="0" err="1"/>
              <a:t>fibulocollateral</a:t>
            </a:r>
            <a:r>
              <a:rPr lang="en-US" dirty="0"/>
              <a:t> ligament</a:t>
            </a:r>
          </a:p>
        </p:txBody>
      </p:sp>
      <p:sp>
        <p:nvSpPr>
          <p:cNvPr id="4" name="Slide Number Placeholder 3"/>
          <p:cNvSpPr>
            <a:spLocks noGrp="1"/>
          </p:cNvSpPr>
          <p:nvPr>
            <p:ph type="sldNum" sz="quarter" idx="10"/>
          </p:nvPr>
        </p:nvSpPr>
        <p:spPr/>
        <p:txBody>
          <a:bodyPr/>
          <a:lstStyle/>
          <a:p>
            <a:fld id="{910AABFD-0D45-314C-A204-756B54131BE5}" type="slidenum">
              <a:rPr lang="en-US" smtClean="0"/>
              <a:pPr/>
              <a:t>67</a:t>
            </a:fld>
            <a:endParaRPr lang="en-US"/>
          </a:p>
        </p:txBody>
      </p:sp>
    </p:spTree>
    <p:extLst>
      <p:ext uri="{BB962C8B-B14F-4D97-AF65-F5344CB8AC3E}">
        <p14:creationId xmlns:p14="http://schemas.microsoft.com/office/powerpoint/2010/main" val="18227015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grade ACL sprain (attenuated, high signal fibers maintain normal orientation</a:t>
            </a:r>
          </a:p>
        </p:txBody>
      </p:sp>
      <p:sp>
        <p:nvSpPr>
          <p:cNvPr id="4" name="Slide Number Placeholder 3"/>
          <p:cNvSpPr>
            <a:spLocks noGrp="1"/>
          </p:cNvSpPr>
          <p:nvPr>
            <p:ph type="sldNum" sz="quarter" idx="10"/>
          </p:nvPr>
        </p:nvSpPr>
        <p:spPr/>
        <p:txBody>
          <a:bodyPr/>
          <a:lstStyle/>
          <a:p>
            <a:fld id="{910AABFD-0D45-314C-A204-756B54131BE5}" type="slidenum">
              <a:rPr lang="en-US" smtClean="0"/>
              <a:pPr/>
              <a:t>68</a:t>
            </a:fld>
            <a:endParaRPr lang="en-US"/>
          </a:p>
        </p:txBody>
      </p:sp>
    </p:spTree>
    <p:extLst>
      <p:ext uri="{BB962C8B-B14F-4D97-AF65-F5344CB8AC3E}">
        <p14:creationId xmlns:p14="http://schemas.microsoft.com/office/powerpoint/2010/main" val="5659485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Non-surgical</a:t>
            </a:r>
            <a:r>
              <a:rPr lang="en-US" baseline="0" dirty="0"/>
              <a:t> options, </a:t>
            </a:r>
            <a:r>
              <a:rPr lang="en-US" dirty="0">
                <a:effectLst/>
              </a:rPr>
              <a:t>progressive physical therapy and rehabilitation, can restore the knee to a condition close to its pre-injury state.</a:t>
            </a:r>
            <a:r>
              <a:rPr lang="en-US" baseline="0" dirty="0">
                <a:effectLst/>
              </a:rPr>
              <a:t>  It may be considered in patients w</a:t>
            </a:r>
            <a:r>
              <a:rPr lang="en-US" dirty="0">
                <a:effectLst/>
              </a:rPr>
              <a:t>ith 1) partial tears and no instability,</a:t>
            </a:r>
            <a:r>
              <a:rPr lang="en-US" baseline="0" dirty="0">
                <a:effectLst/>
              </a:rPr>
              <a:t> 2) </a:t>
            </a:r>
            <a:r>
              <a:rPr lang="en-US" dirty="0">
                <a:effectLst/>
              </a:rPr>
              <a:t>With complete tears and no symptoms of knee instability during low-demand sports who are willing to give up high-demand sports</a:t>
            </a:r>
          </a:p>
          <a:p>
            <a:r>
              <a:rPr lang="en-US" dirty="0">
                <a:effectLst/>
              </a:rPr>
              <a:t>3) Who do light manual work or live sedentary lifestyles, 4) Whose growth plates are still open (children)</a:t>
            </a:r>
          </a:p>
          <a:p>
            <a:endParaRPr lang="en-US" dirty="0">
              <a:effectLst/>
            </a:endParaRPr>
          </a:p>
          <a:p>
            <a:r>
              <a:rPr lang="en-US" dirty="0">
                <a:effectLst/>
              </a:rPr>
              <a:t>Surgical reconstructions usually</a:t>
            </a:r>
            <a:r>
              <a:rPr lang="en-US" baseline="0" dirty="0">
                <a:effectLst/>
              </a:rPr>
              <a:t> delayed about 3 weeks.  ACL repair not usually done, as they tend to fail over time</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910AABFD-0D45-314C-A204-756B54131BE5}" type="slidenum">
              <a:rPr lang="en-US" smtClean="0"/>
              <a:pPr/>
              <a:t>69</a:t>
            </a:fld>
            <a:endParaRPr lang="en-US"/>
          </a:p>
        </p:txBody>
      </p:sp>
    </p:spTree>
    <p:extLst>
      <p:ext uri="{BB962C8B-B14F-4D97-AF65-F5344CB8AC3E}">
        <p14:creationId xmlns:p14="http://schemas.microsoft.com/office/powerpoint/2010/main" val="3567827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 x-ray images</a:t>
            </a:r>
          </a:p>
        </p:txBody>
      </p:sp>
      <p:sp>
        <p:nvSpPr>
          <p:cNvPr id="4" name="Slide Number Placeholder 3"/>
          <p:cNvSpPr>
            <a:spLocks noGrp="1"/>
          </p:cNvSpPr>
          <p:nvPr>
            <p:ph type="sldNum" sz="quarter" idx="5"/>
          </p:nvPr>
        </p:nvSpPr>
        <p:spPr/>
        <p:txBody>
          <a:bodyPr/>
          <a:lstStyle/>
          <a:p>
            <a:fld id="{910AABFD-0D45-314C-A204-756B54131BE5}" type="slidenum">
              <a:rPr lang="en-US" smtClean="0"/>
              <a:pPr/>
              <a:t>72</a:t>
            </a:fld>
            <a:endParaRPr lang="en-US"/>
          </a:p>
        </p:txBody>
      </p:sp>
    </p:spTree>
    <p:extLst>
      <p:ext uri="{BB962C8B-B14F-4D97-AF65-F5344CB8AC3E}">
        <p14:creationId xmlns:p14="http://schemas.microsoft.com/office/powerpoint/2010/main" val="32448370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Lateral tibial plateau fracture</a:t>
            </a:r>
          </a:p>
          <a:p>
            <a:endParaRPr lang="en-US" dirty="0"/>
          </a:p>
        </p:txBody>
      </p:sp>
      <p:sp>
        <p:nvSpPr>
          <p:cNvPr id="4" name="Slide Number Placeholder 3"/>
          <p:cNvSpPr>
            <a:spLocks noGrp="1"/>
          </p:cNvSpPr>
          <p:nvPr>
            <p:ph type="sldNum" sz="quarter" idx="5"/>
          </p:nvPr>
        </p:nvSpPr>
        <p:spPr/>
        <p:txBody>
          <a:bodyPr/>
          <a:lstStyle/>
          <a:p>
            <a:fld id="{910AABFD-0D45-314C-A204-756B54131BE5}" type="slidenum">
              <a:rPr lang="en-US" smtClean="0"/>
              <a:pPr/>
              <a:t>75</a:t>
            </a:fld>
            <a:endParaRPr lang="en-US"/>
          </a:p>
        </p:txBody>
      </p:sp>
    </p:spTree>
    <p:extLst>
      <p:ext uri="{BB962C8B-B14F-4D97-AF65-F5344CB8AC3E}">
        <p14:creationId xmlns:p14="http://schemas.microsoft.com/office/powerpoint/2010/main" val="37147658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0AABFD-0D45-314C-A204-756B54131BE5}" type="slidenum">
              <a:rPr lang="en-US" smtClean="0"/>
              <a:pPr/>
              <a:t>78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Schatzker</a:t>
            </a:r>
            <a:r>
              <a:rPr lang="en-US" dirty="0"/>
              <a:t> Classification</a:t>
            </a:r>
          </a:p>
          <a:p>
            <a:r>
              <a:rPr lang="en-US" dirty="0"/>
              <a:t>Type I = Lateral Tibial plateau fracture without depression </a:t>
            </a:r>
          </a:p>
          <a:p>
            <a:r>
              <a:rPr lang="en-US" dirty="0"/>
              <a:t>Type II = Lateral tibial plateau fracture with depression </a:t>
            </a:r>
          </a:p>
          <a:p>
            <a:r>
              <a:rPr lang="en-US" dirty="0"/>
              <a:t>Type III: Focal depression of articular surface with no associated split </a:t>
            </a:r>
          </a:p>
          <a:p>
            <a:endParaRPr lang="en-US" dirty="0"/>
          </a:p>
        </p:txBody>
      </p:sp>
      <p:sp>
        <p:nvSpPr>
          <p:cNvPr id="4" name="Slide Number Placeholder 3"/>
          <p:cNvSpPr>
            <a:spLocks noGrp="1"/>
          </p:cNvSpPr>
          <p:nvPr>
            <p:ph type="sldNum" sz="quarter" idx="5"/>
          </p:nvPr>
        </p:nvSpPr>
        <p:spPr/>
        <p:txBody>
          <a:bodyPr/>
          <a:lstStyle/>
          <a:p>
            <a:fld id="{910AABFD-0D45-314C-A204-756B54131BE5}" type="slidenum">
              <a:rPr lang="en-US" smtClean="0"/>
              <a:pPr/>
              <a:t>80</a:t>
            </a:fld>
            <a:endParaRPr lang="en-US"/>
          </a:p>
        </p:txBody>
      </p:sp>
    </p:spTree>
    <p:extLst>
      <p:ext uri="{BB962C8B-B14F-4D97-AF65-F5344CB8AC3E}">
        <p14:creationId xmlns:p14="http://schemas.microsoft.com/office/powerpoint/2010/main" val="1189432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meniscus anatomy and MRI views for reference</a:t>
            </a:r>
          </a:p>
        </p:txBody>
      </p:sp>
      <p:sp>
        <p:nvSpPr>
          <p:cNvPr id="4" name="Slide Number Placeholder 3"/>
          <p:cNvSpPr>
            <a:spLocks noGrp="1"/>
          </p:cNvSpPr>
          <p:nvPr>
            <p:ph type="sldNum" sz="quarter" idx="5"/>
          </p:nvPr>
        </p:nvSpPr>
        <p:spPr/>
        <p:txBody>
          <a:bodyPr/>
          <a:lstStyle/>
          <a:p>
            <a:fld id="{910AABFD-0D45-314C-A204-756B54131BE5}" type="slidenum">
              <a:rPr lang="en-US" smtClean="0"/>
              <a:pPr/>
              <a:t>8</a:t>
            </a:fld>
            <a:endParaRPr lang="en-US"/>
          </a:p>
        </p:txBody>
      </p:sp>
    </p:spTree>
    <p:extLst>
      <p:ext uri="{BB962C8B-B14F-4D97-AF65-F5344CB8AC3E}">
        <p14:creationId xmlns:p14="http://schemas.microsoft.com/office/powerpoint/2010/main" val="18786310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Compartment syndrome</a:t>
            </a:r>
          </a:p>
          <a:p>
            <a:r>
              <a:rPr lang="en-US" dirty="0"/>
              <a:t>Posttraumatic arthritis</a:t>
            </a:r>
          </a:p>
          <a:p>
            <a:r>
              <a:rPr lang="en-US" dirty="0"/>
              <a:t>Type II: MCL or ACL injury</a:t>
            </a:r>
          </a:p>
          <a:p>
            <a:r>
              <a:rPr lang="en-US" dirty="0"/>
              <a:t>Type IV: LCL or ACL injury, fib dislocation/</a:t>
            </a:r>
            <a:r>
              <a:rPr lang="en-US" dirty="0" err="1"/>
              <a:t>Fx</a:t>
            </a:r>
            <a:endParaRPr lang="en-US" dirty="0"/>
          </a:p>
          <a:p>
            <a:r>
              <a:rPr lang="en-US" dirty="0"/>
              <a:t>Popliteal artery injury</a:t>
            </a:r>
          </a:p>
          <a:p>
            <a:r>
              <a:rPr lang="en-US" dirty="0"/>
              <a:t>Peroneal nerve injury</a:t>
            </a:r>
          </a:p>
          <a:p>
            <a:r>
              <a:rPr lang="en-US" dirty="0"/>
              <a:t>Knee stiffness</a:t>
            </a:r>
          </a:p>
          <a:p>
            <a:r>
              <a:rPr lang="en-US" dirty="0"/>
              <a:t>Malunion or nonunion</a:t>
            </a:r>
          </a:p>
          <a:p>
            <a:r>
              <a:rPr lang="en-US" dirty="0"/>
              <a:t>AVN of fragments</a:t>
            </a:r>
          </a:p>
          <a:p>
            <a:endParaRPr lang="en-US" dirty="0"/>
          </a:p>
        </p:txBody>
      </p:sp>
      <p:sp>
        <p:nvSpPr>
          <p:cNvPr id="4" name="Slide Number Placeholder 3"/>
          <p:cNvSpPr>
            <a:spLocks noGrp="1"/>
          </p:cNvSpPr>
          <p:nvPr>
            <p:ph type="sldNum" sz="quarter" idx="5"/>
          </p:nvPr>
        </p:nvSpPr>
        <p:spPr/>
        <p:txBody>
          <a:bodyPr/>
          <a:lstStyle/>
          <a:p>
            <a:fld id="{910AABFD-0D45-314C-A204-756B54131BE5}" type="slidenum">
              <a:rPr lang="en-US" smtClean="0"/>
              <a:pPr/>
              <a:t>82</a:t>
            </a:fld>
            <a:endParaRPr lang="en-US"/>
          </a:p>
        </p:txBody>
      </p:sp>
    </p:spTree>
    <p:extLst>
      <p:ext uri="{BB962C8B-B14F-4D97-AF65-F5344CB8AC3E}">
        <p14:creationId xmlns:p14="http://schemas.microsoft.com/office/powerpoint/2010/main" val="33254507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would you treat in ED?</a:t>
            </a:r>
          </a:p>
          <a:p>
            <a:r>
              <a:rPr lang="en-US" dirty="0"/>
              <a:t>Evaluate for neurovascular injury</a:t>
            </a:r>
          </a:p>
          <a:p>
            <a:r>
              <a:rPr lang="en-US" dirty="0"/>
              <a:t>Evaluate for compartment syndrome</a:t>
            </a:r>
          </a:p>
          <a:p>
            <a:r>
              <a:rPr lang="en-US" dirty="0"/>
              <a:t>Nonoperative Treatment: long leg cast/splint, non-weight bearing</a:t>
            </a:r>
          </a:p>
          <a:p>
            <a:pPr marL="171450" indent="-171450">
              <a:buFont typeface="Arial" panose="020B0604020202020204" pitchFamily="34" charset="0"/>
              <a:buChar char="•"/>
            </a:pPr>
            <a:r>
              <a:rPr lang="en-US" dirty="0"/>
              <a:t>Nondisplaced stable split </a:t>
            </a:r>
            <a:r>
              <a:rPr lang="en-US" dirty="0" err="1"/>
              <a:t>fx</a:t>
            </a:r>
            <a:endParaRPr lang="en-US" dirty="0"/>
          </a:p>
          <a:p>
            <a:pPr marL="171450" indent="-171450">
              <a:buFont typeface="Arial" panose="020B0604020202020204" pitchFamily="34" charset="0"/>
              <a:buChar char="•"/>
            </a:pPr>
            <a:r>
              <a:rPr lang="en-US" dirty="0"/>
              <a:t>Minimally displaced or depressed </a:t>
            </a:r>
            <a:r>
              <a:rPr lang="en-US" dirty="0" err="1"/>
              <a:t>fx</a:t>
            </a:r>
            <a:endParaRPr lang="en-US" dirty="0"/>
          </a:p>
          <a:p>
            <a:pPr marL="171450" indent="-171450">
              <a:buFont typeface="Arial" panose="020B0604020202020204" pitchFamily="34" charset="0"/>
              <a:buChar char="•"/>
            </a:pPr>
            <a:r>
              <a:rPr lang="en-US" dirty="0"/>
              <a:t>Elderly, low demand, osteoporotic pts</a:t>
            </a:r>
          </a:p>
          <a:p>
            <a:pPr marL="0" indent="0">
              <a:buFont typeface="Arial" panose="020B0604020202020204" pitchFamily="34" charset="0"/>
              <a:buNone/>
            </a:pPr>
            <a:r>
              <a:rPr lang="en-US" dirty="0"/>
              <a:t>Operative Tx:</a:t>
            </a:r>
          </a:p>
          <a:p>
            <a:pPr marL="171450" indent="-171450">
              <a:buFont typeface="Arial" panose="020B0604020202020204" pitchFamily="34" charset="0"/>
              <a:buChar char="•"/>
            </a:pPr>
            <a:r>
              <a:rPr lang="en-US" dirty="0"/>
              <a:t>Depressed </a:t>
            </a:r>
            <a:r>
              <a:rPr lang="en-US" dirty="0" err="1"/>
              <a:t>Fx</a:t>
            </a:r>
            <a:r>
              <a:rPr lang="en-US" dirty="0"/>
              <a:t>: &lt;2mm – 1 cm</a:t>
            </a:r>
          </a:p>
          <a:p>
            <a:pPr marL="171450" indent="-171450">
              <a:buFont typeface="Arial" panose="020B0604020202020204" pitchFamily="34" charset="0"/>
              <a:buChar char="•"/>
            </a:pPr>
            <a:r>
              <a:rPr lang="en-US" dirty="0"/>
              <a:t>Instability: split </a:t>
            </a:r>
            <a:r>
              <a:rPr lang="en-US" dirty="0" err="1"/>
              <a:t>fx</a:t>
            </a:r>
            <a:r>
              <a:rPr lang="en-US" dirty="0"/>
              <a:t> more likely to be unstable</a:t>
            </a:r>
          </a:p>
          <a:p>
            <a:pPr marL="171450" indent="-171450">
              <a:buFont typeface="Arial" panose="020B0604020202020204" pitchFamily="34" charset="0"/>
              <a:buChar char="•"/>
            </a:pPr>
            <a:r>
              <a:rPr lang="en-US" dirty="0"/>
              <a:t>Open </a:t>
            </a:r>
            <a:r>
              <a:rPr lang="en-US" dirty="0" err="1"/>
              <a:t>Fx</a:t>
            </a:r>
            <a:endParaRPr lang="en-US" dirty="0"/>
          </a:p>
          <a:p>
            <a:pPr marL="171450" indent="-171450">
              <a:buFont typeface="Arial" panose="020B0604020202020204" pitchFamily="34" charset="0"/>
              <a:buChar char="•"/>
            </a:pPr>
            <a:r>
              <a:rPr lang="en-US" dirty="0"/>
              <a:t>Compartment syndrome</a:t>
            </a:r>
          </a:p>
          <a:p>
            <a:pPr marL="171450" indent="-171450">
              <a:buFont typeface="Arial" panose="020B0604020202020204" pitchFamily="34" charset="0"/>
              <a:buChar char="•"/>
            </a:pPr>
            <a:r>
              <a:rPr lang="en-US" dirty="0"/>
              <a:t>Assoc vascular injury</a:t>
            </a:r>
          </a:p>
          <a:p>
            <a:pPr marL="171450" indent="-171450">
              <a:buFont typeface="Arial" panose="020B0604020202020204" pitchFamily="34" charset="0"/>
              <a:buChar char="•"/>
            </a:pPr>
            <a:r>
              <a:rPr lang="en-US" dirty="0"/>
              <a:t>If no ortho on call, immobilize, NWTB, f/u ortho in 24-48 hours</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910AABFD-0D45-314C-A204-756B54131BE5}" type="slidenum">
              <a:rPr lang="en-US" smtClean="0"/>
              <a:pPr/>
              <a:t>83</a:t>
            </a:fld>
            <a:endParaRPr lang="en-US"/>
          </a:p>
        </p:txBody>
      </p:sp>
    </p:spTree>
    <p:extLst>
      <p:ext uri="{BB962C8B-B14F-4D97-AF65-F5344CB8AC3E}">
        <p14:creationId xmlns:p14="http://schemas.microsoft.com/office/powerpoint/2010/main" val="37615857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ea typeface="ＭＳ Ｐゴシック"/>
                <a:cs typeface="Arial"/>
              </a:rPr>
              <a:t>The saline load test (SLT) is the traditional test utilized to assess for traumatic arthrotomy associated with periarticular wounds.1 Using sterile technique, an 18-gauge needle, and syringe, the joint capsule is accessed at an area away from the wound using the same approach for performing arthrocentesis. Intra-articular needle placement is confirmed by aspirating a small amount of synovial fluid. Next, sterile saline is slowly injected until the joint capsule becomes distended. The saline should meet little resistance when injected into the joint capsule, as significant resistance suggests extra-articular infiltration. Extravasation of saline from the periarticular wound indicates the joint capsule has been violated, whereas failure of extravasation indicates an intact joint capsule. After injecting the saline, it is important to wait a few minutes and gently move the joint through its range of motion, as this may make slowly leaking saline more apparent. Finally, aspirate the saline from the joint capsule and withdraw the needle from the patient’s knee.</a:t>
            </a:r>
          </a:p>
        </p:txBody>
      </p:sp>
      <p:sp>
        <p:nvSpPr>
          <p:cNvPr id="4" name="Slide Number Placeholder 3"/>
          <p:cNvSpPr>
            <a:spLocks noGrp="1"/>
          </p:cNvSpPr>
          <p:nvPr>
            <p:ph type="sldNum" sz="quarter" idx="5"/>
          </p:nvPr>
        </p:nvSpPr>
        <p:spPr/>
        <p:txBody>
          <a:bodyPr/>
          <a:lstStyle/>
          <a:p>
            <a:fld id="{910AABFD-0D45-314C-A204-756B54131BE5}" type="slidenum">
              <a:rPr lang="en-US"/>
              <a:pPr/>
              <a:t>87</a:t>
            </a:fld>
            <a:endParaRPr lang="en-US"/>
          </a:p>
        </p:txBody>
      </p:sp>
    </p:spTree>
    <p:extLst>
      <p:ext uri="{BB962C8B-B14F-4D97-AF65-F5344CB8AC3E}">
        <p14:creationId xmlns:p14="http://schemas.microsoft.com/office/powerpoint/2010/main" val="27777333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ea typeface="ＭＳ Ｐゴシック"/>
                <a:cs typeface="Arial"/>
              </a:rPr>
              <a:t>Adding methylene blue to the sterile saline previously was thought to improve visualization of leakage; however, this practice is not necessary or currently recommended.2 Further, the methylene blue may cause a local inflammatory reaction and interfere with knee arthroscopy should the patient need to go to the OR for I&amp;D.</a:t>
            </a:r>
          </a:p>
        </p:txBody>
      </p:sp>
      <p:sp>
        <p:nvSpPr>
          <p:cNvPr id="4" name="Slide Number Placeholder 3"/>
          <p:cNvSpPr>
            <a:spLocks noGrp="1"/>
          </p:cNvSpPr>
          <p:nvPr>
            <p:ph type="sldNum" sz="quarter" idx="5"/>
          </p:nvPr>
        </p:nvSpPr>
        <p:spPr/>
        <p:txBody>
          <a:bodyPr/>
          <a:lstStyle/>
          <a:p>
            <a:fld id="{910AABFD-0D45-314C-A204-756B54131BE5}" type="slidenum">
              <a:rPr lang="en-US"/>
              <a:pPr/>
              <a:t>88</a:t>
            </a:fld>
            <a:endParaRPr lang="en-US"/>
          </a:p>
        </p:txBody>
      </p:sp>
    </p:spTree>
    <p:extLst>
      <p:ext uri="{BB962C8B-B14F-4D97-AF65-F5344CB8AC3E}">
        <p14:creationId xmlns:p14="http://schemas.microsoft.com/office/powerpoint/2010/main" val="23693837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ea typeface="ＭＳ Ｐゴシック"/>
                <a:cs typeface="Arial"/>
              </a:rPr>
              <a:t>How much saline should you inject? Enough to visibly distend the joint capsule or until you meet resistance, indicating the capsule is nearly full. The amount of saline will vary by the size of the joint and the size of the patient, but </a:t>
            </a:r>
            <a:r>
              <a:rPr lang="en-US" i="1" dirty="0">
                <a:latin typeface="Arial"/>
                <a:ea typeface="ＭＳ Ｐゴシック"/>
                <a:cs typeface="Arial"/>
              </a:rPr>
              <a:t>Roberts and Hedges’ Clinical Procedures in Emergency Medicine and Acute Care</a:t>
            </a:r>
            <a:r>
              <a:rPr lang="en-US" dirty="0">
                <a:latin typeface="Arial"/>
                <a:ea typeface="ＭＳ Ｐゴシック"/>
                <a:cs typeface="Arial"/>
              </a:rPr>
              <a:t> generally recommends 100–200 mL for the knee, 40–60 mL for the shoulder, 20–30 mL for the ankle and elbow, and 5 mL for the wrist.3 Fully loading the joint is very important, as an insufficient amount of saline may lead to false-negative test results.</a:t>
            </a:r>
          </a:p>
        </p:txBody>
      </p:sp>
      <p:sp>
        <p:nvSpPr>
          <p:cNvPr id="4" name="Slide Number Placeholder 3"/>
          <p:cNvSpPr>
            <a:spLocks noGrp="1"/>
          </p:cNvSpPr>
          <p:nvPr>
            <p:ph type="sldNum" sz="quarter" idx="5"/>
          </p:nvPr>
        </p:nvSpPr>
        <p:spPr/>
        <p:txBody>
          <a:bodyPr/>
          <a:lstStyle/>
          <a:p>
            <a:fld id="{910AABFD-0D45-314C-A204-756B54131BE5}" type="slidenum">
              <a:rPr lang="en-US"/>
              <a:pPr/>
              <a:t>89</a:t>
            </a:fld>
            <a:endParaRPr lang="en-US"/>
          </a:p>
        </p:txBody>
      </p:sp>
    </p:spTree>
    <p:extLst>
      <p:ext uri="{BB962C8B-B14F-4D97-AF65-F5344CB8AC3E}">
        <p14:creationId xmlns:p14="http://schemas.microsoft.com/office/powerpoint/2010/main" val="40734847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latin typeface="Arial"/>
                <a:ea typeface="ＭＳ Ｐゴシック"/>
                <a:cs typeface="Arial"/>
              </a:rPr>
              <a:t>In 2013, Konda et al also published a study investigating CT scan as an alternative to SLT.10 In this study of 62 patients presenting to the emergency department with periarticular knee wounds, the presence of intra-articular air on CT scan had 100 percent sensitivity and 100 percent specificity for diagnosing traumatic knee arthrotomy when direct arthroscopic visualization or septic arthritis at follow-up were used as the gold standard for diagnosis. In this same study, the sensitivity of SLT was measured to be 92 percent. The authors conclude that “CT scan performs better than the conventional SLT to identify traumatic knee arthrotomies.” An important caveat is that the study was underpowered to detect patients who go on to develop septic arthritis after a negative CT scan.</a:t>
            </a:r>
          </a:p>
          <a:p>
            <a:pPr>
              <a:spcBef>
                <a:spcPts val="0"/>
              </a:spcBef>
              <a:spcAft>
                <a:spcPts val="0"/>
              </a:spcAft>
            </a:pPr>
            <a:r>
              <a:rPr lang="en-US" dirty="0">
                <a:latin typeface="Arial"/>
                <a:ea typeface="ＭＳ Ｐゴシック"/>
                <a:cs typeface="Arial"/>
              </a:rPr>
              <a:t>This leaves emergency physicians in a difficult spot. Currently, SLT is the generally accepted practice when evaluating a patient for a traumatic knee arthrotomy; however, the evidence behind SLT is weak at best. Should we retire SLT in favor of CT scan? How much evidence is needed to change our practice when the current “standard” practice also has only weak evidence behind it? At our institution, CT is accepted as the test of choice. </a:t>
            </a:r>
            <a:endParaRPr lang="en-US" dirty="0">
              <a:cs typeface="Arial"/>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910AABFD-0D45-314C-A204-756B54131BE5}" type="slidenum">
              <a:rPr lang="en-US"/>
              <a:pPr/>
              <a:t>90</a:t>
            </a:fld>
            <a:endParaRPr lang="en-US"/>
          </a:p>
        </p:txBody>
      </p:sp>
    </p:spTree>
    <p:extLst>
      <p:ext uri="{BB962C8B-B14F-4D97-AF65-F5344CB8AC3E}">
        <p14:creationId xmlns:p14="http://schemas.microsoft.com/office/powerpoint/2010/main" val="2545788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muscular anatomy</a:t>
            </a:r>
          </a:p>
        </p:txBody>
      </p:sp>
      <p:sp>
        <p:nvSpPr>
          <p:cNvPr id="4" name="Slide Number Placeholder 3"/>
          <p:cNvSpPr>
            <a:spLocks noGrp="1"/>
          </p:cNvSpPr>
          <p:nvPr>
            <p:ph type="sldNum" sz="quarter" idx="5"/>
          </p:nvPr>
        </p:nvSpPr>
        <p:spPr/>
        <p:txBody>
          <a:bodyPr/>
          <a:lstStyle/>
          <a:p>
            <a:fld id="{910AABFD-0D45-314C-A204-756B54131BE5}" type="slidenum">
              <a:rPr lang="en-US" smtClean="0"/>
              <a:pPr/>
              <a:t>9</a:t>
            </a:fld>
            <a:endParaRPr lang="en-US"/>
          </a:p>
        </p:txBody>
      </p:sp>
    </p:spTree>
    <p:extLst>
      <p:ext uri="{BB962C8B-B14F-4D97-AF65-F5344CB8AC3E}">
        <p14:creationId xmlns:p14="http://schemas.microsoft.com/office/powerpoint/2010/main" val="1241738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Discuss muscular anatomy</a:t>
            </a:r>
          </a:p>
          <a:p>
            <a:endParaRPr lang="en-US" dirty="0"/>
          </a:p>
        </p:txBody>
      </p:sp>
      <p:sp>
        <p:nvSpPr>
          <p:cNvPr id="4" name="Slide Number Placeholder 3"/>
          <p:cNvSpPr>
            <a:spLocks noGrp="1"/>
          </p:cNvSpPr>
          <p:nvPr>
            <p:ph type="sldNum" sz="quarter" idx="5"/>
          </p:nvPr>
        </p:nvSpPr>
        <p:spPr/>
        <p:txBody>
          <a:bodyPr/>
          <a:lstStyle/>
          <a:p>
            <a:fld id="{910AABFD-0D45-314C-A204-756B54131BE5}" type="slidenum">
              <a:rPr lang="en-US" smtClean="0"/>
              <a:pPr/>
              <a:t>10</a:t>
            </a:fld>
            <a:endParaRPr lang="en-US"/>
          </a:p>
        </p:txBody>
      </p:sp>
    </p:spTree>
    <p:extLst>
      <p:ext uri="{BB962C8B-B14F-4D97-AF65-F5344CB8AC3E}">
        <p14:creationId xmlns:p14="http://schemas.microsoft.com/office/powerpoint/2010/main" val="989668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Discuss muscular anatomy</a:t>
            </a:r>
          </a:p>
          <a:p>
            <a:endParaRPr lang="en-US" dirty="0"/>
          </a:p>
        </p:txBody>
      </p:sp>
      <p:sp>
        <p:nvSpPr>
          <p:cNvPr id="4" name="Slide Number Placeholder 3"/>
          <p:cNvSpPr>
            <a:spLocks noGrp="1"/>
          </p:cNvSpPr>
          <p:nvPr>
            <p:ph type="sldNum" sz="quarter" idx="5"/>
          </p:nvPr>
        </p:nvSpPr>
        <p:spPr/>
        <p:txBody>
          <a:bodyPr/>
          <a:lstStyle/>
          <a:p>
            <a:fld id="{910AABFD-0D45-314C-A204-756B54131BE5}" type="slidenum">
              <a:rPr lang="en-US" smtClean="0"/>
              <a:pPr/>
              <a:t>11</a:t>
            </a:fld>
            <a:endParaRPr lang="en-US"/>
          </a:p>
        </p:txBody>
      </p:sp>
    </p:spTree>
    <p:extLst>
      <p:ext uri="{BB962C8B-B14F-4D97-AF65-F5344CB8AC3E}">
        <p14:creationId xmlns:p14="http://schemas.microsoft.com/office/powerpoint/2010/main" val="1534896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location of bursae</a:t>
            </a:r>
          </a:p>
        </p:txBody>
      </p:sp>
      <p:sp>
        <p:nvSpPr>
          <p:cNvPr id="4" name="Slide Number Placeholder 3"/>
          <p:cNvSpPr>
            <a:spLocks noGrp="1"/>
          </p:cNvSpPr>
          <p:nvPr>
            <p:ph type="sldNum" sz="quarter" idx="5"/>
          </p:nvPr>
        </p:nvSpPr>
        <p:spPr/>
        <p:txBody>
          <a:bodyPr/>
          <a:lstStyle/>
          <a:p>
            <a:fld id="{910AABFD-0D45-314C-A204-756B54131BE5}" type="slidenum">
              <a:rPr lang="en-US" smtClean="0"/>
              <a:pPr/>
              <a:t>12</a:t>
            </a:fld>
            <a:endParaRPr lang="en-US"/>
          </a:p>
        </p:txBody>
      </p:sp>
    </p:spTree>
    <p:extLst>
      <p:ext uri="{BB962C8B-B14F-4D97-AF65-F5344CB8AC3E}">
        <p14:creationId xmlns:p14="http://schemas.microsoft.com/office/powerpoint/2010/main" val="513692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24687-80E4-4889-9A50-D1DC7B3FA83F}"/>
              </a:ext>
            </a:extLst>
          </p:cNvPr>
          <p:cNvSpPr>
            <a:spLocks noGrp="1"/>
          </p:cNvSpPr>
          <p:nvPr>
            <p:ph type="ctrTitle"/>
          </p:nvPr>
        </p:nvSpPr>
        <p:spPr>
          <a:xfrm>
            <a:off x="1143000" y="1122363"/>
            <a:ext cx="6858000" cy="2387600"/>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7C1DD795-E591-4B18-8223-AA0DCAF6E18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A0137B0-DC8B-40CB-9B17-AD5A4717C79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40D091C-DB5F-4C7B-896C-E736FDB301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0E1939-C083-4746-B136-F365216ACFB8}"/>
              </a:ext>
            </a:extLst>
          </p:cNvPr>
          <p:cNvSpPr>
            <a:spLocks noGrp="1"/>
          </p:cNvSpPr>
          <p:nvPr>
            <p:ph type="sldNum" sz="quarter" idx="12"/>
          </p:nvPr>
        </p:nvSpPr>
        <p:spPr/>
        <p:txBody>
          <a:bodyPr/>
          <a:lstStyle/>
          <a:p>
            <a:fld id="{72FCB7BB-9FB3-1946-BD00-72138C8D53FA}" type="slidenum">
              <a:rPr lang="en-US" smtClean="0"/>
              <a:pPr/>
              <a:t>‹#›</a:t>
            </a:fld>
            <a:endParaRPr lang="en-US"/>
          </a:p>
        </p:txBody>
      </p:sp>
    </p:spTree>
    <p:extLst>
      <p:ext uri="{BB962C8B-B14F-4D97-AF65-F5344CB8AC3E}">
        <p14:creationId xmlns:p14="http://schemas.microsoft.com/office/powerpoint/2010/main" val="3790107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E8E0F-E178-4406-A538-4E316FD900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526A3C-5350-485B-91FC-B625ABA75F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119B4-1FFA-40E4-8BAB-203F293079B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3B17ACE-E975-43BB-B6CF-F4CF8D613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8B0E4-2233-4CC5-B0E4-5A264FC9877F}"/>
              </a:ext>
            </a:extLst>
          </p:cNvPr>
          <p:cNvSpPr>
            <a:spLocks noGrp="1"/>
          </p:cNvSpPr>
          <p:nvPr>
            <p:ph type="sldNum" sz="quarter" idx="12"/>
          </p:nvPr>
        </p:nvSpPr>
        <p:spPr/>
        <p:txBody>
          <a:bodyPr/>
          <a:lstStyle/>
          <a:p>
            <a:fld id="{3B52DDC3-4620-624B-B73F-E518909D9E93}" type="slidenum">
              <a:rPr lang="en-US" smtClean="0"/>
              <a:pPr/>
              <a:t>‹#›</a:t>
            </a:fld>
            <a:endParaRPr lang="en-US"/>
          </a:p>
        </p:txBody>
      </p:sp>
    </p:spTree>
    <p:extLst>
      <p:ext uri="{BB962C8B-B14F-4D97-AF65-F5344CB8AC3E}">
        <p14:creationId xmlns:p14="http://schemas.microsoft.com/office/powerpoint/2010/main" val="48449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0C76AE-3F37-4A81-B348-99AF00D4873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17AA37-0CE1-4421-B3CE-841B571CE54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3B314-0C89-4296-9903-36F45523F51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D65C02D-4E44-422F-B700-B702E42B5C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64DEC-74F8-42D2-BF1E-4590BD25DFE1}"/>
              </a:ext>
            </a:extLst>
          </p:cNvPr>
          <p:cNvSpPr>
            <a:spLocks noGrp="1"/>
          </p:cNvSpPr>
          <p:nvPr>
            <p:ph type="sldNum" sz="quarter" idx="12"/>
          </p:nvPr>
        </p:nvSpPr>
        <p:spPr/>
        <p:txBody>
          <a:bodyPr/>
          <a:lstStyle/>
          <a:p>
            <a:fld id="{EE98BC6A-8289-9946-A6E2-E69CD8BD4936}" type="slidenum">
              <a:rPr lang="en-US" smtClean="0"/>
              <a:pPr/>
              <a:t>‹#›</a:t>
            </a:fld>
            <a:endParaRPr lang="en-US"/>
          </a:p>
        </p:txBody>
      </p:sp>
    </p:spTree>
    <p:extLst>
      <p:ext uri="{BB962C8B-B14F-4D97-AF65-F5344CB8AC3E}">
        <p14:creationId xmlns:p14="http://schemas.microsoft.com/office/powerpoint/2010/main" val="3626614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18ED1-44E4-4326-A1BC-A06C3B560C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6D3BB4-5A6C-493F-847B-94FEF1F54E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8F11FD-BA2B-4F38-B6BE-E0D028B5AD6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8D1BFFC-3D91-480C-B0BE-4EB2F6AFA2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872B9-F3AF-4D0E-A7AD-F08D16D00B09}"/>
              </a:ext>
            </a:extLst>
          </p:cNvPr>
          <p:cNvSpPr>
            <a:spLocks noGrp="1"/>
          </p:cNvSpPr>
          <p:nvPr>
            <p:ph type="sldNum" sz="quarter" idx="12"/>
          </p:nvPr>
        </p:nvSpPr>
        <p:spPr/>
        <p:txBody>
          <a:bodyPr/>
          <a:lstStyle/>
          <a:p>
            <a:fld id="{78B85773-C8E5-E64A-A2BA-5B1AE891FFEC}" type="slidenum">
              <a:rPr lang="en-US" smtClean="0"/>
              <a:pPr/>
              <a:t>‹#›</a:t>
            </a:fld>
            <a:endParaRPr lang="en-US"/>
          </a:p>
        </p:txBody>
      </p:sp>
    </p:spTree>
    <p:extLst>
      <p:ext uri="{BB962C8B-B14F-4D97-AF65-F5344CB8AC3E}">
        <p14:creationId xmlns:p14="http://schemas.microsoft.com/office/powerpoint/2010/main" val="2983781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EFD0E-F7CB-401D-B5AD-A5C616229780}"/>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36A1585-9EF5-42FA-B2E7-9BA7063BBE81}"/>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1D32B4-00DE-4B1B-980E-E5A8FB379CC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8CF299E-372E-45F3-8DA6-33954B0DE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957D24-4912-4313-A2F6-1BED4052DE04}"/>
              </a:ext>
            </a:extLst>
          </p:cNvPr>
          <p:cNvSpPr>
            <a:spLocks noGrp="1"/>
          </p:cNvSpPr>
          <p:nvPr>
            <p:ph type="sldNum" sz="quarter" idx="12"/>
          </p:nvPr>
        </p:nvSpPr>
        <p:spPr/>
        <p:txBody>
          <a:bodyPr/>
          <a:lstStyle/>
          <a:p>
            <a:fld id="{5786F0D2-BDB6-214A-9F25-7DE0D51D9C48}" type="slidenum">
              <a:rPr lang="en-US" smtClean="0"/>
              <a:pPr/>
              <a:t>‹#›</a:t>
            </a:fld>
            <a:endParaRPr lang="en-US"/>
          </a:p>
        </p:txBody>
      </p:sp>
    </p:spTree>
    <p:extLst>
      <p:ext uri="{BB962C8B-B14F-4D97-AF65-F5344CB8AC3E}">
        <p14:creationId xmlns:p14="http://schemas.microsoft.com/office/powerpoint/2010/main" val="1565474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A8634-7E30-4E16-AC70-CD7441741F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EC6978-14FF-42F5-BAB7-CC8A5082785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FF9A5C-7DBB-4D90-A517-DEBFE57D2FAC}"/>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A365CC-C731-4400-9276-57553FB2EF7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31D4994-1EC9-4308-841C-944F2FBDA3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E7ECD2-5C18-4CEF-ADF2-BA2618AFCCDA}"/>
              </a:ext>
            </a:extLst>
          </p:cNvPr>
          <p:cNvSpPr>
            <a:spLocks noGrp="1"/>
          </p:cNvSpPr>
          <p:nvPr>
            <p:ph type="sldNum" sz="quarter" idx="12"/>
          </p:nvPr>
        </p:nvSpPr>
        <p:spPr/>
        <p:txBody>
          <a:bodyPr/>
          <a:lstStyle/>
          <a:p>
            <a:fld id="{9672D779-5D7E-3F49-B0B4-08F982CEE061}" type="slidenum">
              <a:rPr lang="en-US" smtClean="0"/>
              <a:pPr/>
              <a:t>‹#›</a:t>
            </a:fld>
            <a:endParaRPr lang="en-US"/>
          </a:p>
        </p:txBody>
      </p:sp>
    </p:spTree>
    <p:extLst>
      <p:ext uri="{BB962C8B-B14F-4D97-AF65-F5344CB8AC3E}">
        <p14:creationId xmlns:p14="http://schemas.microsoft.com/office/powerpoint/2010/main" val="3216366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DB1D4-F1A0-4A34-BC11-D8825005B70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01DF2F-2B21-4A0C-87E6-8F0E72FC27B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42C482B-163E-4FD9-8303-E11D8E23DC1D}"/>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97F77A-C451-4137-AE9E-B51CC4A8C7E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8C4E8F6-FA31-46F3-A0D7-3E8E4EB99F6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704500-E4E9-4715-BDD4-B93A20BD2C7C}"/>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A3A88096-5F71-4F87-94B0-910F54133C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1C8D65-B701-4414-AA27-75AB925FFDAB}"/>
              </a:ext>
            </a:extLst>
          </p:cNvPr>
          <p:cNvSpPr>
            <a:spLocks noGrp="1"/>
          </p:cNvSpPr>
          <p:nvPr>
            <p:ph type="sldNum" sz="quarter" idx="12"/>
          </p:nvPr>
        </p:nvSpPr>
        <p:spPr/>
        <p:txBody>
          <a:bodyPr/>
          <a:lstStyle/>
          <a:p>
            <a:fld id="{76C8F8AD-A930-DB4C-A3B4-82F9B76D7064}" type="slidenum">
              <a:rPr lang="en-US" smtClean="0"/>
              <a:pPr/>
              <a:t>‹#›</a:t>
            </a:fld>
            <a:endParaRPr lang="en-US"/>
          </a:p>
        </p:txBody>
      </p:sp>
    </p:spTree>
    <p:extLst>
      <p:ext uri="{BB962C8B-B14F-4D97-AF65-F5344CB8AC3E}">
        <p14:creationId xmlns:p14="http://schemas.microsoft.com/office/powerpoint/2010/main" val="1173990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293E1-FD64-4AB8-9D25-870198444D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2DD5F3-472F-4FAC-972F-F9C53C3D372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15DF78D1-A1ED-4C97-BF23-F47508AB64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6B7011-B1B1-4BB1-BED7-E8DA4E8FCD0F}"/>
              </a:ext>
            </a:extLst>
          </p:cNvPr>
          <p:cNvSpPr>
            <a:spLocks noGrp="1"/>
          </p:cNvSpPr>
          <p:nvPr>
            <p:ph type="sldNum" sz="quarter" idx="12"/>
          </p:nvPr>
        </p:nvSpPr>
        <p:spPr/>
        <p:txBody>
          <a:bodyPr/>
          <a:lstStyle/>
          <a:p>
            <a:fld id="{2C398E37-F397-164E-83EC-5D335BCF2EBB}" type="slidenum">
              <a:rPr lang="en-US" smtClean="0"/>
              <a:pPr/>
              <a:t>‹#›</a:t>
            </a:fld>
            <a:endParaRPr lang="en-US"/>
          </a:p>
        </p:txBody>
      </p:sp>
    </p:spTree>
    <p:extLst>
      <p:ext uri="{BB962C8B-B14F-4D97-AF65-F5344CB8AC3E}">
        <p14:creationId xmlns:p14="http://schemas.microsoft.com/office/powerpoint/2010/main" val="123828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B9CE27-AE3F-4326-A1C7-B59D6689D83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855989CF-242A-49BE-B805-9B353BC2C4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61EE50-8FD6-4902-84E5-075D0AD76F85}"/>
              </a:ext>
            </a:extLst>
          </p:cNvPr>
          <p:cNvSpPr>
            <a:spLocks noGrp="1"/>
          </p:cNvSpPr>
          <p:nvPr>
            <p:ph type="sldNum" sz="quarter" idx="12"/>
          </p:nvPr>
        </p:nvSpPr>
        <p:spPr/>
        <p:txBody>
          <a:bodyPr/>
          <a:lstStyle/>
          <a:p>
            <a:fld id="{EA4251E5-DE43-6949-96FB-ED74B6734004}" type="slidenum">
              <a:rPr lang="en-US" smtClean="0"/>
              <a:pPr/>
              <a:t>‹#›</a:t>
            </a:fld>
            <a:endParaRPr lang="en-US"/>
          </a:p>
        </p:txBody>
      </p:sp>
    </p:spTree>
    <p:extLst>
      <p:ext uri="{BB962C8B-B14F-4D97-AF65-F5344CB8AC3E}">
        <p14:creationId xmlns:p14="http://schemas.microsoft.com/office/powerpoint/2010/main" val="435076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F809D-4519-4E9B-8AC3-03C13EF8029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6E92A2A-A255-4652-95F0-F931BCB0F30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F1B1CD-A08E-4DA6-844A-7C587064FAE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0B03B68-B2BA-41A0-BD82-313CA31570B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EAFA834-294B-4F08-BF12-0FDB2C949C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B411A6-2B5C-41FB-8614-350BB0E6E02D}"/>
              </a:ext>
            </a:extLst>
          </p:cNvPr>
          <p:cNvSpPr>
            <a:spLocks noGrp="1"/>
          </p:cNvSpPr>
          <p:nvPr>
            <p:ph type="sldNum" sz="quarter" idx="12"/>
          </p:nvPr>
        </p:nvSpPr>
        <p:spPr/>
        <p:txBody>
          <a:bodyPr/>
          <a:lstStyle/>
          <a:p>
            <a:fld id="{15FF9891-5FB5-8349-948F-7FADFEA70C3E}" type="slidenum">
              <a:rPr lang="en-US" smtClean="0"/>
              <a:pPr/>
              <a:t>‹#›</a:t>
            </a:fld>
            <a:endParaRPr lang="en-US"/>
          </a:p>
        </p:txBody>
      </p:sp>
    </p:spTree>
    <p:extLst>
      <p:ext uri="{BB962C8B-B14F-4D97-AF65-F5344CB8AC3E}">
        <p14:creationId xmlns:p14="http://schemas.microsoft.com/office/powerpoint/2010/main" val="3944644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8B638-7FD3-4478-B709-E5ABACED410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518BE8F-AFFC-478E-8E68-BAF4A1792E0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556FF87-B285-48EF-8C1E-1A9FCE636C0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484C38D-DA52-40F8-94CA-0F29CF9A68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50C27C5-70CC-4B7E-BA0C-136B0F5751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92F9BB-804B-489B-8818-7EF311C01A67}"/>
              </a:ext>
            </a:extLst>
          </p:cNvPr>
          <p:cNvSpPr>
            <a:spLocks noGrp="1"/>
          </p:cNvSpPr>
          <p:nvPr>
            <p:ph type="sldNum" sz="quarter" idx="12"/>
          </p:nvPr>
        </p:nvSpPr>
        <p:spPr/>
        <p:txBody>
          <a:bodyPr/>
          <a:lstStyle/>
          <a:p>
            <a:fld id="{4A1674D3-B3DF-0442-BCE8-6162E251361F}" type="slidenum">
              <a:rPr lang="en-US" smtClean="0"/>
              <a:pPr/>
              <a:t>‹#›</a:t>
            </a:fld>
            <a:endParaRPr lang="en-US"/>
          </a:p>
        </p:txBody>
      </p:sp>
    </p:spTree>
    <p:extLst>
      <p:ext uri="{BB962C8B-B14F-4D97-AF65-F5344CB8AC3E}">
        <p14:creationId xmlns:p14="http://schemas.microsoft.com/office/powerpoint/2010/main" val="2812606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F2B4D6-ED0B-4FC6-92D7-3C4DC36351F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7FCD7A-0A1F-4A36-B6C8-622A364F26E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3FCBFD-AB1F-43F5-9C20-BF697EE7187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2A78A604-50BE-4FF1-97A4-05AD96C53BD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822FD7-ADD8-42FC-8D7A-B00058E9D74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D083B70-99AA-004A-80A2-4DF5EF18E1C5}" type="slidenum">
              <a:rPr lang="en-US" smtClean="0"/>
              <a:pPr/>
              <a:t>‹#›</a:t>
            </a:fld>
            <a:endParaRPr lang="en-US"/>
          </a:p>
        </p:txBody>
      </p:sp>
    </p:spTree>
    <p:extLst>
      <p:ext uri="{BB962C8B-B14F-4D97-AF65-F5344CB8AC3E}">
        <p14:creationId xmlns:p14="http://schemas.microsoft.com/office/powerpoint/2010/main" val="359632332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acep.org/how-we-serve/sections/sports-medicine/musculoskeletal-exam-series/"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2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8.emf"/></Relationships>
</file>

<file path=ppt/slides/_rels/slide5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39.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HFHSLogoWh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5915025"/>
            <a:ext cx="1981200" cy="714375"/>
          </a:xfrm>
          <a:prstGeom prst="rect">
            <a:avLst/>
          </a:prstGeom>
          <a:noFill/>
          <a:extLst>
            <a:ext uri="{909E8E84-426E-40dd-AFC4-6F175D3DCCD1}">
              <a14:hiddenFill xmlns="" xmlns:a14="http://schemas.microsoft.com/office/drawing/2010/main">
                <a:solidFill>
                  <a:srgbClr val="FFFFFF"/>
                </a:solidFill>
              </a14:hiddenFill>
            </a:ext>
          </a:extLst>
        </p:spPr>
      </p:pic>
      <p:sp>
        <p:nvSpPr>
          <p:cNvPr id="7171" name="Rectangle 3"/>
          <p:cNvSpPr>
            <a:spLocks noGrp="1" noChangeArrowheads="1"/>
          </p:cNvSpPr>
          <p:nvPr>
            <p:ph type="ctrTitle"/>
          </p:nvPr>
        </p:nvSpPr>
        <p:spPr>
          <a:xfrm>
            <a:off x="685800" y="2235200"/>
            <a:ext cx="8001000" cy="2387600"/>
          </a:xfrm>
        </p:spPr>
        <p:txBody>
          <a:bodyPr>
            <a:normAutofit/>
          </a:bodyPr>
          <a:lstStyle/>
          <a:p>
            <a:r>
              <a:rPr lang="en-US" sz="4800" dirty="0"/>
              <a:t>Evaluation of the </a:t>
            </a:r>
            <a:r>
              <a:rPr lang="en-US" sz="4800" dirty="0">
                <a:solidFill>
                  <a:schemeClr val="tx1"/>
                </a:solidFill>
              </a:rPr>
              <a:t>Knee in the </a:t>
            </a:r>
            <a:br>
              <a:rPr lang="en-US" sz="4800" dirty="0">
                <a:solidFill>
                  <a:schemeClr val="tx1"/>
                </a:solidFill>
              </a:rPr>
            </a:br>
            <a:r>
              <a:rPr lang="en-US" sz="4800" dirty="0">
                <a:solidFill>
                  <a:schemeClr val="tx1"/>
                </a:solidFill>
              </a:rPr>
              <a:t>Emergency Department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DF737659-EBF7-4FF8-891B-8D793F857E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100" y="279166"/>
            <a:ext cx="5257800" cy="6299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010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F39C24B9-290B-42B3-A53D-A6F1056D2D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186228"/>
            <a:ext cx="5562600" cy="6485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362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es-anserine-bursitis.jpg"/>
          <p:cNvPicPr>
            <a:picLocks noGrp="1" noChangeAspect="1"/>
          </p:cNvPicPr>
          <p:nvPr>
            <p:ph sz="half" idx="2"/>
          </p:nvPr>
        </p:nvPicPr>
        <p:blipFill rotWithShape="1">
          <a:blip r:embed="rId3"/>
          <a:srcRect l="5145" t="13030" r="5145" b="12047"/>
          <a:stretch/>
        </p:blipFill>
        <p:spPr>
          <a:xfrm>
            <a:off x="1257300" y="317241"/>
            <a:ext cx="6629400" cy="6223518"/>
          </a:xfrm>
        </p:spPr>
      </p:pic>
    </p:spTree>
    <p:extLst>
      <p:ext uri="{BB962C8B-B14F-4D97-AF65-F5344CB8AC3E}">
        <p14:creationId xmlns:p14="http://schemas.microsoft.com/office/powerpoint/2010/main" val="560408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79A66-1806-46AF-8C76-2E614700BFED}"/>
              </a:ext>
            </a:extLst>
          </p:cNvPr>
          <p:cNvSpPr>
            <a:spLocks noGrp="1"/>
          </p:cNvSpPr>
          <p:nvPr>
            <p:ph type="title"/>
          </p:nvPr>
        </p:nvSpPr>
        <p:spPr/>
        <p:txBody>
          <a:bodyPr/>
          <a:lstStyle/>
          <a:p>
            <a:r>
              <a:rPr lang="en-US" dirty="0"/>
              <a:t>Ottawa Knee Rule</a:t>
            </a:r>
          </a:p>
        </p:txBody>
      </p:sp>
      <p:sp>
        <p:nvSpPr>
          <p:cNvPr id="3" name="Content Placeholder 2">
            <a:extLst>
              <a:ext uri="{FF2B5EF4-FFF2-40B4-BE49-F238E27FC236}">
                <a16:creationId xmlns:a16="http://schemas.microsoft.com/office/drawing/2014/main" id="{C88FC855-AA7E-48A0-8531-6F39C518CD8A}"/>
              </a:ext>
            </a:extLst>
          </p:cNvPr>
          <p:cNvSpPr>
            <a:spLocks noGrp="1"/>
          </p:cNvSpPr>
          <p:nvPr>
            <p:ph idx="1"/>
          </p:nvPr>
        </p:nvSpPr>
        <p:spPr/>
        <p:txBody>
          <a:bodyPr/>
          <a:lstStyle/>
          <a:p>
            <a:pPr marL="0" indent="0">
              <a:buNone/>
            </a:pPr>
            <a:r>
              <a:rPr lang="en-US" dirty="0"/>
              <a:t>X-ray is only required in patients who have an acute injury </a:t>
            </a:r>
            <a:r>
              <a:rPr lang="en-US" b="1" dirty="0"/>
              <a:t>and</a:t>
            </a:r>
            <a:r>
              <a:rPr lang="en-US" dirty="0"/>
              <a:t> one or more of the following:</a:t>
            </a:r>
          </a:p>
          <a:p>
            <a:r>
              <a:rPr lang="en-US" dirty="0"/>
              <a:t>Age &gt;55</a:t>
            </a:r>
          </a:p>
          <a:p>
            <a:r>
              <a:rPr lang="en-US" dirty="0"/>
              <a:t>Isolated tenderness of the patella</a:t>
            </a:r>
          </a:p>
          <a:p>
            <a:r>
              <a:rPr lang="en-US" dirty="0"/>
              <a:t>Tenderness at the fibular head</a:t>
            </a:r>
          </a:p>
          <a:p>
            <a:r>
              <a:rPr lang="en-US" dirty="0"/>
              <a:t>Inability flex to 90 degrees</a:t>
            </a:r>
          </a:p>
          <a:p>
            <a:r>
              <a:rPr lang="en-US" dirty="0"/>
              <a:t>Inability to walk 4 steps BOTH immediately after the injury and in the ED</a:t>
            </a:r>
          </a:p>
          <a:p>
            <a:r>
              <a:rPr lang="en-US" dirty="0"/>
              <a:t>Validated in both adults and children</a:t>
            </a:r>
          </a:p>
          <a:p>
            <a:pPr marL="0" indent="0">
              <a:buNone/>
            </a:pPr>
            <a:endParaRPr lang="en-US" dirty="0"/>
          </a:p>
          <a:p>
            <a:endParaRPr lang="en-US" dirty="0"/>
          </a:p>
        </p:txBody>
      </p:sp>
    </p:spTree>
    <p:extLst>
      <p:ext uri="{BB962C8B-B14F-4D97-AF65-F5344CB8AC3E}">
        <p14:creationId xmlns:p14="http://schemas.microsoft.com/office/powerpoint/2010/main" val="2544460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A0289126-2594-4E6D-9CF6-75D10B4C88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16243"/>
            <a:ext cx="7315200" cy="6425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467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78F275-30F9-4302-A7C3-67CBF3526EDE}"/>
              </a:ext>
            </a:extLst>
          </p:cNvPr>
          <p:cNvSpPr>
            <a:spLocks noGrp="1"/>
          </p:cNvSpPr>
          <p:nvPr>
            <p:ph type="title"/>
          </p:nvPr>
        </p:nvSpPr>
        <p:spPr/>
        <p:txBody>
          <a:bodyPr/>
          <a:lstStyle/>
          <a:p>
            <a:r>
              <a:rPr lang="en-US" dirty="0"/>
              <a:t>Physical Examination</a:t>
            </a:r>
          </a:p>
        </p:txBody>
      </p:sp>
      <p:sp>
        <p:nvSpPr>
          <p:cNvPr id="6" name="Text Placeholder 5">
            <a:extLst>
              <a:ext uri="{FF2B5EF4-FFF2-40B4-BE49-F238E27FC236}">
                <a16:creationId xmlns:a16="http://schemas.microsoft.com/office/drawing/2014/main" id="{CA26619B-23E1-4FC0-B11A-179DA6599F13}"/>
              </a:ext>
            </a:extLst>
          </p:cNvPr>
          <p:cNvSpPr>
            <a:spLocks noGrp="1"/>
          </p:cNvSpPr>
          <p:nvPr>
            <p:ph type="body" idx="1"/>
          </p:nvPr>
        </p:nvSpPr>
        <p:spPr/>
        <p:txBody>
          <a:bodyPr/>
          <a:lstStyle/>
          <a:p>
            <a:r>
              <a:rPr lang="en-US" dirty="0">
                <a:hlinkClick r:id="rId3"/>
              </a:rPr>
              <a:t>Knee examination video</a:t>
            </a:r>
            <a:endParaRPr lang="en-US" dirty="0"/>
          </a:p>
        </p:txBody>
      </p:sp>
    </p:spTree>
    <p:extLst>
      <p:ext uri="{BB962C8B-B14F-4D97-AF65-F5344CB8AC3E}">
        <p14:creationId xmlns:p14="http://schemas.microsoft.com/office/powerpoint/2010/main" val="3446446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Board Review Topics</a:t>
            </a:r>
          </a:p>
        </p:txBody>
      </p:sp>
      <p:sp>
        <p:nvSpPr>
          <p:cNvPr id="4" name="Text Placeholder 3">
            <a:extLst>
              <a:ext uri="{FF2B5EF4-FFF2-40B4-BE49-F238E27FC236}">
                <a16:creationId xmlns:a16="http://schemas.microsoft.com/office/drawing/2014/main" id="{83C82B52-8358-4BCA-8521-4BCEDB28599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36988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The “Terrible Triad”</a:t>
            </a:r>
          </a:p>
        </p:txBody>
      </p:sp>
      <p:sp>
        <p:nvSpPr>
          <p:cNvPr id="3" name="Content Placeholder 2"/>
          <p:cNvSpPr>
            <a:spLocks noGrp="1"/>
          </p:cNvSpPr>
          <p:nvPr>
            <p:ph idx="1"/>
          </p:nvPr>
        </p:nvSpPr>
        <p:spPr/>
        <p:txBody>
          <a:bodyPr>
            <a:normAutofit/>
          </a:bodyPr>
          <a:lstStyle/>
          <a:p>
            <a:r>
              <a:rPr lang="en-US" sz="2800" dirty="0"/>
              <a:t>Significant force to the lateral aspect of the knee</a:t>
            </a:r>
          </a:p>
          <a:p>
            <a:r>
              <a:rPr lang="en-US" sz="2800" dirty="0"/>
              <a:t>Medial collateral ligament tear</a:t>
            </a:r>
          </a:p>
          <a:p>
            <a:r>
              <a:rPr lang="en-US" sz="2800" dirty="0"/>
              <a:t>Medial meniscus injury</a:t>
            </a:r>
          </a:p>
          <a:p>
            <a:r>
              <a:rPr lang="en-US" sz="2800" dirty="0"/>
              <a:t>Anterior cruciate (often hear / sense a loud pop)</a:t>
            </a:r>
          </a:p>
          <a:p>
            <a:r>
              <a:rPr lang="en-US" sz="2800" dirty="0"/>
              <a:t>Joint effusion present in the majority</a:t>
            </a:r>
          </a:p>
        </p:txBody>
      </p:sp>
    </p:spTree>
    <p:extLst>
      <p:ext uri="{BB962C8B-B14F-4D97-AF65-F5344CB8AC3E}">
        <p14:creationId xmlns:p14="http://schemas.microsoft.com/office/powerpoint/2010/main" val="125099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CA97B-30F1-4BEF-8863-CDF8C9A5BAFE}"/>
              </a:ext>
            </a:extLst>
          </p:cNvPr>
          <p:cNvSpPr>
            <a:spLocks noGrp="1"/>
          </p:cNvSpPr>
          <p:nvPr>
            <p:ph type="title"/>
          </p:nvPr>
        </p:nvSpPr>
        <p:spPr/>
        <p:txBody>
          <a:bodyPr/>
          <a:lstStyle/>
          <a:p>
            <a:r>
              <a:rPr lang="en-US" dirty="0"/>
              <a:t>Meniscus tear</a:t>
            </a:r>
          </a:p>
        </p:txBody>
      </p:sp>
      <p:sp>
        <p:nvSpPr>
          <p:cNvPr id="3" name="Content Placeholder 2">
            <a:extLst>
              <a:ext uri="{FF2B5EF4-FFF2-40B4-BE49-F238E27FC236}">
                <a16:creationId xmlns:a16="http://schemas.microsoft.com/office/drawing/2014/main" id="{0B87B82B-CFEB-49DE-B78E-21954B7D6F1A}"/>
              </a:ext>
            </a:extLst>
          </p:cNvPr>
          <p:cNvSpPr>
            <a:spLocks noGrp="1"/>
          </p:cNvSpPr>
          <p:nvPr>
            <p:ph idx="1"/>
          </p:nvPr>
        </p:nvSpPr>
        <p:spPr/>
        <p:txBody>
          <a:bodyPr/>
          <a:lstStyle/>
          <a:p>
            <a:r>
              <a:rPr lang="en-US" dirty="0"/>
              <a:t>Patients present with locking, catching</a:t>
            </a:r>
          </a:p>
          <a:p>
            <a:r>
              <a:rPr lang="en-US" dirty="0"/>
              <a:t>+ McMurray’s test, joint line tenderness</a:t>
            </a:r>
          </a:p>
          <a:p>
            <a:r>
              <a:rPr lang="en-US" dirty="0"/>
              <a:t>ED treatment: protected weight bearing, consider immobilization of the knee is locked (bucket-handle tear)</a:t>
            </a:r>
          </a:p>
          <a:p>
            <a:r>
              <a:rPr lang="en-US" dirty="0"/>
              <a:t>MRI is diagnostic</a:t>
            </a:r>
          </a:p>
          <a:p>
            <a:endParaRPr lang="en-US" dirty="0"/>
          </a:p>
        </p:txBody>
      </p:sp>
    </p:spTree>
    <p:extLst>
      <p:ext uri="{BB962C8B-B14F-4D97-AF65-F5344CB8AC3E}">
        <p14:creationId xmlns:p14="http://schemas.microsoft.com/office/powerpoint/2010/main" val="3691814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Baker’s Cyst</a:t>
            </a:r>
          </a:p>
        </p:txBody>
      </p:sp>
      <p:sp>
        <p:nvSpPr>
          <p:cNvPr id="3" name="Content Placeholder 2"/>
          <p:cNvSpPr>
            <a:spLocks noGrp="1"/>
          </p:cNvSpPr>
          <p:nvPr>
            <p:ph sz="half" idx="1"/>
          </p:nvPr>
        </p:nvSpPr>
        <p:spPr/>
        <p:txBody>
          <a:bodyPr/>
          <a:lstStyle/>
          <a:p>
            <a:r>
              <a:rPr lang="en-US" dirty="0"/>
              <a:t>Inflammation of the gastrocnemius bursa</a:t>
            </a:r>
          </a:p>
          <a:p>
            <a:r>
              <a:rPr lang="en-US" dirty="0"/>
              <a:t>Painful, swollen popliteal fossa or calf</a:t>
            </a:r>
          </a:p>
          <a:p>
            <a:r>
              <a:rPr lang="en-US" dirty="0"/>
              <a:t>Symptoms may mimic thrombophlebitis</a:t>
            </a:r>
          </a:p>
          <a:p>
            <a:r>
              <a:rPr lang="en-US" dirty="0" err="1"/>
              <a:t>Dx</a:t>
            </a:r>
            <a:r>
              <a:rPr lang="en-US" dirty="0"/>
              <a:t>: </a:t>
            </a:r>
            <a:r>
              <a:rPr lang="en-US" dirty="0" err="1"/>
              <a:t>arthrogram</a:t>
            </a:r>
            <a:r>
              <a:rPr lang="en-US" dirty="0"/>
              <a:t>, ultrasound, MRI</a:t>
            </a:r>
          </a:p>
          <a:p>
            <a:pPr marL="0" indent="0">
              <a:buNone/>
            </a:pPr>
            <a:endParaRPr lang="en-US" dirty="0"/>
          </a:p>
        </p:txBody>
      </p:sp>
      <p:pic>
        <p:nvPicPr>
          <p:cNvPr id="5" name="Picture 4"/>
          <p:cNvPicPr>
            <a:picLocks noChangeAspect="1"/>
          </p:cNvPicPr>
          <p:nvPr/>
        </p:nvPicPr>
        <p:blipFill>
          <a:blip r:embed="rId2"/>
          <a:stretch>
            <a:fillRect/>
          </a:stretch>
        </p:blipFill>
        <p:spPr>
          <a:xfrm>
            <a:off x="4741672" y="1600200"/>
            <a:ext cx="4173728" cy="3962400"/>
          </a:xfrm>
          <a:prstGeom prst="rect">
            <a:avLst/>
          </a:prstGeom>
        </p:spPr>
      </p:pic>
    </p:spTree>
    <p:extLst>
      <p:ext uri="{BB962C8B-B14F-4D97-AF65-F5344CB8AC3E}">
        <p14:creationId xmlns:p14="http://schemas.microsoft.com/office/powerpoint/2010/main" val="197256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sz="4000" dirty="0"/>
              <a:t>Objectives</a:t>
            </a:r>
          </a:p>
        </p:txBody>
      </p:sp>
      <p:sp>
        <p:nvSpPr>
          <p:cNvPr id="8195" name="Rectangle 3"/>
          <p:cNvSpPr>
            <a:spLocks noGrp="1" noChangeArrowheads="1"/>
          </p:cNvSpPr>
          <p:nvPr>
            <p:ph idx="1"/>
          </p:nvPr>
        </p:nvSpPr>
        <p:spPr/>
        <p:txBody>
          <a:bodyPr>
            <a:normAutofit/>
          </a:bodyPr>
          <a:lstStyle/>
          <a:p>
            <a:pPr lvl="0"/>
            <a:r>
              <a:rPr lang="en-US" sz="3200" dirty="0"/>
              <a:t>Identify anatomic structures of the knee </a:t>
            </a:r>
          </a:p>
          <a:p>
            <a:pPr lvl="0"/>
            <a:r>
              <a:rPr lang="en-US" sz="3200" dirty="0"/>
              <a:t>Interpret radiographic structures of the knee </a:t>
            </a:r>
          </a:p>
          <a:p>
            <a:pPr lvl="0"/>
            <a:r>
              <a:rPr lang="en-US" sz="3200" dirty="0"/>
              <a:t>Perform examination of the knee </a:t>
            </a:r>
          </a:p>
          <a:p>
            <a:pPr lvl="0"/>
            <a:r>
              <a:rPr lang="en-US" sz="3200" dirty="0"/>
              <a:t>Use the Ottawa Knee Rule</a:t>
            </a:r>
          </a:p>
          <a:p>
            <a:pPr lvl="0"/>
            <a:r>
              <a:rPr lang="en-US" sz="3200" dirty="0"/>
              <a:t>Diagnose and manage commonly encountered pathological conditions involving the knee</a:t>
            </a:r>
          </a:p>
          <a:p>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Osgood-</a:t>
            </a:r>
            <a:r>
              <a:rPr lang="en-US" dirty="0" err="1"/>
              <a:t>Schlatter</a:t>
            </a:r>
            <a:r>
              <a:rPr lang="en-US" dirty="0"/>
              <a:t> Disease</a:t>
            </a:r>
          </a:p>
        </p:txBody>
      </p:sp>
      <p:sp>
        <p:nvSpPr>
          <p:cNvPr id="3" name="Content Placeholder 2"/>
          <p:cNvSpPr>
            <a:spLocks noGrp="1"/>
          </p:cNvSpPr>
          <p:nvPr>
            <p:ph idx="1"/>
          </p:nvPr>
        </p:nvSpPr>
        <p:spPr/>
        <p:txBody>
          <a:bodyPr>
            <a:normAutofit/>
          </a:bodyPr>
          <a:lstStyle/>
          <a:p>
            <a:r>
              <a:rPr lang="en-US" dirty="0"/>
              <a:t>More technical name = patellar tendon </a:t>
            </a:r>
            <a:r>
              <a:rPr lang="en-US" dirty="0" err="1"/>
              <a:t>apophysitis</a:t>
            </a:r>
            <a:endParaRPr lang="en-US" dirty="0"/>
          </a:p>
          <a:p>
            <a:r>
              <a:rPr lang="en-US" dirty="0"/>
              <a:t>Males 10-15 years, athletics</a:t>
            </a:r>
          </a:p>
          <a:p>
            <a:r>
              <a:rPr lang="en-US" dirty="0"/>
              <a:t>Insidious onset, self-limited, traction injury to the </a:t>
            </a:r>
            <a:r>
              <a:rPr lang="en-US" dirty="0" err="1"/>
              <a:t>tibial</a:t>
            </a:r>
            <a:r>
              <a:rPr lang="en-US" dirty="0"/>
              <a:t> tuberosity, can be bilateral</a:t>
            </a:r>
          </a:p>
          <a:p>
            <a:r>
              <a:rPr lang="en-US" dirty="0"/>
              <a:t>Pain, swelling, erythema over ant. </a:t>
            </a:r>
            <a:r>
              <a:rPr lang="en-US" dirty="0" err="1"/>
              <a:t>Tibial</a:t>
            </a:r>
            <a:r>
              <a:rPr lang="en-US" dirty="0"/>
              <a:t> tuberosity</a:t>
            </a:r>
          </a:p>
          <a:p>
            <a:r>
              <a:rPr lang="en-US" dirty="0"/>
              <a:t>X-rays may be normal</a:t>
            </a:r>
          </a:p>
          <a:p>
            <a:r>
              <a:rPr lang="en-US" dirty="0"/>
              <a:t>Treatment: NSAIDS, rest, avoid forced knee extension</a:t>
            </a:r>
          </a:p>
        </p:txBody>
      </p:sp>
    </p:spTree>
    <p:extLst>
      <p:ext uri="{BB962C8B-B14F-4D97-AF65-F5344CB8AC3E}">
        <p14:creationId xmlns:p14="http://schemas.microsoft.com/office/powerpoint/2010/main" val="41178201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57200" y="21312"/>
            <a:ext cx="4114800" cy="6881895"/>
          </a:xfrm>
          <a:prstGeom prst="rect">
            <a:avLst/>
          </a:prstGeom>
        </p:spPr>
      </p:pic>
      <p:pic>
        <p:nvPicPr>
          <p:cNvPr id="6" name="Picture 5"/>
          <p:cNvPicPr>
            <a:picLocks noChangeAspect="1"/>
          </p:cNvPicPr>
          <p:nvPr/>
        </p:nvPicPr>
        <p:blipFill>
          <a:blip r:embed="rId4"/>
          <a:stretch>
            <a:fillRect/>
          </a:stretch>
        </p:blipFill>
        <p:spPr>
          <a:xfrm>
            <a:off x="4648200" y="18268"/>
            <a:ext cx="4343400" cy="6949440"/>
          </a:xfrm>
          <a:prstGeom prst="rect">
            <a:avLst/>
          </a:prstGeom>
        </p:spPr>
      </p:pic>
    </p:spTree>
    <p:extLst>
      <p:ext uri="{BB962C8B-B14F-4D97-AF65-F5344CB8AC3E}">
        <p14:creationId xmlns:p14="http://schemas.microsoft.com/office/powerpoint/2010/main" val="2199156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Osteochondritis</a:t>
            </a:r>
            <a:r>
              <a:rPr lang="en-US" dirty="0"/>
              <a:t> </a:t>
            </a:r>
            <a:r>
              <a:rPr lang="en-US" dirty="0" err="1"/>
              <a:t>Dissecans</a:t>
            </a:r>
            <a:endParaRPr lang="en-US" dirty="0"/>
          </a:p>
        </p:txBody>
      </p:sp>
      <p:sp>
        <p:nvSpPr>
          <p:cNvPr id="3" name="Content Placeholder 2"/>
          <p:cNvSpPr>
            <a:spLocks noGrp="1"/>
          </p:cNvSpPr>
          <p:nvPr>
            <p:ph sz="half" idx="1"/>
          </p:nvPr>
        </p:nvSpPr>
        <p:spPr/>
        <p:txBody>
          <a:bodyPr>
            <a:normAutofit/>
          </a:bodyPr>
          <a:lstStyle/>
          <a:p>
            <a:r>
              <a:rPr lang="en-US" dirty="0" err="1"/>
              <a:t>Subchondral</a:t>
            </a:r>
            <a:r>
              <a:rPr lang="en-US" dirty="0"/>
              <a:t> fracture</a:t>
            </a:r>
          </a:p>
          <a:p>
            <a:r>
              <a:rPr lang="en-US" dirty="0"/>
              <a:t>Cause unknown</a:t>
            </a:r>
          </a:p>
          <a:p>
            <a:r>
              <a:rPr lang="en-US" dirty="0"/>
              <a:t>Adolescents, unilateral</a:t>
            </a:r>
          </a:p>
          <a:p>
            <a:r>
              <a:rPr lang="en-US" dirty="0"/>
              <a:t>Medial femur most common</a:t>
            </a:r>
          </a:p>
          <a:p>
            <a:r>
              <a:rPr lang="en-US" dirty="0"/>
              <a:t>X-ray may be negative</a:t>
            </a:r>
          </a:p>
          <a:p>
            <a:r>
              <a:rPr lang="en-US" dirty="0"/>
              <a:t>Also </a:t>
            </a:r>
            <a:r>
              <a:rPr lang="en-US" dirty="0" err="1"/>
              <a:t>talar</a:t>
            </a:r>
            <a:r>
              <a:rPr lang="en-US" dirty="0"/>
              <a:t> dome, capitellum</a:t>
            </a:r>
          </a:p>
          <a:p>
            <a:r>
              <a:rPr lang="en-US" dirty="0"/>
              <a:t>Locked joint due to loose body</a:t>
            </a:r>
          </a:p>
        </p:txBody>
      </p:sp>
      <p:pic>
        <p:nvPicPr>
          <p:cNvPr id="5" name="Picture 4"/>
          <p:cNvPicPr>
            <a:picLocks noChangeAspect="1"/>
          </p:cNvPicPr>
          <p:nvPr/>
        </p:nvPicPr>
        <p:blipFill rotWithShape="1">
          <a:blip r:embed="rId2"/>
          <a:srcRect l="-1137" t="1137" r="1137" b="5558"/>
          <a:stretch/>
        </p:blipFill>
        <p:spPr>
          <a:xfrm>
            <a:off x="4699000" y="1676400"/>
            <a:ext cx="3987800" cy="3720803"/>
          </a:xfrm>
          <a:prstGeom prst="rect">
            <a:avLst/>
          </a:prstGeom>
        </p:spPr>
      </p:pic>
    </p:spTree>
    <p:extLst>
      <p:ext uri="{BB962C8B-B14F-4D97-AF65-F5344CB8AC3E}">
        <p14:creationId xmlns:p14="http://schemas.microsoft.com/office/powerpoint/2010/main" val="3449317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3639" y="1066800"/>
            <a:ext cx="4857484" cy="4343400"/>
          </a:xfrm>
          <a:prstGeom prst="rect">
            <a:avLst/>
          </a:prstGeom>
        </p:spPr>
      </p:pic>
      <p:pic>
        <p:nvPicPr>
          <p:cNvPr id="6" name="Picture 5"/>
          <p:cNvPicPr>
            <a:picLocks noChangeAspect="1"/>
          </p:cNvPicPr>
          <p:nvPr/>
        </p:nvPicPr>
        <p:blipFill rotWithShape="1">
          <a:blip r:embed="rId4"/>
          <a:srcRect r="15556"/>
          <a:stretch/>
        </p:blipFill>
        <p:spPr>
          <a:xfrm>
            <a:off x="4800600" y="914400"/>
            <a:ext cx="4343400" cy="5003800"/>
          </a:xfrm>
          <a:prstGeom prst="rect">
            <a:avLst/>
          </a:prstGeom>
        </p:spPr>
      </p:pic>
    </p:spTree>
    <p:extLst>
      <p:ext uri="{BB962C8B-B14F-4D97-AF65-F5344CB8AC3E}">
        <p14:creationId xmlns:p14="http://schemas.microsoft.com/office/powerpoint/2010/main" val="1825863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Quadriceps Tendon Rupture</a:t>
            </a:r>
          </a:p>
        </p:txBody>
      </p:sp>
      <p:sp>
        <p:nvSpPr>
          <p:cNvPr id="3" name="Content Placeholder 2"/>
          <p:cNvSpPr>
            <a:spLocks noGrp="1"/>
          </p:cNvSpPr>
          <p:nvPr>
            <p:ph idx="1"/>
          </p:nvPr>
        </p:nvSpPr>
        <p:spPr/>
        <p:txBody>
          <a:bodyPr>
            <a:normAutofit/>
          </a:bodyPr>
          <a:lstStyle/>
          <a:p>
            <a:r>
              <a:rPr lang="en-US" dirty="0"/>
              <a:t>Old, debilitated, steroids</a:t>
            </a:r>
          </a:p>
          <a:p>
            <a:r>
              <a:rPr lang="en-US" dirty="0"/>
              <a:t>Fall, quadriceps contraction with forced knee flexion, inability to extend knee</a:t>
            </a:r>
          </a:p>
          <a:p>
            <a:r>
              <a:rPr lang="en-US" dirty="0"/>
              <a:t>Pain superior to patella</a:t>
            </a:r>
          </a:p>
          <a:p>
            <a:r>
              <a:rPr lang="en-US" dirty="0"/>
              <a:t>X-rays can show low riding patella</a:t>
            </a:r>
            <a:endParaRPr lang="en-US" dirty="0">
              <a:cs typeface="Arial"/>
            </a:endParaRPr>
          </a:p>
        </p:txBody>
      </p:sp>
    </p:spTree>
    <p:extLst>
      <p:ext uri="{BB962C8B-B14F-4D97-AF65-F5344CB8AC3E}">
        <p14:creationId xmlns:p14="http://schemas.microsoft.com/office/powerpoint/2010/main" val="1942211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4289"/>
            <a:ext cx="9144000" cy="6804422"/>
          </a:xfrm>
          <a:prstGeom prst="rect">
            <a:avLst/>
          </a:prstGeom>
        </p:spPr>
      </p:pic>
    </p:spTree>
    <p:extLst>
      <p:ext uri="{BB962C8B-B14F-4D97-AF65-F5344CB8AC3E}">
        <p14:creationId xmlns:p14="http://schemas.microsoft.com/office/powerpoint/2010/main" val="39419222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8FC0A1-35B4-4724-94FD-36D93C90AE89}"/>
              </a:ext>
            </a:extLst>
          </p:cNvPr>
          <p:cNvPicPr>
            <a:picLocks noChangeAspect="1"/>
          </p:cNvPicPr>
          <p:nvPr/>
        </p:nvPicPr>
        <p:blipFill>
          <a:blip r:embed="rId3"/>
          <a:stretch>
            <a:fillRect/>
          </a:stretch>
        </p:blipFill>
        <p:spPr>
          <a:xfrm>
            <a:off x="894837" y="342469"/>
            <a:ext cx="7354326" cy="6173061"/>
          </a:xfrm>
          <a:prstGeom prst="rect">
            <a:avLst/>
          </a:prstGeom>
        </p:spPr>
      </p:pic>
    </p:spTree>
    <p:extLst>
      <p:ext uri="{BB962C8B-B14F-4D97-AF65-F5344CB8AC3E}">
        <p14:creationId xmlns:p14="http://schemas.microsoft.com/office/powerpoint/2010/main" val="1943317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4D071-1E00-4E59-B37C-08E5733A921D}"/>
              </a:ext>
            </a:extLst>
          </p:cNvPr>
          <p:cNvSpPr>
            <a:spLocks noGrp="1"/>
          </p:cNvSpPr>
          <p:nvPr>
            <p:ph type="title"/>
          </p:nvPr>
        </p:nvSpPr>
        <p:spPr/>
        <p:txBody>
          <a:bodyPr/>
          <a:lstStyle/>
          <a:p>
            <a:r>
              <a:rPr lang="en-US" dirty="0"/>
              <a:t>Patella fracture</a:t>
            </a:r>
          </a:p>
        </p:txBody>
      </p:sp>
      <p:sp>
        <p:nvSpPr>
          <p:cNvPr id="3" name="Content Placeholder 2">
            <a:extLst>
              <a:ext uri="{FF2B5EF4-FFF2-40B4-BE49-F238E27FC236}">
                <a16:creationId xmlns:a16="http://schemas.microsoft.com/office/drawing/2014/main" id="{5A2CF8DF-ED68-4CDD-B825-4F7C7756D056}"/>
              </a:ext>
            </a:extLst>
          </p:cNvPr>
          <p:cNvSpPr>
            <a:spLocks noGrp="1"/>
          </p:cNvSpPr>
          <p:nvPr>
            <p:ph idx="1"/>
          </p:nvPr>
        </p:nvSpPr>
        <p:spPr/>
        <p:txBody>
          <a:bodyPr/>
          <a:lstStyle/>
          <a:p>
            <a:r>
              <a:rPr lang="en-US" dirty="0"/>
              <a:t>Patellar tenderness, swelling and effusion</a:t>
            </a:r>
          </a:p>
          <a:p>
            <a:r>
              <a:rPr lang="en-US" dirty="0"/>
              <a:t>Include sunrise x-ray view</a:t>
            </a:r>
          </a:p>
          <a:p>
            <a:r>
              <a:rPr lang="en-US" dirty="0"/>
              <a:t>Can be confused with bipartite patella (</a:t>
            </a:r>
            <a:r>
              <a:rPr lang="en-US"/>
              <a:t>consider contralateral x-ray)</a:t>
            </a:r>
            <a:endParaRPr lang="en-US" dirty="0"/>
          </a:p>
          <a:p>
            <a:r>
              <a:rPr lang="en-US" dirty="0"/>
              <a:t>Check integrity of knee extensor mechanism</a:t>
            </a:r>
          </a:p>
          <a:p>
            <a:r>
              <a:rPr lang="en-US" dirty="0"/>
              <a:t>Nondisplaced with intact extensor mechanism – immobilize</a:t>
            </a:r>
          </a:p>
          <a:p>
            <a:r>
              <a:rPr lang="en-US" dirty="0"/>
              <a:t>Displaced fractures or those with disruption of the extensor mechanism will require ORIF</a:t>
            </a:r>
          </a:p>
        </p:txBody>
      </p:sp>
    </p:spTree>
    <p:extLst>
      <p:ext uri="{BB962C8B-B14F-4D97-AF65-F5344CB8AC3E}">
        <p14:creationId xmlns:p14="http://schemas.microsoft.com/office/powerpoint/2010/main" val="21775169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studies</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74034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t>Case 1</a:t>
            </a:r>
          </a:p>
        </p:txBody>
      </p:sp>
      <p:sp>
        <p:nvSpPr>
          <p:cNvPr id="5" name="Content Placeholder 4"/>
          <p:cNvSpPr>
            <a:spLocks noGrp="1"/>
          </p:cNvSpPr>
          <p:nvPr>
            <p:ph idx="1"/>
          </p:nvPr>
        </p:nvSpPr>
        <p:spPr/>
        <p:txBody>
          <a:bodyPr/>
          <a:lstStyle/>
          <a:p>
            <a:pPr marL="0" indent="0">
              <a:buNone/>
            </a:pPr>
            <a:r>
              <a:rPr lang="en-US" sz="3200" dirty="0"/>
              <a:t>16-year-old male injures right knee during a football game.  He is brought to your ED by parents.  He complains of diffuse pain and swelling, and won’t ambulate or bear weight.  He is unable to tell you the mechanism of injury, as it happened too fast.</a:t>
            </a:r>
          </a:p>
          <a:p>
            <a:endParaRPr lang="en-US" dirty="0"/>
          </a:p>
        </p:txBody>
      </p:sp>
    </p:spTree>
    <p:extLst>
      <p:ext uri="{BB962C8B-B14F-4D97-AF65-F5344CB8AC3E}">
        <p14:creationId xmlns:p14="http://schemas.microsoft.com/office/powerpoint/2010/main" val="3483813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Anatomy &amp; Radiology</a:t>
            </a:r>
          </a:p>
        </p:txBody>
      </p:sp>
      <p:sp>
        <p:nvSpPr>
          <p:cNvPr id="4" name="Text Placeholder 3">
            <a:extLst>
              <a:ext uri="{FF2B5EF4-FFF2-40B4-BE49-F238E27FC236}">
                <a16:creationId xmlns:a16="http://schemas.microsoft.com/office/drawing/2014/main" id="{863849A1-FA10-4BBB-8AA6-F5607BD2832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096990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Physical exam</a:t>
            </a:r>
          </a:p>
        </p:txBody>
      </p:sp>
      <p:sp>
        <p:nvSpPr>
          <p:cNvPr id="3" name="Content Placeholder 2"/>
          <p:cNvSpPr>
            <a:spLocks noGrp="1"/>
          </p:cNvSpPr>
          <p:nvPr>
            <p:ph idx="1"/>
          </p:nvPr>
        </p:nvSpPr>
        <p:spPr/>
        <p:txBody>
          <a:bodyPr/>
          <a:lstStyle/>
          <a:p>
            <a:r>
              <a:rPr lang="en-US" sz="2400" dirty="0"/>
              <a:t>What test would you perform for anterior/posterior stability? </a:t>
            </a:r>
          </a:p>
          <a:p>
            <a:endParaRPr lang="en-US" sz="2400" dirty="0"/>
          </a:p>
          <a:p>
            <a:r>
              <a:rPr lang="en-US" sz="2400" dirty="0"/>
              <a:t>What test would you perform to test for medial/lateral stability?</a:t>
            </a:r>
          </a:p>
          <a:p>
            <a:endParaRPr lang="en-US" sz="2400" dirty="0"/>
          </a:p>
          <a:p>
            <a:r>
              <a:rPr lang="en-US" sz="2400" dirty="0"/>
              <a:t>What test would you perform to test for meniscal injuries?</a:t>
            </a:r>
          </a:p>
          <a:p>
            <a:endParaRPr lang="en-US" dirty="0"/>
          </a:p>
        </p:txBody>
      </p:sp>
    </p:spTree>
    <p:extLst>
      <p:ext uri="{BB962C8B-B14F-4D97-AF65-F5344CB8AC3E}">
        <p14:creationId xmlns:p14="http://schemas.microsoft.com/office/powerpoint/2010/main" val="5945914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Physical exam</a:t>
            </a:r>
          </a:p>
        </p:txBody>
      </p:sp>
      <p:sp>
        <p:nvSpPr>
          <p:cNvPr id="3" name="Content Placeholder 2"/>
          <p:cNvSpPr>
            <a:spLocks noGrp="1"/>
          </p:cNvSpPr>
          <p:nvPr>
            <p:ph idx="1"/>
          </p:nvPr>
        </p:nvSpPr>
        <p:spPr/>
        <p:txBody>
          <a:bodyPr/>
          <a:lstStyle/>
          <a:p>
            <a:r>
              <a:rPr lang="en-US" sz="2400" dirty="0"/>
              <a:t>If this patient had non-traumatic knee pain with similar physical findings, what would you be worried about?</a:t>
            </a:r>
          </a:p>
          <a:p>
            <a:r>
              <a:rPr lang="en-US" sz="2400" dirty="0"/>
              <a:t>How would you test for this?</a:t>
            </a:r>
          </a:p>
          <a:p>
            <a:r>
              <a:rPr lang="en-US" sz="2400" dirty="0"/>
              <a:t>What is considered positive?</a:t>
            </a:r>
          </a:p>
          <a:p>
            <a:endParaRPr lang="en-US" dirty="0"/>
          </a:p>
        </p:txBody>
      </p:sp>
    </p:spTree>
    <p:extLst>
      <p:ext uri="{BB962C8B-B14F-4D97-AF65-F5344CB8AC3E}">
        <p14:creationId xmlns:p14="http://schemas.microsoft.com/office/powerpoint/2010/main" val="15692298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a:t>Arthrocentesis</a:t>
            </a:r>
            <a:endParaRPr lang="en-US" sz="3600" dirty="0"/>
          </a:p>
        </p:txBody>
      </p:sp>
      <p:sp>
        <p:nvSpPr>
          <p:cNvPr id="3" name="Content Placeholder 2"/>
          <p:cNvSpPr>
            <a:spLocks noGrp="1"/>
          </p:cNvSpPr>
          <p:nvPr>
            <p:ph idx="1"/>
          </p:nvPr>
        </p:nvSpPr>
        <p:spPr/>
        <p:txBody>
          <a:bodyPr/>
          <a:lstStyle/>
          <a:p>
            <a:r>
              <a:rPr lang="en-US" dirty="0"/>
              <a:t>Knee joint is the largest synovial cavity in the body</a:t>
            </a:r>
          </a:p>
          <a:p>
            <a:r>
              <a:rPr lang="en-US" dirty="0"/>
              <a:t>Extends from the proximal tibia to the suprapatellar region </a:t>
            </a:r>
          </a:p>
          <a:p>
            <a:endParaRPr lang="en-US" dirty="0"/>
          </a:p>
        </p:txBody>
      </p:sp>
    </p:spTree>
    <p:extLst>
      <p:ext uri="{BB962C8B-B14F-4D97-AF65-F5344CB8AC3E}">
        <p14:creationId xmlns:p14="http://schemas.microsoft.com/office/powerpoint/2010/main" val="38222354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r>
              <a:rPr lang="en-US" sz="2400" dirty="0"/>
              <a:t>A subcutaneous </a:t>
            </a:r>
            <a:r>
              <a:rPr lang="en-US" sz="2400" dirty="0" err="1"/>
              <a:t>prepatellar</a:t>
            </a:r>
            <a:r>
              <a:rPr lang="en-US" sz="2400" dirty="0"/>
              <a:t> bursa is located on the outer surface of the patella, just under the subcutaneous tissue. </a:t>
            </a:r>
            <a:br>
              <a:rPr lang="en-US" sz="2400" dirty="0"/>
            </a:br>
            <a:endParaRPr lang="en-US" sz="2400" dirty="0"/>
          </a:p>
        </p:txBody>
      </p:sp>
      <p:pic>
        <p:nvPicPr>
          <p:cNvPr id="5" name="Picture 4"/>
          <p:cNvPicPr>
            <a:picLocks noChangeAspect="1"/>
          </p:cNvPicPr>
          <p:nvPr/>
        </p:nvPicPr>
        <p:blipFill>
          <a:blip r:embed="rId2"/>
          <a:stretch>
            <a:fillRect/>
          </a:stretch>
        </p:blipFill>
        <p:spPr>
          <a:xfrm>
            <a:off x="1447800" y="1458686"/>
            <a:ext cx="6172200" cy="4637314"/>
          </a:xfrm>
          <a:prstGeom prst="rect">
            <a:avLst/>
          </a:prstGeom>
        </p:spPr>
      </p:pic>
    </p:spTree>
    <p:extLst>
      <p:ext uri="{BB962C8B-B14F-4D97-AF65-F5344CB8AC3E}">
        <p14:creationId xmlns:p14="http://schemas.microsoft.com/office/powerpoint/2010/main" val="3821267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The needle enters 1 cm medial or lateral to the superior third of the patella </a:t>
            </a:r>
          </a:p>
        </p:txBody>
      </p:sp>
      <p:pic>
        <p:nvPicPr>
          <p:cNvPr id="4" name="Picture 3"/>
          <p:cNvPicPr>
            <a:picLocks noChangeAspect="1"/>
          </p:cNvPicPr>
          <p:nvPr/>
        </p:nvPicPr>
        <p:blipFill>
          <a:blip r:embed="rId2"/>
          <a:stretch>
            <a:fillRect/>
          </a:stretch>
        </p:blipFill>
        <p:spPr>
          <a:xfrm>
            <a:off x="152400" y="1784854"/>
            <a:ext cx="4419600" cy="3320546"/>
          </a:xfrm>
          <a:prstGeom prst="rect">
            <a:avLst/>
          </a:prstGeom>
        </p:spPr>
      </p:pic>
      <p:pic>
        <p:nvPicPr>
          <p:cNvPr id="5" name="Picture 4"/>
          <p:cNvPicPr>
            <a:picLocks noChangeAspect="1"/>
          </p:cNvPicPr>
          <p:nvPr/>
        </p:nvPicPr>
        <p:blipFill>
          <a:blip r:embed="rId3"/>
          <a:stretch>
            <a:fillRect/>
          </a:stretch>
        </p:blipFill>
        <p:spPr>
          <a:xfrm>
            <a:off x="4572000" y="1752600"/>
            <a:ext cx="4462530" cy="3352800"/>
          </a:xfrm>
          <a:prstGeom prst="rect">
            <a:avLst/>
          </a:prstGeom>
        </p:spPr>
      </p:pic>
    </p:spTree>
    <p:extLst>
      <p:ext uri="{BB962C8B-B14F-4D97-AF65-F5344CB8AC3E}">
        <p14:creationId xmlns:p14="http://schemas.microsoft.com/office/powerpoint/2010/main" val="16164870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Bacterial arthritis </a:t>
            </a:r>
          </a:p>
        </p:txBody>
      </p:sp>
      <p:sp>
        <p:nvSpPr>
          <p:cNvPr id="3" name="Content Placeholder 2"/>
          <p:cNvSpPr>
            <a:spLocks noGrp="1"/>
          </p:cNvSpPr>
          <p:nvPr>
            <p:ph idx="1"/>
          </p:nvPr>
        </p:nvSpPr>
        <p:spPr/>
        <p:txBody>
          <a:bodyPr/>
          <a:lstStyle/>
          <a:p>
            <a:pPr lvl="0"/>
            <a:r>
              <a:rPr lang="en-US" sz="2400" dirty="0"/>
              <a:t>Opaque to turbid synovial fluid</a:t>
            </a:r>
          </a:p>
          <a:p>
            <a:pPr lvl="0"/>
            <a:r>
              <a:rPr lang="en-US" sz="2400" dirty="0"/>
              <a:t>WBC &gt;50,000 (&gt;90% PMNS)</a:t>
            </a:r>
          </a:p>
          <a:p>
            <a:pPr lvl="0"/>
            <a:r>
              <a:rPr lang="en-US" sz="2400" dirty="0"/>
              <a:t>Gram stain positive in 50% of cases</a:t>
            </a:r>
          </a:p>
          <a:p>
            <a:pPr lvl="0"/>
            <a:r>
              <a:rPr lang="en-US" sz="2400" dirty="0"/>
              <a:t>Culture positive in 30-50%</a:t>
            </a:r>
          </a:p>
          <a:p>
            <a:endParaRPr lang="en-US" dirty="0"/>
          </a:p>
        </p:txBody>
      </p:sp>
    </p:spTree>
    <p:extLst>
      <p:ext uri="{BB962C8B-B14F-4D97-AF65-F5344CB8AC3E}">
        <p14:creationId xmlns:p14="http://schemas.microsoft.com/office/powerpoint/2010/main" val="30131891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Gonococcal arthritis </a:t>
            </a:r>
          </a:p>
        </p:txBody>
      </p:sp>
      <p:sp>
        <p:nvSpPr>
          <p:cNvPr id="3" name="Content Placeholder 2"/>
          <p:cNvSpPr>
            <a:spLocks noGrp="1"/>
          </p:cNvSpPr>
          <p:nvPr>
            <p:ph idx="1"/>
          </p:nvPr>
        </p:nvSpPr>
        <p:spPr/>
        <p:txBody>
          <a:bodyPr/>
          <a:lstStyle/>
          <a:p>
            <a:pPr lvl="0"/>
            <a:r>
              <a:rPr lang="en-US" sz="2400" dirty="0"/>
              <a:t>Clear to opaque synovial fluid</a:t>
            </a:r>
          </a:p>
          <a:p>
            <a:pPr lvl="0"/>
            <a:r>
              <a:rPr lang="en-US" sz="2400" dirty="0"/>
              <a:t>WBC 30-100,000 (&gt; 80 PMNS)</a:t>
            </a:r>
          </a:p>
          <a:p>
            <a:pPr lvl="0"/>
            <a:r>
              <a:rPr lang="en-US" sz="2400" dirty="0"/>
              <a:t>Gram stain positive in &lt;25% of cases</a:t>
            </a:r>
          </a:p>
          <a:p>
            <a:pPr lvl="0"/>
            <a:r>
              <a:rPr lang="en-US" sz="2400" dirty="0"/>
              <a:t>Culture positive in &lt;50% of cases</a:t>
            </a:r>
          </a:p>
          <a:p>
            <a:endParaRPr lang="en-US" dirty="0"/>
          </a:p>
        </p:txBody>
      </p:sp>
    </p:spTree>
    <p:extLst>
      <p:ext uri="{BB962C8B-B14F-4D97-AF65-F5344CB8AC3E}">
        <p14:creationId xmlns:p14="http://schemas.microsoft.com/office/powerpoint/2010/main" val="18871325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a:t>Tuberculous</a:t>
            </a:r>
            <a:r>
              <a:rPr lang="en-US" sz="3600" dirty="0"/>
              <a:t> arthritis </a:t>
            </a:r>
          </a:p>
        </p:txBody>
      </p:sp>
      <p:sp>
        <p:nvSpPr>
          <p:cNvPr id="3" name="Content Placeholder 2"/>
          <p:cNvSpPr>
            <a:spLocks noGrp="1"/>
          </p:cNvSpPr>
          <p:nvPr>
            <p:ph idx="1"/>
          </p:nvPr>
        </p:nvSpPr>
        <p:spPr/>
        <p:txBody>
          <a:bodyPr>
            <a:normAutofit/>
          </a:bodyPr>
          <a:lstStyle/>
          <a:p>
            <a:pPr lvl="0"/>
            <a:r>
              <a:rPr lang="en-US" sz="2400" dirty="0"/>
              <a:t>Opaque synovial fluid</a:t>
            </a:r>
          </a:p>
          <a:p>
            <a:pPr lvl="0"/>
            <a:r>
              <a:rPr lang="en-US" sz="2400" dirty="0"/>
              <a:t>WBC 10-20,000 (&gt;50% PMNS)</a:t>
            </a:r>
          </a:p>
          <a:p>
            <a:pPr lvl="0"/>
            <a:r>
              <a:rPr lang="en-US" sz="2400" dirty="0"/>
              <a:t>Gram stain positive in &lt;20% of cases</a:t>
            </a:r>
          </a:p>
          <a:p>
            <a:pPr lvl="0"/>
            <a:r>
              <a:rPr lang="en-US" sz="2400" dirty="0"/>
              <a:t>Culture positive in 80% of cases</a:t>
            </a:r>
          </a:p>
        </p:txBody>
      </p:sp>
    </p:spTree>
    <p:extLst>
      <p:ext uri="{BB962C8B-B14F-4D97-AF65-F5344CB8AC3E}">
        <p14:creationId xmlns:p14="http://schemas.microsoft.com/office/powerpoint/2010/main" val="38521390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Additional points</a:t>
            </a:r>
          </a:p>
        </p:txBody>
      </p:sp>
      <p:sp>
        <p:nvSpPr>
          <p:cNvPr id="3" name="Content Placeholder 2"/>
          <p:cNvSpPr>
            <a:spLocks noGrp="1"/>
          </p:cNvSpPr>
          <p:nvPr>
            <p:ph idx="1"/>
          </p:nvPr>
        </p:nvSpPr>
        <p:spPr/>
        <p:txBody>
          <a:bodyPr>
            <a:normAutofit/>
          </a:bodyPr>
          <a:lstStyle/>
          <a:p>
            <a:r>
              <a:rPr lang="en-US" sz="2400" dirty="0"/>
              <a:t>Synovial fluid culture is imperative</a:t>
            </a:r>
          </a:p>
          <a:p>
            <a:r>
              <a:rPr lang="en-US" sz="2400" dirty="0"/>
              <a:t>Crystal analysis also recommended </a:t>
            </a:r>
          </a:p>
        </p:txBody>
      </p:sp>
    </p:spTree>
    <p:extLst>
      <p:ext uri="{BB962C8B-B14F-4D97-AF65-F5344CB8AC3E}">
        <p14:creationId xmlns:p14="http://schemas.microsoft.com/office/powerpoint/2010/main" val="769600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Case 2</a:t>
            </a:r>
          </a:p>
        </p:txBody>
      </p:sp>
      <p:sp>
        <p:nvSpPr>
          <p:cNvPr id="3" name="Content Placeholder 2"/>
          <p:cNvSpPr>
            <a:spLocks noGrp="1"/>
          </p:cNvSpPr>
          <p:nvPr>
            <p:ph idx="1"/>
          </p:nvPr>
        </p:nvSpPr>
        <p:spPr/>
        <p:txBody>
          <a:bodyPr>
            <a:normAutofit/>
          </a:bodyPr>
          <a:lstStyle/>
          <a:p>
            <a:pPr marL="0" indent="0">
              <a:buNone/>
            </a:pPr>
            <a:r>
              <a:rPr lang="en-US" sz="3200" dirty="0"/>
              <a:t>A 21 y/o volleyball player presents after trauma to the right knee with obvious deformity and inability to flex and extend without severe pain</a:t>
            </a:r>
          </a:p>
        </p:txBody>
      </p:sp>
    </p:spTree>
    <p:extLst>
      <p:ext uri="{BB962C8B-B14F-4D97-AF65-F5344CB8AC3E}">
        <p14:creationId xmlns:p14="http://schemas.microsoft.com/office/powerpoint/2010/main" val="156168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075757-B7B2-4B5C-8443-41A7446893E1}"/>
              </a:ext>
            </a:extLst>
          </p:cNvPr>
          <p:cNvPicPr>
            <a:picLocks noChangeAspect="1"/>
          </p:cNvPicPr>
          <p:nvPr/>
        </p:nvPicPr>
        <p:blipFill>
          <a:blip r:embed="rId3"/>
          <a:stretch>
            <a:fillRect/>
          </a:stretch>
        </p:blipFill>
        <p:spPr>
          <a:xfrm>
            <a:off x="885310" y="471074"/>
            <a:ext cx="7373379" cy="5915851"/>
          </a:xfrm>
          <a:prstGeom prst="rect">
            <a:avLst/>
          </a:prstGeom>
        </p:spPr>
      </p:pic>
    </p:spTree>
    <p:extLst>
      <p:ext uri="{BB962C8B-B14F-4D97-AF65-F5344CB8AC3E}">
        <p14:creationId xmlns:p14="http://schemas.microsoft.com/office/powerpoint/2010/main" val="41369543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86000" y="-1"/>
            <a:ext cx="4114800" cy="6896313"/>
          </a:xfrm>
          <a:prstGeom prst="rect">
            <a:avLst/>
          </a:prstGeom>
        </p:spPr>
      </p:pic>
    </p:spTree>
    <p:extLst>
      <p:ext uri="{BB962C8B-B14F-4D97-AF65-F5344CB8AC3E}">
        <p14:creationId xmlns:p14="http://schemas.microsoft.com/office/powerpoint/2010/main" val="3749169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3200" dirty="0"/>
              <a:t>What does this patient have?</a:t>
            </a:r>
          </a:p>
          <a:p>
            <a:endParaRPr lang="en-US" dirty="0"/>
          </a:p>
        </p:txBody>
      </p:sp>
    </p:spTree>
    <p:extLst>
      <p:ext uri="{BB962C8B-B14F-4D97-AF65-F5344CB8AC3E}">
        <p14:creationId xmlns:p14="http://schemas.microsoft.com/office/powerpoint/2010/main" val="19463844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3200" dirty="0"/>
              <a:t>What other knee injury does this mimic?</a:t>
            </a:r>
          </a:p>
          <a:p>
            <a:pPr marL="0" indent="0">
              <a:buNone/>
            </a:pPr>
            <a:endParaRPr lang="en-US" dirty="0"/>
          </a:p>
        </p:txBody>
      </p:sp>
    </p:spTree>
    <p:extLst>
      <p:ext uri="{BB962C8B-B14F-4D97-AF65-F5344CB8AC3E}">
        <p14:creationId xmlns:p14="http://schemas.microsoft.com/office/powerpoint/2010/main" val="23674548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3200" dirty="0"/>
              <a:t>How is this injury treated?</a:t>
            </a:r>
          </a:p>
          <a:p>
            <a:endParaRPr lang="en-US" dirty="0"/>
          </a:p>
        </p:txBody>
      </p:sp>
    </p:spTree>
    <p:extLst>
      <p:ext uri="{BB962C8B-B14F-4D97-AF65-F5344CB8AC3E}">
        <p14:creationId xmlns:p14="http://schemas.microsoft.com/office/powerpoint/2010/main" val="10061623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48235" y="0"/>
            <a:ext cx="8009965" cy="6872748"/>
          </a:xfrm>
          <a:prstGeom prst="rect">
            <a:avLst/>
          </a:prstGeom>
        </p:spPr>
      </p:pic>
    </p:spTree>
    <p:extLst>
      <p:ext uri="{BB962C8B-B14F-4D97-AF65-F5344CB8AC3E}">
        <p14:creationId xmlns:p14="http://schemas.microsoft.com/office/powerpoint/2010/main" val="21322440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atellar dislocation.m4v.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12800"/>
            <a:ext cx="9188824" cy="5207000"/>
          </a:xfrm>
          <a:prstGeom prst="rect">
            <a:avLst/>
          </a:prstGeom>
        </p:spPr>
      </p:pic>
    </p:spTree>
    <p:extLst>
      <p:ext uri="{BB962C8B-B14F-4D97-AF65-F5344CB8AC3E}">
        <p14:creationId xmlns:p14="http://schemas.microsoft.com/office/powerpoint/2010/main" val="32290387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endParaRPr lang="en-US" sz="3600" dirty="0"/>
          </a:p>
        </p:txBody>
      </p:sp>
      <p:sp>
        <p:nvSpPr>
          <p:cNvPr id="3" name="Content Placeholder 2"/>
          <p:cNvSpPr>
            <a:spLocks noGrp="1"/>
          </p:cNvSpPr>
          <p:nvPr>
            <p:ph idx="1"/>
          </p:nvPr>
        </p:nvSpPr>
        <p:spPr/>
        <p:txBody>
          <a:bodyPr>
            <a:normAutofit/>
          </a:bodyPr>
          <a:lstStyle/>
          <a:p>
            <a:r>
              <a:rPr lang="en-US" sz="3200" dirty="0"/>
              <a:t>How should the patient be treated after reduction?</a:t>
            </a:r>
          </a:p>
        </p:txBody>
      </p:sp>
    </p:spTree>
    <p:extLst>
      <p:ext uri="{BB962C8B-B14F-4D97-AF65-F5344CB8AC3E}">
        <p14:creationId xmlns:p14="http://schemas.microsoft.com/office/powerpoint/2010/main" val="10986869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3200" dirty="0"/>
              <a:t>What tests or measurements can you take to determine if a patient had this condition initially, but it had resolved prior to your evaluation?</a:t>
            </a:r>
          </a:p>
          <a:p>
            <a:endParaRPr lang="en-US" dirty="0"/>
          </a:p>
        </p:txBody>
      </p:sp>
    </p:spTree>
    <p:extLst>
      <p:ext uri="{BB962C8B-B14F-4D97-AF65-F5344CB8AC3E}">
        <p14:creationId xmlns:p14="http://schemas.microsoft.com/office/powerpoint/2010/main" val="26756534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3200" dirty="0"/>
              <a:t>What is a Q-angle?</a:t>
            </a:r>
          </a:p>
        </p:txBody>
      </p:sp>
    </p:spTree>
    <p:extLst>
      <p:ext uri="{BB962C8B-B14F-4D97-AF65-F5344CB8AC3E}">
        <p14:creationId xmlns:p14="http://schemas.microsoft.com/office/powerpoint/2010/main" val="38739241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60600" y="0"/>
            <a:ext cx="4602685" cy="6858000"/>
          </a:xfrm>
          <a:prstGeom prst="rect">
            <a:avLst/>
          </a:prstGeom>
        </p:spPr>
      </p:pic>
    </p:spTree>
    <p:extLst>
      <p:ext uri="{BB962C8B-B14F-4D97-AF65-F5344CB8AC3E}">
        <p14:creationId xmlns:p14="http://schemas.microsoft.com/office/powerpoint/2010/main" val="3817031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D24FEAC-8BF6-4663-8EE1-074BF66FDE4E}"/>
              </a:ext>
            </a:extLst>
          </p:cNvPr>
          <p:cNvPicPr>
            <a:picLocks noChangeAspect="1"/>
          </p:cNvPicPr>
          <p:nvPr/>
        </p:nvPicPr>
        <p:blipFill>
          <a:blip r:embed="rId3"/>
          <a:stretch>
            <a:fillRect/>
          </a:stretch>
        </p:blipFill>
        <p:spPr>
          <a:xfrm>
            <a:off x="871021" y="585390"/>
            <a:ext cx="7401958" cy="5687219"/>
          </a:xfrm>
          <a:prstGeom prst="rect">
            <a:avLst/>
          </a:prstGeom>
        </p:spPr>
      </p:pic>
    </p:spTree>
    <p:extLst>
      <p:ext uri="{BB962C8B-B14F-4D97-AF65-F5344CB8AC3E}">
        <p14:creationId xmlns:p14="http://schemas.microsoft.com/office/powerpoint/2010/main" val="19208289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96904"/>
            <a:ext cx="8229600" cy="1143000"/>
          </a:xfrm>
        </p:spPr>
        <p:txBody>
          <a:bodyPr>
            <a:normAutofit/>
          </a:bodyPr>
          <a:lstStyle/>
          <a:p>
            <a:r>
              <a:rPr lang="en-US" sz="3600" dirty="0"/>
              <a:t>Case 3</a:t>
            </a:r>
          </a:p>
        </p:txBody>
      </p:sp>
      <p:sp>
        <p:nvSpPr>
          <p:cNvPr id="5" name="Content Placeholder 4"/>
          <p:cNvSpPr>
            <a:spLocks noGrp="1"/>
          </p:cNvSpPr>
          <p:nvPr>
            <p:ph idx="1"/>
          </p:nvPr>
        </p:nvSpPr>
        <p:spPr/>
        <p:txBody>
          <a:bodyPr>
            <a:normAutofit lnSpcReduction="10000"/>
          </a:bodyPr>
          <a:lstStyle/>
          <a:p>
            <a:pPr marL="0" indent="0">
              <a:buNone/>
            </a:pPr>
            <a:r>
              <a:rPr lang="en-US" sz="3200" dirty="0"/>
              <a:t>27-year-old male is involved in a multi-car high speed MVA.  He has multiple injuries, including severe right knee pain.  While it is difficult to get a good exam as he is in significant discomfort, you determine that he has a positive Lachman’s test, a positive posterior drawer, and laxity of valgus stress.  His knee is diffusely swollen, but there are no obvious deformities.  He is neurovascularly intact distal to the injury.</a:t>
            </a:r>
          </a:p>
          <a:p>
            <a:endParaRPr lang="en-US" dirty="0"/>
          </a:p>
        </p:txBody>
      </p:sp>
    </p:spTree>
    <p:extLst>
      <p:ext uri="{BB962C8B-B14F-4D97-AF65-F5344CB8AC3E}">
        <p14:creationId xmlns:p14="http://schemas.microsoft.com/office/powerpoint/2010/main" val="4369218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3200" dirty="0"/>
              <a:t>What injury should you be concerned about?</a:t>
            </a:r>
          </a:p>
          <a:p>
            <a:endParaRPr lang="en-US" dirty="0"/>
          </a:p>
        </p:txBody>
      </p:sp>
    </p:spTree>
    <p:extLst>
      <p:ext uri="{BB962C8B-B14F-4D97-AF65-F5344CB8AC3E}">
        <p14:creationId xmlns:p14="http://schemas.microsoft.com/office/powerpoint/2010/main" val="18029875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3200" dirty="0"/>
              <a:t>What is the most common type, and what is its mechanism?</a:t>
            </a:r>
          </a:p>
          <a:p>
            <a:endParaRPr lang="en-US" dirty="0"/>
          </a:p>
        </p:txBody>
      </p:sp>
    </p:spTree>
    <p:extLst>
      <p:ext uri="{BB962C8B-B14F-4D97-AF65-F5344CB8AC3E}">
        <p14:creationId xmlns:p14="http://schemas.microsoft.com/office/powerpoint/2010/main" val="8296886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524000"/>
            <a:ext cx="8229600" cy="4525963"/>
          </a:xfrm>
        </p:spPr>
        <p:txBody>
          <a:bodyPr>
            <a:normAutofit/>
          </a:bodyPr>
          <a:lstStyle/>
          <a:p>
            <a:r>
              <a:rPr lang="en-US" sz="3200" dirty="0"/>
              <a:t>What is the second most common type, and how does its mechanism differ from the first?</a:t>
            </a:r>
          </a:p>
        </p:txBody>
      </p:sp>
    </p:spTree>
    <p:extLst>
      <p:ext uri="{BB962C8B-B14F-4D97-AF65-F5344CB8AC3E}">
        <p14:creationId xmlns:p14="http://schemas.microsoft.com/office/powerpoint/2010/main" val="34665459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3200" dirty="0"/>
              <a:t>What neurovascular structures are at most risk in these injuries?  </a:t>
            </a:r>
          </a:p>
          <a:p>
            <a:endParaRPr lang="en-US" dirty="0"/>
          </a:p>
        </p:txBody>
      </p:sp>
    </p:spTree>
    <p:extLst>
      <p:ext uri="{BB962C8B-B14F-4D97-AF65-F5344CB8AC3E}">
        <p14:creationId xmlns:p14="http://schemas.microsoft.com/office/powerpoint/2010/main" val="21605336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3200" dirty="0"/>
              <a:t>How do you treat an acute knee dislocation? </a:t>
            </a:r>
          </a:p>
        </p:txBody>
      </p:sp>
    </p:spTree>
    <p:extLst>
      <p:ext uri="{BB962C8B-B14F-4D97-AF65-F5344CB8AC3E}">
        <p14:creationId xmlns:p14="http://schemas.microsoft.com/office/powerpoint/2010/main" val="18733900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3200" dirty="0"/>
              <a:t>If a patient had a suspected knee dislocation, which reduced spontaneously prior to arrival at the ED, what should you do immediately?</a:t>
            </a:r>
          </a:p>
          <a:p>
            <a:endParaRPr lang="en-US" dirty="0"/>
          </a:p>
        </p:txBody>
      </p:sp>
    </p:spTree>
    <p:extLst>
      <p:ext uri="{BB962C8B-B14F-4D97-AF65-F5344CB8AC3E}">
        <p14:creationId xmlns:p14="http://schemas.microsoft.com/office/powerpoint/2010/main" val="1834887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3200" dirty="0"/>
              <a:t>Your patient who had a spontaneously reduced knee dislocation has a warm lower extremity and equal pulses. Is it necessary to do anything further?</a:t>
            </a:r>
          </a:p>
          <a:p>
            <a:endParaRPr lang="en-US" dirty="0"/>
          </a:p>
        </p:txBody>
      </p:sp>
    </p:spTree>
    <p:extLst>
      <p:ext uri="{BB962C8B-B14F-4D97-AF65-F5344CB8AC3E}">
        <p14:creationId xmlns:p14="http://schemas.microsoft.com/office/powerpoint/2010/main" val="7562728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 name="Content Placeholder 9"/>
          <p:cNvPicPr>
            <a:picLocks noGrp="1" noChangeAspect="1"/>
          </p:cNvPicPr>
          <p:nvPr>
            <p:ph sz="half" idx="4294967295"/>
          </p:nvPr>
        </p:nvPicPr>
        <p:blipFill>
          <a:blip r:embed="rId3"/>
          <a:srcRect t="17738" b="17738"/>
          <a:stretch>
            <a:fillRect/>
          </a:stretch>
        </p:blipFill>
        <p:spPr>
          <a:xfrm>
            <a:off x="0" y="1355725"/>
            <a:ext cx="4910138" cy="5502275"/>
          </a:xfrm>
        </p:spPr>
      </p:pic>
      <p:sp>
        <p:nvSpPr>
          <p:cNvPr id="12" name="Content Placeholder 11"/>
          <p:cNvSpPr>
            <a:spLocks noGrp="1"/>
          </p:cNvSpPr>
          <p:nvPr>
            <p:ph sz="half" idx="4294967295"/>
          </p:nvPr>
        </p:nvSpPr>
        <p:spPr>
          <a:xfrm>
            <a:off x="0" y="1588"/>
            <a:ext cx="4038600" cy="1295400"/>
          </a:xfrm>
        </p:spPr>
        <p:txBody>
          <a:bodyPr/>
          <a:lstStyle/>
          <a:p>
            <a:r>
              <a:rPr lang="en-US" dirty="0"/>
              <a:t>What does the arteriogram show?</a:t>
            </a:r>
          </a:p>
        </p:txBody>
      </p:sp>
      <p:pic>
        <p:nvPicPr>
          <p:cNvPr id="2" name="Picture 1"/>
          <p:cNvPicPr>
            <a:picLocks noChangeAspect="1"/>
          </p:cNvPicPr>
          <p:nvPr/>
        </p:nvPicPr>
        <p:blipFill>
          <a:blip r:embed="rId4"/>
          <a:stretch>
            <a:fillRect/>
          </a:stretch>
        </p:blipFill>
        <p:spPr>
          <a:xfrm>
            <a:off x="4896224" y="-24477"/>
            <a:ext cx="4247776" cy="6906953"/>
          </a:xfrm>
          <a:prstGeom prst="rect">
            <a:avLst/>
          </a:prstGeom>
        </p:spPr>
      </p:pic>
    </p:spTree>
    <p:extLst>
      <p:ext uri="{BB962C8B-B14F-4D97-AF65-F5344CB8AC3E}">
        <p14:creationId xmlns:p14="http://schemas.microsoft.com/office/powerpoint/2010/main" val="38387469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0"/>
            <a:ext cx="8610600" cy="6917918"/>
          </a:xfrm>
          <a:prstGeom prst="rect">
            <a:avLst/>
          </a:prstGeom>
        </p:spPr>
      </p:pic>
    </p:spTree>
    <p:extLst>
      <p:ext uri="{BB962C8B-B14F-4D97-AF65-F5344CB8AC3E}">
        <p14:creationId xmlns:p14="http://schemas.microsoft.com/office/powerpoint/2010/main" val="3764143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0B59F1-D788-412E-B7B5-7ACCA92CCDB8}"/>
              </a:ext>
            </a:extLst>
          </p:cNvPr>
          <p:cNvPicPr>
            <a:picLocks noChangeAspect="1"/>
          </p:cNvPicPr>
          <p:nvPr/>
        </p:nvPicPr>
        <p:blipFill>
          <a:blip r:embed="rId3"/>
          <a:stretch>
            <a:fillRect/>
          </a:stretch>
        </p:blipFill>
        <p:spPr>
          <a:xfrm>
            <a:off x="866258" y="166232"/>
            <a:ext cx="7411484" cy="6525536"/>
          </a:xfrm>
          <a:prstGeom prst="rect">
            <a:avLst/>
          </a:prstGeom>
        </p:spPr>
      </p:pic>
    </p:spTree>
    <p:extLst>
      <p:ext uri="{BB962C8B-B14F-4D97-AF65-F5344CB8AC3E}">
        <p14:creationId xmlns:p14="http://schemas.microsoft.com/office/powerpoint/2010/main" val="33347761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3200" dirty="0"/>
              <a:t>What are possible complications? </a:t>
            </a:r>
          </a:p>
        </p:txBody>
      </p:sp>
    </p:spTree>
    <p:extLst>
      <p:ext uri="{BB962C8B-B14F-4D97-AF65-F5344CB8AC3E}">
        <p14:creationId xmlns:p14="http://schemas.microsoft.com/office/powerpoint/2010/main" val="28257628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Case 4</a:t>
            </a:r>
          </a:p>
        </p:txBody>
      </p:sp>
      <p:sp>
        <p:nvSpPr>
          <p:cNvPr id="3" name="Content Placeholder 2"/>
          <p:cNvSpPr>
            <a:spLocks noGrp="1"/>
          </p:cNvSpPr>
          <p:nvPr>
            <p:ph idx="1"/>
          </p:nvPr>
        </p:nvSpPr>
        <p:spPr/>
        <p:txBody>
          <a:bodyPr>
            <a:normAutofit/>
          </a:bodyPr>
          <a:lstStyle/>
          <a:p>
            <a:pPr marL="0" indent="0">
              <a:buNone/>
            </a:pPr>
            <a:r>
              <a:rPr lang="en-US" sz="3200" dirty="0"/>
              <a:t>22-year-old female is brought from a soccer game complaining of severe knee pain. She had suddenly stopped and felt a pop in her right knee. Almost immediately it started to swell, and she is unable to bear weight.</a:t>
            </a:r>
          </a:p>
        </p:txBody>
      </p:sp>
    </p:spTree>
    <p:extLst>
      <p:ext uri="{BB962C8B-B14F-4D97-AF65-F5344CB8AC3E}">
        <p14:creationId xmlns:p14="http://schemas.microsoft.com/office/powerpoint/2010/main" val="6575084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3200" dirty="0"/>
              <a:t>What injury are you concerned about?</a:t>
            </a:r>
          </a:p>
        </p:txBody>
      </p:sp>
    </p:spTree>
    <p:extLst>
      <p:ext uri="{BB962C8B-B14F-4D97-AF65-F5344CB8AC3E}">
        <p14:creationId xmlns:p14="http://schemas.microsoft.com/office/powerpoint/2010/main" val="5354368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3200" dirty="0"/>
              <a:t>While ligamentous injury is often difficult after the acute injury, what 3 tests may suggest this diagnosis?  Which is the most sensitive, and which is the least?</a:t>
            </a:r>
          </a:p>
        </p:txBody>
      </p:sp>
    </p:spTree>
    <p:extLst>
      <p:ext uri="{BB962C8B-B14F-4D97-AF65-F5344CB8AC3E}">
        <p14:creationId xmlns:p14="http://schemas.microsoft.com/office/powerpoint/2010/main" val="18384286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3200" dirty="0"/>
              <a:t>What imaging modality is the best, and are </a:t>
            </a:r>
            <a:r>
              <a:rPr lang="en-US" sz="3200" dirty="0" err="1"/>
              <a:t>xrays</a:t>
            </a:r>
            <a:r>
              <a:rPr lang="en-US" sz="3200" dirty="0"/>
              <a:t> useful?</a:t>
            </a:r>
          </a:p>
        </p:txBody>
      </p:sp>
    </p:spTree>
    <p:extLst>
      <p:ext uri="{BB962C8B-B14F-4D97-AF65-F5344CB8AC3E}">
        <p14:creationId xmlns:p14="http://schemas.microsoft.com/office/powerpoint/2010/main" val="20293387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6366" r="24664"/>
          <a:stretch/>
        </p:blipFill>
        <p:spPr>
          <a:xfrm>
            <a:off x="1143000" y="0"/>
            <a:ext cx="3356706" cy="6858000"/>
          </a:xfrm>
          <a:prstGeom prst="rect">
            <a:avLst/>
          </a:prstGeom>
        </p:spPr>
      </p:pic>
      <p:pic>
        <p:nvPicPr>
          <p:cNvPr id="5" name="Picture 4"/>
          <p:cNvPicPr>
            <a:picLocks noChangeAspect="1"/>
          </p:cNvPicPr>
          <p:nvPr/>
        </p:nvPicPr>
        <p:blipFill rotWithShape="1">
          <a:blip r:embed="rId4"/>
          <a:srcRect r="44852"/>
          <a:stretch/>
        </p:blipFill>
        <p:spPr>
          <a:xfrm>
            <a:off x="4876800" y="-4661"/>
            <a:ext cx="3139116" cy="6858000"/>
          </a:xfrm>
          <a:prstGeom prst="rect">
            <a:avLst/>
          </a:prstGeom>
        </p:spPr>
      </p:pic>
    </p:spTree>
    <p:extLst>
      <p:ext uri="{BB962C8B-B14F-4D97-AF65-F5344CB8AC3E}">
        <p14:creationId xmlns:p14="http://schemas.microsoft.com/office/powerpoint/2010/main" val="10278163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95400" y="22530"/>
            <a:ext cx="6835470" cy="6835470"/>
          </a:xfrm>
          <a:prstGeom prst="rect">
            <a:avLst/>
          </a:prstGeom>
        </p:spPr>
      </p:pic>
    </p:spTree>
    <p:extLst>
      <p:ext uri="{BB962C8B-B14F-4D97-AF65-F5344CB8AC3E}">
        <p14:creationId xmlns:p14="http://schemas.microsoft.com/office/powerpoint/2010/main" val="15117560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20800" y="177800"/>
            <a:ext cx="6502400" cy="6502400"/>
          </a:xfrm>
          <a:prstGeom prst="rect">
            <a:avLst/>
          </a:prstGeom>
        </p:spPr>
      </p:pic>
    </p:spTree>
    <p:extLst>
      <p:ext uri="{BB962C8B-B14F-4D97-AF65-F5344CB8AC3E}">
        <p14:creationId xmlns:p14="http://schemas.microsoft.com/office/powerpoint/2010/main" val="22630306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20800" y="177800"/>
            <a:ext cx="6502400" cy="6502400"/>
          </a:xfrm>
          <a:prstGeom prst="rect">
            <a:avLst/>
          </a:prstGeom>
        </p:spPr>
      </p:pic>
    </p:spTree>
    <p:extLst>
      <p:ext uri="{BB962C8B-B14F-4D97-AF65-F5344CB8AC3E}">
        <p14:creationId xmlns:p14="http://schemas.microsoft.com/office/powerpoint/2010/main" val="35660762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3200" dirty="0"/>
              <a:t>How are these injuries treated?</a:t>
            </a:r>
          </a:p>
        </p:txBody>
      </p:sp>
    </p:spTree>
    <p:extLst>
      <p:ext uri="{BB962C8B-B14F-4D97-AF65-F5344CB8AC3E}">
        <p14:creationId xmlns:p14="http://schemas.microsoft.com/office/powerpoint/2010/main" val="4170531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normal-knee-anatomy.jpg"/>
          <p:cNvPicPr>
            <a:picLocks noGrp="1" noChangeAspect="1"/>
          </p:cNvPicPr>
          <p:nvPr>
            <p:ph sz="half" idx="2"/>
          </p:nvPr>
        </p:nvPicPr>
        <p:blipFill rotWithShape="1">
          <a:blip r:embed="rId3"/>
          <a:srcRect t="9240" b="5164"/>
          <a:stretch/>
        </p:blipFill>
        <p:spPr>
          <a:xfrm>
            <a:off x="261257" y="685800"/>
            <a:ext cx="8621486" cy="5486400"/>
          </a:xfrm>
        </p:spPr>
      </p:pic>
    </p:spTree>
    <p:extLst>
      <p:ext uri="{BB962C8B-B14F-4D97-AF65-F5344CB8AC3E}">
        <p14:creationId xmlns:p14="http://schemas.microsoft.com/office/powerpoint/2010/main" val="15521961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CASE 5</a:t>
            </a:r>
          </a:p>
        </p:txBody>
      </p:sp>
      <p:sp>
        <p:nvSpPr>
          <p:cNvPr id="5" name="Content Placeholder 4"/>
          <p:cNvSpPr>
            <a:spLocks noGrp="1"/>
          </p:cNvSpPr>
          <p:nvPr>
            <p:ph idx="1"/>
          </p:nvPr>
        </p:nvSpPr>
        <p:spPr/>
        <p:txBody>
          <a:bodyPr>
            <a:normAutofit/>
          </a:bodyPr>
          <a:lstStyle/>
          <a:p>
            <a:pPr marL="0" indent="0">
              <a:buNone/>
            </a:pPr>
            <a:r>
              <a:rPr lang="en-US" sz="3200" dirty="0"/>
              <a:t>35 </a:t>
            </a:r>
            <a:r>
              <a:rPr lang="en-US" sz="3200" dirty="0" err="1"/>
              <a:t>yo</a:t>
            </a:r>
            <a:r>
              <a:rPr lang="en-US" sz="3200" dirty="0"/>
              <a:t> male walking across the street and struck on lateral aspect of right knee.  He is unable to bear weight on right leg.  He complains of severe pain and swelling of right knee.       </a:t>
            </a:r>
          </a:p>
        </p:txBody>
      </p:sp>
    </p:spTree>
    <p:extLst>
      <p:ext uri="{BB962C8B-B14F-4D97-AF65-F5344CB8AC3E}">
        <p14:creationId xmlns:p14="http://schemas.microsoft.com/office/powerpoint/2010/main" val="14473847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3200" dirty="0"/>
              <a:t>Physical exam findings</a:t>
            </a:r>
          </a:p>
          <a:p>
            <a:pPr lvl="1"/>
            <a:r>
              <a:rPr lang="en-US" sz="3200" dirty="0"/>
              <a:t>Diffuse swelling of knee</a:t>
            </a:r>
          </a:p>
          <a:p>
            <a:pPr lvl="1"/>
            <a:r>
              <a:rPr lang="en-US" sz="3200" dirty="0"/>
              <a:t>Limited ROM with flexion and extension</a:t>
            </a:r>
          </a:p>
          <a:p>
            <a:pPr lvl="1"/>
            <a:r>
              <a:rPr lang="en-US" sz="3200" dirty="0"/>
              <a:t>Tenderness on palpation of lateral joint line</a:t>
            </a:r>
          </a:p>
          <a:p>
            <a:pPr lvl="1"/>
            <a:r>
              <a:rPr lang="en-US" sz="3200" dirty="0"/>
              <a:t>Neurovascular intact</a:t>
            </a:r>
          </a:p>
        </p:txBody>
      </p:sp>
    </p:spTree>
    <p:extLst>
      <p:ext uri="{BB962C8B-B14F-4D97-AF65-F5344CB8AC3E}">
        <p14:creationId xmlns:p14="http://schemas.microsoft.com/office/powerpoint/2010/main" val="24976587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527300" y="0"/>
            <a:ext cx="4076644" cy="6858000"/>
          </a:xfrm>
          <a:prstGeom prst="rect">
            <a:avLst/>
          </a:prstGeom>
        </p:spPr>
      </p:pic>
    </p:spTree>
    <p:extLst>
      <p:ext uri="{BB962C8B-B14F-4D97-AF65-F5344CB8AC3E}">
        <p14:creationId xmlns:p14="http://schemas.microsoft.com/office/powerpoint/2010/main" val="11749886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60600" y="0"/>
            <a:ext cx="4598776" cy="6858000"/>
          </a:xfrm>
          <a:prstGeom prst="rect">
            <a:avLst/>
          </a:prstGeom>
        </p:spPr>
      </p:pic>
    </p:spTree>
    <p:extLst>
      <p:ext uri="{BB962C8B-B14F-4D97-AF65-F5344CB8AC3E}">
        <p14:creationId xmlns:p14="http://schemas.microsoft.com/office/powerpoint/2010/main" val="32564425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36800" y="0"/>
            <a:ext cx="4458202" cy="6858000"/>
          </a:xfrm>
          <a:prstGeom prst="rect">
            <a:avLst/>
          </a:prstGeom>
        </p:spPr>
      </p:pic>
    </p:spTree>
    <p:extLst>
      <p:ext uri="{BB962C8B-B14F-4D97-AF65-F5344CB8AC3E}">
        <p14:creationId xmlns:p14="http://schemas.microsoft.com/office/powerpoint/2010/main" val="4961694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3200" dirty="0"/>
              <a:t>What does the x-ray show?</a:t>
            </a:r>
          </a:p>
        </p:txBody>
      </p:sp>
    </p:spTree>
    <p:extLst>
      <p:ext uri="{BB962C8B-B14F-4D97-AF65-F5344CB8AC3E}">
        <p14:creationId xmlns:p14="http://schemas.microsoft.com/office/powerpoint/2010/main" val="4957840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3200" dirty="0" err="1"/>
              <a:t>Tibial</a:t>
            </a:r>
            <a:r>
              <a:rPr lang="en-US" sz="3200" dirty="0"/>
              <a:t> plateau Fractures:</a:t>
            </a:r>
          </a:p>
          <a:p>
            <a:pPr lvl="1"/>
            <a:r>
              <a:rPr lang="en-US" sz="3200" dirty="0"/>
              <a:t>80% related to motor vehicle related injuries</a:t>
            </a:r>
          </a:p>
          <a:p>
            <a:pPr lvl="2"/>
            <a:r>
              <a:rPr lang="en-US" sz="3200" dirty="0"/>
              <a:t>25% bumper or fender related injury from vehicle-pedestrian collision</a:t>
            </a:r>
          </a:p>
          <a:p>
            <a:pPr lvl="1"/>
            <a:r>
              <a:rPr lang="en-US" sz="3200" dirty="0"/>
              <a:t>20% falls, twisting and sports injuries</a:t>
            </a:r>
          </a:p>
          <a:p>
            <a:pPr lvl="1"/>
            <a:r>
              <a:rPr lang="en-US" sz="3200" dirty="0"/>
              <a:t>55-70% involve lateral plateau</a:t>
            </a:r>
          </a:p>
          <a:p>
            <a:pPr lvl="1"/>
            <a:r>
              <a:rPr lang="en-US" sz="3200" dirty="0"/>
              <a:t>10-23% involve medial plateau</a:t>
            </a:r>
          </a:p>
          <a:p>
            <a:pPr lvl="1"/>
            <a:r>
              <a:rPr lang="en-US" sz="3200" dirty="0"/>
              <a:t>10-30% involve both </a:t>
            </a:r>
          </a:p>
        </p:txBody>
      </p:sp>
    </p:spTree>
    <p:extLst>
      <p:ext uri="{BB962C8B-B14F-4D97-AF65-F5344CB8AC3E}">
        <p14:creationId xmlns:p14="http://schemas.microsoft.com/office/powerpoint/2010/main" val="36343834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3200" dirty="0"/>
              <a:t>Low energy injuries</a:t>
            </a:r>
          </a:p>
          <a:p>
            <a:pPr lvl="1"/>
            <a:r>
              <a:rPr lang="en-US" sz="3200" dirty="0"/>
              <a:t>Occur in osteoporotic bone</a:t>
            </a:r>
          </a:p>
          <a:p>
            <a:pPr lvl="1"/>
            <a:r>
              <a:rPr lang="en-US" sz="3200" dirty="0"/>
              <a:t>Common fracture pattern is depressed fractures</a:t>
            </a:r>
          </a:p>
          <a:p>
            <a:r>
              <a:rPr lang="en-US" sz="3200" dirty="0"/>
              <a:t>High energy injuries</a:t>
            </a:r>
          </a:p>
          <a:p>
            <a:pPr lvl="1"/>
            <a:r>
              <a:rPr lang="en-US" sz="3200" dirty="0"/>
              <a:t>Often a result of motor vehicle related trauma</a:t>
            </a:r>
          </a:p>
          <a:p>
            <a:pPr lvl="1"/>
            <a:r>
              <a:rPr lang="en-US" sz="3200" dirty="0"/>
              <a:t>Common fracture pattern is splitting fracture</a:t>
            </a:r>
          </a:p>
        </p:txBody>
      </p:sp>
    </p:spTree>
    <p:extLst>
      <p:ext uri="{BB962C8B-B14F-4D97-AF65-F5344CB8AC3E}">
        <p14:creationId xmlns:p14="http://schemas.microsoft.com/office/powerpoint/2010/main" val="41089487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381000" y="685800"/>
            <a:ext cx="4040188" cy="639762"/>
          </a:xfrm>
        </p:spPr>
        <p:txBody>
          <a:bodyPr>
            <a:normAutofit/>
          </a:bodyPr>
          <a:lstStyle/>
          <a:p>
            <a:r>
              <a:rPr lang="en-US" sz="3200" dirty="0"/>
              <a:t>Split fracture</a:t>
            </a:r>
          </a:p>
        </p:txBody>
      </p:sp>
      <p:pic>
        <p:nvPicPr>
          <p:cNvPr id="17" name="Content Placeholder 16" descr="F2.medium.gif"/>
          <p:cNvPicPr>
            <a:picLocks noGrp="1" noChangeAspect="1"/>
          </p:cNvPicPr>
          <p:nvPr>
            <p:ph sz="half" idx="2"/>
          </p:nvPr>
        </p:nvPicPr>
        <p:blipFill>
          <a:blip r:embed="rId3"/>
          <a:srcRect l="-8887" r="-8887"/>
          <a:stretch>
            <a:fillRect/>
          </a:stretch>
        </p:blipFill>
        <p:spPr>
          <a:xfrm>
            <a:off x="457200" y="1524000"/>
            <a:ext cx="4040188" cy="3951288"/>
          </a:xfrm>
        </p:spPr>
      </p:pic>
      <p:sp>
        <p:nvSpPr>
          <p:cNvPr id="10" name="Text Placeholder 9"/>
          <p:cNvSpPr>
            <a:spLocks noGrp="1"/>
          </p:cNvSpPr>
          <p:nvPr>
            <p:ph type="body" sz="quarter" idx="3"/>
          </p:nvPr>
        </p:nvSpPr>
        <p:spPr>
          <a:xfrm>
            <a:off x="4648200" y="685800"/>
            <a:ext cx="4041775" cy="639762"/>
          </a:xfrm>
        </p:spPr>
        <p:txBody>
          <a:bodyPr>
            <a:normAutofit/>
          </a:bodyPr>
          <a:lstStyle/>
          <a:p>
            <a:r>
              <a:rPr lang="en-US" sz="3200" dirty="0"/>
              <a:t>Depressed fracture</a:t>
            </a:r>
          </a:p>
        </p:txBody>
      </p:sp>
      <p:pic>
        <p:nvPicPr>
          <p:cNvPr id="13" name="Content Placeholder 12" descr="F15.large.jpg"/>
          <p:cNvPicPr>
            <a:picLocks noGrp="1" noChangeAspect="1"/>
          </p:cNvPicPr>
          <p:nvPr>
            <p:ph sz="quarter" idx="4"/>
          </p:nvPr>
        </p:nvPicPr>
        <p:blipFill>
          <a:blip r:embed="rId4"/>
          <a:srcRect t="-8040" b="-8040"/>
          <a:stretch>
            <a:fillRect/>
          </a:stretch>
        </p:blipFill>
        <p:spPr>
          <a:xfrm>
            <a:off x="4648200" y="1600200"/>
            <a:ext cx="4041775" cy="3951288"/>
          </a:xfrm>
        </p:spPr>
      </p:pic>
    </p:spTree>
    <p:extLst>
      <p:ext uri="{BB962C8B-B14F-4D97-AF65-F5344CB8AC3E}">
        <p14:creationId xmlns:p14="http://schemas.microsoft.com/office/powerpoint/2010/main" val="22413430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686800" cy="4525963"/>
          </a:xfrm>
        </p:spPr>
        <p:txBody>
          <a:bodyPr>
            <a:normAutofit/>
          </a:bodyPr>
          <a:lstStyle/>
          <a:p>
            <a:r>
              <a:rPr lang="en-US" sz="3200" dirty="0"/>
              <a:t>Imaging:</a:t>
            </a:r>
          </a:p>
          <a:p>
            <a:pPr lvl="1"/>
            <a:r>
              <a:rPr lang="en-US" sz="3200" dirty="0"/>
              <a:t>Radiographs: AP, lateral and oblique</a:t>
            </a:r>
          </a:p>
          <a:p>
            <a:pPr lvl="1"/>
            <a:r>
              <a:rPr lang="en-US" sz="3200" dirty="0"/>
              <a:t>CT scan: obtain if x-rays </a:t>
            </a:r>
            <a:r>
              <a:rPr lang="en-US" sz="3200" dirty="0" err="1"/>
              <a:t>neg</a:t>
            </a:r>
            <a:r>
              <a:rPr lang="en-US" sz="3200" dirty="0"/>
              <a:t> and suspicion high</a:t>
            </a:r>
          </a:p>
          <a:p>
            <a:pPr lvl="2"/>
            <a:r>
              <a:rPr lang="en-US" sz="3200" dirty="0"/>
              <a:t>Provides more detail, amount of depression</a:t>
            </a:r>
          </a:p>
          <a:p>
            <a:pPr lvl="2"/>
            <a:r>
              <a:rPr lang="en-US" sz="3200" dirty="0"/>
              <a:t>Assist in classification and surgical planning</a:t>
            </a:r>
          </a:p>
          <a:p>
            <a:pPr lvl="1"/>
            <a:r>
              <a:rPr lang="en-US" sz="3200" dirty="0"/>
              <a:t>MRI: assess for </a:t>
            </a:r>
            <a:r>
              <a:rPr lang="en-US" sz="3200" dirty="0" err="1"/>
              <a:t>meniscal</a:t>
            </a:r>
            <a:r>
              <a:rPr lang="en-US" sz="3200" dirty="0"/>
              <a:t> or </a:t>
            </a:r>
            <a:r>
              <a:rPr lang="en-US" sz="3200" dirty="0" err="1"/>
              <a:t>ligamental</a:t>
            </a:r>
            <a:r>
              <a:rPr lang="en-US" sz="3200" dirty="0"/>
              <a:t> damage</a:t>
            </a:r>
          </a:p>
          <a:p>
            <a:pPr lvl="1"/>
            <a:r>
              <a:rPr lang="en-US" sz="3200" dirty="0" err="1"/>
              <a:t>Arteriography</a:t>
            </a:r>
            <a:r>
              <a:rPr lang="en-US" sz="3200" dirty="0"/>
              <a:t> if suspected </a:t>
            </a:r>
            <a:r>
              <a:rPr lang="en-US" sz="3200" dirty="0" err="1"/>
              <a:t>vasc</a:t>
            </a:r>
            <a:r>
              <a:rPr lang="en-US" sz="3200" dirty="0"/>
              <a:t> </a:t>
            </a:r>
            <a:r>
              <a:rPr lang="en-US" sz="3200" dirty="0" err="1"/>
              <a:t>inj</a:t>
            </a:r>
            <a:endParaRPr lang="en-US" sz="3200" dirty="0"/>
          </a:p>
        </p:txBody>
      </p:sp>
    </p:spTree>
    <p:extLst>
      <p:ext uri="{BB962C8B-B14F-4D97-AF65-F5344CB8AC3E}">
        <p14:creationId xmlns:p14="http://schemas.microsoft.com/office/powerpoint/2010/main" val="2010377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9D121F2E-6096-4D52-B4AC-1D2443E0EA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0" y="185964"/>
            <a:ext cx="4191000" cy="6486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6565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3200" dirty="0"/>
              <a:t>How do you classify fractures?</a:t>
            </a:r>
          </a:p>
        </p:txBody>
      </p:sp>
    </p:spTree>
    <p:extLst>
      <p:ext uri="{BB962C8B-B14F-4D97-AF65-F5344CB8AC3E}">
        <p14:creationId xmlns:p14="http://schemas.microsoft.com/office/powerpoint/2010/main" val="39558662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 name="Content Placeholder 8" descr="graphic075.jpeg"/>
          <p:cNvPicPr>
            <a:picLocks noGrp="1" noChangeAspect="1"/>
          </p:cNvPicPr>
          <p:nvPr>
            <p:ph idx="4294967295"/>
          </p:nvPr>
        </p:nvPicPr>
        <p:blipFill>
          <a:blip r:embed="rId2"/>
          <a:srcRect t="-10895" b="-10895"/>
          <a:stretch>
            <a:fillRect/>
          </a:stretch>
        </p:blipFill>
        <p:spPr>
          <a:xfrm>
            <a:off x="0" y="990600"/>
            <a:ext cx="9144000" cy="5029200"/>
          </a:xfrm>
        </p:spPr>
      </p:pic>
    </p:spTree>
    <p:extLst>
      <p:ext uri="{BB962C8B-B14F-4D97-AF65-F5344CB8AC3E}">
        <p14:creationId xmlns:p14="http://schemas.microsoft.com/office/powerpoint/2010/main" val="4121124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3200" dirty="0"/>
              <a:t>What are some complications:</a:t>
            </a:r>
          </a:p>
        </p:txBody>
      </p:sp>
    </p:spTree>
    <p:extLst>
      <p:ext uri="{BB962C8B-B14F-4D97-AF65-F5344CB8AC3E}">
        <p14:creationId xmlns:p14="http://schemas.microsoft.com/office/powerpoint/2010/main" val="13544506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3200" dirty="0"/>
              <a:t>How would you treat in ED?</a:t>
            </a:r>
          </a:p>
        </p:txBody>
      </p:sp>
    </p:spTree>
    <p:extLst>
      <p:ext uri="{BB962C8B-B14F-4D97-AF65-F5344CB8AC3E}">
        <p14:creationId xmlns:p14="http://schemas.microsoft.com/office/powerpoint/2010/main" val="25133869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F356C-BA6F-4B0E-BD72-C7AA187CC02D}"/>
              </a:ext>
            </a:extLst>
          </p:cNvPr>
          <p:cNvSpPr>
            <a:spLocks noGrp="1"/>
          </p:cNvSpPr>
          <p:nvPr>
            <p:ph type="title"/>
          </p:nvPr>
        </p:nvSpPr>
        <p:spPr/>
        <p:txBody>
          <a:bodyPr>
            <a:normAutofit/>
          </a:bodyPr>
          <a:lstStyle/>
          <a:p>
            <a:r>
              <a:rPr lang="en-US" sz="3600" dirty="0">
                <a:cs typeface="Arial"/>
              </a:rPr>
              <a:t>Case 6</a:t>
            </a:r>
            <a:endParaRPr lang="en-US" sz="3600" dirty="0"/>
          </a:p>
        </p:txBody>
      </p:sp>
      <p:sp>
        <p:nvSpPr>
          <p:cNvPr id="3" name="Content Placeholder 2">
            <a:extLst>
              <a:ext uri="{FF2B5EF4-FFF2-40B4-BE49-F238E27FC236}">
                <a16:creationId xmlns:a16="http://schemas.microsoft.com/office/drawing/2014/main" id="{52C97DD4-1F46-4344-B623-A889943A374D}"/>
              </a:ext>
            </a:extLst>
          </p:cNvPr>
          <p:cNvSpPr>
            <a:spLocks noGrp="1"/>
          </p:cNvSpPr>
          <p:nvPr>
            <p:ph idx="1"/>
          </p:nvPr>
        </p:nvSpPr>
        <p:spPr>
          <a:xfrm>
            <a:off x="457200" y="1600200"/>
            <a:ext cx="8229600" cy="4167375"/>
          </a:xfrm>
        </p:spPr>
        <p:txBody>
          <a:bodyPr>
            <a:normAutofit/>
          </a:bodyPr>
          <a:lstStyle/>
          <a:p>
            <a:pPr marL="0" indent="0">
              <a:buNone/>
            </a:pPr>
            <a:r>
              <a:rPr lang="en-US" sz="3200" dirty="0">
                <a:ea typeface="+mn-lt"/>
                <a:cs typeface="+mn-lt"/>
              </a:rPr>
              <a:t>An 81-year-old female presents to the emergency department with a right knee injury after slipping on uneven pavement. She has a large 10cm laceration that extends across the anterior surface of the knee. Her patella is exposed; however, there is no clearly visible intra-articular surface to indicate violation of the joint capsule. Radiographs of the knee show no fractures or foreign bodies.</a:t>
            </a:r>
            <a:endParaRPr lang="en-US" sz="3200" dirty="0">
              <a:cs typeface="Arial"/>
            </a:endParaRPr>
          </a:p>
        </p:txBody>
      </p:sp>
    </p:spTree>
    <p:extLst>
      <p:ext uri="{BB962C8B-B14F-4D97-AF65-F5344CB8AC3E}">
        <p14:creationId xmlns:p14="http://schemas.microsoft.com/office/powerpoint/2010/main" val="20734111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2" descr="A close up of a person&#10;&#10;Description generated with high confidence">
            <a:extLst>
              <a:ext uri="{FF2B5EF4-FFF2-40B4-BE49-F238E27FC236}">
                <a16:creationId xmlns:a16="http://schemas.microsoft.com/office/drawing/2014/main" id="{645B5500-9329-4727-9EFA-886785A1023C}"/>
              </a:ext>
            </a:extLst>
          </p:cNvPr>
          <p:cNvPicPr>
            <a:picLocks noChangeAspect="1"/>
          </p:cNvPicPr>
          <p:nvPr/>
        </p:nvPicPr>
        <p:blipFill>
          <a:blip r:embed="rId2"/>
          <a:stretch>
            <a:fillRect/>
          </a:stretch>
        </p:blipFill>
        <p:spPr>
          <a:xfrm>
            <a:off x="0" y="1142804"/>
            <a:ext cx="9144000" cy="4563427"/>
          </a:xfrm>
          <a:prstGeom prst="rect">
            <a:avLst/>
          </a:prstGeom>
        </p:spPr>
      </p:pic>
    </p:spTree>
    <p:extLst>
      <p:ext uri="{BB962C8B-B14F-4D97-AF65-F5344CB8AC3E}">
        <p14:creationId xmlns:p14="http://schemas.microsoft.com/office/powerpoint/2010/main" val="5458331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A6E7-EEE7-43BB-BC99-77406D21F74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CAD7F9B-E509-4D25-909B-CC605E9A28FA}"/>
              </a:ext>
            </a:extLst>
          </p:cNvPr>
          <p:cNvSpPr>
            <a:spLocks noGrp="1"/>
          </p:cNvSpPr>
          <p:nvPr>
            <p:ph idx="1"/>
          </p:nvPr>
        </p:nvSpPr>
        <p:spPr/>
        <p:txBody>
          <a:bodyPr>
            <a:normAutofit/>
          </a:bodyPr>
          <a:lstStyle/>
          <a:p>
            <a:r>
              <a:rPr lang="en-US" sz="3200" dirty="0">
                <a:ea typeface="+mn-lt"/>
                <a:cs typeface="+mn-lt"/>
              </a:rPr>
              <a:t>How will you determine whether the laceration extends into the joint capsule?</a:t>
            </a:r>
          </a:p>
          <a:p>
            <a:r>
              <a:rPr lang="en-US" sz="3200" dirty="0">
                <a:ea typeface="+mn-lt"/>
                <a:cs typeface="+mn-lt"/>
              </a:rPr>
              <a:t>Does she need to go to the operating room for irrigation and debridement to prevent septic arthritis?</a:t>
            </a:r>
            <a:endParaRPr lang="en-US" sz="3200" dirty="0">
              <a:cs typeface="Arial"/>
            </a:endParaRPr>
          </a:p>
        </p:txBody>
      </p:sp>
    </p:spTree>
    <p:extLst>
      <p:ext uri="{BB962C8B-B14F-4D97-AF65-F5344CB8AC3E}">
        <p14:creationId xmlns:p14="http://schemas.microsoft.com/office/powerpoint/2010/main" val="16003228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DDC9B-BFEB-463C-8C95-31EB8212B595}"/>
              </a:ext>
            </a:extLst>
          </p:cNvPr>
          <p:cNvSpPr>
            <a:spLocks noGrp="1"/>
          </p:cNvSpPr>
          <p:nvPr>
            <p:ph type="title"/>
          </p:nvPr>
        </p:nvSpPr>
        <p:spPr/>
        <p:txBody>
          <a:bodyPr>
            <a:normAutofit/>
          </a:bodyPr>
          <a:lstStyle/>
          <a:p>
            <a:r>
              <a:rPr lang="en-US" sz="3600" dirty="0">
                <a:cs typeface="Arial"/>
              </a:rPr>
              <a:t>What is a Saline Load Test?</a:t>
            </a:r>
            <a:endParaRPr lang="en-US" sz="3600" dirty="0"/>
          </a:p>
        </p:txBody>
      </p:sp>
      <p:sp>
        <p:nvSpPr>
          <p:cNvPr id="3" name="Content Placeholder 2">
            <a:extLst>
              <a:ext uri="{FF2B5EF4-FFF2-40B4-BE49-F238E27FC236}">
                <a16:creationId xmlns:a16="http://schemas.microsoft.com/office/drawing/2014/main" id="{9D4ED5BF-89DD-4873-9A6B-380FA4DFDFD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062035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BCC4F-B5E4-4A53-BBE8-F1F5C4450DD4}"/>
              </a:ext>
            </a:extLst>
          </p:cNvPr>
          <p:cNvSpPr>
            <a:spLocks noGrp="1"/>
          </p:cNvSpPr>
          <p:nvPr>
            <p:ph type="title"/>
          </p:nvPr>
        </p:nvSpPr>
        <p:spPr/>
        <p:txBody>
          <a:bodyPr>
            <a:normAutofit/>
          </a:bodyPr>
          <a:lstStyle/>
          <a:p>
            <a:r>
              <a:rPr lang="en-US" sz="3600" dirty="0">
                <a:cs typeface="Arial"/>
              </a:rPr>
              <a:t>Do we need to use methylene blue?</a:t>
            </a:r>
            <a:endParaRPr lang="en-US" sz="3600" dirty="0"/>
          </a:p>
        </p:txBody>
      </p:sp>
      <p:sp>
        <p:nvSpPr>
          <p:cNvPr id="3" name="Content Placeholder 2">
            <a:extLst>
              <a:ext uri="{FF2B5EF4-FFF2-40B4-BE49-F238E27FC236}">
                <a16:creationId xmlns:a16="http://schemas.microsoft.com/office/drawing/2014/main" id="{672AC4F3-B236-496A-A181-54F61377578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1806135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E1EA5-BD08-408F-9550-D6EE2DCD2084}"/>
              </a:ext>
            </a:extLst>
          </p:cNvPr>
          <p:cNvSpPr>
            <a:spLocks noGrp="1"/>
          </p:cNvSpPr>
          <p:nvPr>
            <p:ph type="title"/>
          </p:nvPr>
        </p:nvSpPr>
        <p:spPr/>
        <p:txBody>
          <a:bodyPr>
            <a:normAutofit/>
          </a:bodyPr>
          <a:lstStyle/>
          <a:p>
            <a:r>
              <a:rPr lang="en-US" sz="3600" dirty="0">
                <a:cs typeface="Arial"/>
              </a:rPr>
              <a:t>How much saline needs to be injected for a SLT?</a:t>
            </a:r>
            <a:endParaRPr lang="en-US" sz="3600" dirty="0"/>
          </a:p>
        </p:txBody>
      </p:sp>
      <p:sp>
        <p:nvSpPr>
          <p:cNvPr id="3" name="Content Placeholder 2">
            <a:extLst>
              <a:ext uri="{FF2B5EF4-FFF2-40B4-BE49-F238E27FC236}">
                <a16:creationId xmlns:a16="http://schemas.microsoft.com/office/drawing/2014/main" id="{F15BC0A8-B490-42AE-AFB6-FC353210570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36422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9E1F21-6937-420A-9F91-95CF10695689}"/>
              </a:ext>
            </a:extLst>
          </p:cNvPr>
          <p:cNvPicPr>
            <a:picLocks noChangeAspect="1"/>
          </p:cNvPicPr>
          <p:nvPr/>
        </p:nvPicPr>
        <p:blipFill>
          <a:blip r:embed="rId3"/>
          <a:stretch>
            <a:fillRect/>
          </a:stretch>
        </p:blipFill>
        <p:spPr>
          <a:xfrm>
            <a:off x="1676400" y="290169"/>
            <a:ext cx="5791200" cy="6277661"/>
          </a:xfrm>
          <a:prstGeom prst="rect">
            <a:avLst/>
          </a:prstGeom>
        </p:spPr>
      </p:pic>
    </p:spTree>
    <p:extLst>
      <p:ext uri="{BB962C8B-B14F-4D97-AF65-F5344CB8AC3E}">
        <p14:creationId xmlns:p14="http://schemas.microsoft.com/office/powerpoint/2010/main" val="7143252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2E474-C667-4317-AEE7-2090F18CBA6A}"/>
              </a:ext>
            </a:extLst>
          </p:cNvPr>
          <p:cNvSpPr>
            <a:spLocks noGrp="1"/>
          </p:cNvSpPr>
          <p:nvPr>
            <p:ph type="title"/>
          </p:nvPr>
        </p:nvSpPr>
        <p:spPr/>
        <p:txBody>
          <a:bodyPr>
            <a:normAutofit/>
          </a:bodyPr>
          <a:lstStyle/>
          <a:p>
            <a:r>
              <a:rPr lang="en-US" sz="3600" dirty="0">
                <a:cs typeface="Arial"/>
              </a:rPr>
              <a:t>Is the Saline Load Test obsolete?</a:t>
            </a:r>
            <a:endParaRPr lang="en-US" sz="3600" dirty="0"/>
          </a:p>
        </p:txBody>
      </p:sp>
      <p:sp>
        <p:nvSpPr>
          <p:cNvPr id="3" name="Content Placeholder 2">
            <a:extLst>
              <a:ext uri="{FF2B5EF4-FFF2-40B4-BE49-F238E27FC236}">
                <a16:creationId xmlns:a16="http://schemas.microsoft.com/office/drawing/2014/main" id="{4094FC2D-1182-4E26-8432-C37E0E8535E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177339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35996-369A-44BB-A655-C8F9104B049A}"/>
              </a:ext>
            </a:extLst>
          </p:cNvPr>
          <p:cNvSpPr>
            <a:spLocks noGrp="1"/>
          </p:cNvSpPr>
          <p:nvPr>
            <p:ph type="title"/>
          </p:nvPr>
        </p:nvSpPr>
        <p:spPr/>
        <p:txBody>
          <a:bodyPr/>
          <a:lstStyle/>
          <a:p>
            <a:r>
              <a:rPr lang="en-US" dirty="0"/>
              <a:t>Further reading</a:t>
            </a:r>
          </a:p>
        </p:txBody>
      </p:sp>
      <p:sp>
        <p:nvSpPr>
          <p:cNvPr id="3" name="Content Placeholder 2">
            <a:extLst>
              <a:ext uri="{FF2B5EF4-FFF2-40B4-BE49-F238E27FC236}">
                <a16:creationId xmlns:a16="http://schemas.microsoft.com/office/drawing/2014/main" id="{283AB28F-45A5-4ECF-935E-6F67AEF428F4}"/>
              </a:ext>
            </a:extLst>
          </p:cNvPr>
          <p:cNvSpPr>
            <a:spLocks noGrp="1"/>
          </p:cNvSpPr>
          <p:nvPr>
            <p:ph idx="1"/>
          </p:nvPr>
        </p:nvSpPr>
        <p:spPr/>
        <p:txBody>
          <a:bodyPr/>
          <a:lstStyle/>
          <a:p>
            <a:r>
              <a:rPr lang="en-US" dirty="0"/>
              <a:t>Thompson, Jon C, and Frank H. Netter. </a:t>
            </a:r>
            <a:r>
              <a:rPr lang="en-US" i="1" dirty="0"/>
              <a:t>Netter's Concise </a:t>
            </a:r>
            <a:r>
              <a:rPr lang="en-US" i="1" dirty="0" err="1"/>
              <a:t>Orthopaedic</a:t>
            </a:r>
            <a:r>
              <a:rPr lang="en-US" i="1" dirty="0"/>
              <a:t> Anatomy</a:t>
            </a:r>
            <a:r>
              <a:rPr lang="en-US" dirty="0"/>
              <a:t>. Philadelphia, PA: Saunders Elsevier, 2010.</a:t>
            </a:r>
          </a:p>
          <a:p>
            <a:r>
              <a:rPr lang="en-US" dirty="0"/>
              <a:t>Waterbrook, Anna L., editor. </a:t>
            </a:r>
            <a:r>
              <a:rPr lang="en-US" i="1" dirty="0"/>
              <a:t>Sports Medicine for the Emergency Physician: A Practical Handbook</a:t>
            </a:r>
            <a:r>
              <a:rPr lang="en-US" dirty="0"/>
              <a:t>. Cambridge University Press, </a:t>
            </a:r>
            <a:r>
              <a:rPr lang="en-US"/>
              <a:t>2016.</a:t>
            </a:r>
          </a:p>
          <a:p>
            <a:pPr marL="0" indent="0">
              <a:buNone/>
            </a:pPr>
            <a:endParaRPr lang="en-US" dirty="0"/>
          </a:p>
        </p:txBody>
      </p:sp>
    </p:spTree>
    <p:extLst>
      <p:ext uri="{BB962C8B-B14F-4D97-AF65-F5344CB8AC3E}">
        <p14:creationId xmlns:p14="http://schemas.microsoft.com/office/powerpoint/2010/main" val="5477122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3805</TotalTime>
  <Words>4871</Words>
  <Application>Microsoft Office PowerPoint</Application>
  <PresentationFormat>On-screen Show (4:3)</PresentationFormat>
  <Paragraphs>330</Paragraphs>
  <Slides>91</Slides>
  <Notes>55</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91</vt:i4>
      </vt:variant>
    </vt:vector>
  </HeadingPairs>
  <TitlesOfParts>
    <vt:vector size="95" baseType="lpstr">
      <vt:lpstr>Calibri Light</vt:lpstr>
      <vt:lpstr>Calibri</vt:lpstr>
      <vt:lpstr>Arial</vt:lpstr>
      <vt:lpstr>Office Theme</vt:lpstr>
      <vt:lpstr>Evaluation of the Knee in the  Emergency Department</vt:lpstr>
      <vt:lpstr>Objectives</vt:lpstr>
      <vt:lpstr>Anatomy &amp; Radiology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Ottawa Knee Rule</vt:lpstr>
      <vt:lpstr>PowerPoint Presentation</vt:lpstr>
      <vt:lpstr>Physical Examination</vt:lpstr>
      <vt:lpstr>Board Review Topics</vt:lpstr>
      <vt:lpstr>The “Terrible Triad”</vt:lpstr>
      <vt:lpstr>Meniscus tear</vt:lpstr>
      <vt:lpstr>Baker’s Cyst</vt:lpstr>
      <vt:lpstr>Osgood-Schlatter Disease</vt:lpstr>
      <vt:lpstr>PowerPoint Presentation</vt:lpstr>
      <vt:lpstr>Osteochondritis Dissecans</vt:lpstr>
      <vt:lpstr>PowerPoint Presentation</vt:lpstr>
      <vt:lpstr>Quadriceps Tendon Rupture</vt:lpstr>
      <vt:lpstr>PowerPoint Presentation</vt:lpstr>
      <vt:lpstr>PowerPoint Presentation</vt:lpstr>
      <vt:lpstr>Patella fracture</vt:lpstr>
      <vt:lpstr>Case studies</vt:lpstr>
      <vt:lpstr>Case 1</vt:lpstr>
      <vt:lpstr>Physical exam</vt:lpstr>
      <vt:lpstr>Physical exam</vt:lpstr>
      <vt:lpstr>Arthrocentesis</vt:lpstr>
      <vt:lpstr>A subcutaneous prepatellar bursa is located on the outer surface of the patella, just under the subcutaneous tissue.  </vt:lpstr>
      <vt:lpstr>The needle enters 1 cm medial or lateral to the superior third of the patella </vt:lpstr>
      <vt:lpstr>Bacterial arthritis </vt:lpstr>
      <vt:lpstr>Gonococcal arthritis </vt:lpstr>
      <vt:lpstr>Tuberculous arthritis </vt:lpstr>
      <vt:lpstr>Additional points</vt:lpstr>
      <vt:lpstr>Case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6</vt:lpstr>
      <vt:lpstr>PowerPoint Presentation</vt:lpstr>
      <vt:lpstr>PowerPoint Presentation</vt:lpstr>
      <vt:lpstr>What is a Saline Load Test?</vt:lpstr>
      <vt:lpstr>Do we need to use methylene blue?</vt:lpstr>
      <vt:lpstr>How much saline needs to be injected for a SLT?</vt:lpstr>
      <vt:lpstr>Is the Saline Load Test obsolete?</vt:lpstr>
      <vt:lpstr>Further reading</vt:lpstr>
    </vt:vector>
  </TitlesOfParts>
  <Company>Henry Ford Health Systems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Guyer, Christopher</dc:creator>
  <cp:lastModifiedBy>Guyer, Christopher</cp:lastModifiedBy>
  <cp:revision>702</cp:revision>
  <dcterms:created xsi:type="dcterms:W3CDTF">2009-12-16T18:18:11Z</dcterms:created>
  <dcterms:modified xsi:type="dcterms:W3CDTF">2021-05-25T15:01:11Z</dcterms:modified>
</cp:coreProperties>
</file>