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256" r:id="rId2"/>
    <p:sldId id="257" r:id="rId3"/>
    <p:sldId id="273" r:id="rId4"/>
    <p:sldId id="266" r:id="rId5"/>
    <p:sldId id="258" r:id="rId6"/>
    <p:sldId id="259" r:id="rId7"/>
    <p:sldId id="260" r:id="rId8"/>
    <p:sldId id="263" r:id="rId9"/>
    <p:sldId id="264" r:id="rId10"/>
    <p:sldId id="406" r:id="rId11"/>
    <p:sldId id="274" r:id="rId12"/>
    <p:sldId id="294" r:id="rId13"/>
    <p:sldId id="290" r:id="rId14"/>
    <p:sldId id="291" r:id="rId15"/>
    <p:sldId id="292" r:id="rId16"/>
    <p:sldId id="297" r:id="rId17"/>
    <p:sldId id="275" r:id="rId18"/>
    <p:sldId id="276" r:id="rId19"/>
    <p:sldId id="298" r:id="rId20"/>
    <p:sldId id="429" r:id="rId21"/>
    <p:sldId id="284" r:id="rId22"/>
    <p:sldId id="329" r:id="rId23"/>
    <p:sldId id="434" r:id="rId24"/>
    <p:sldId id="336" r:id="rId25"/>
    <p:sldId id="285" r:id="rId26"/>
    <p:sldId id="430" r:id="rId27"/>
    <p:sldId id="330" r:id="rId28"/>
    <p:sldId id="331" r:id="rId29"/>
    <p:sldId id="332" r:id="rId30"/>
    <p:sldId id="333" r:id="rId31"/>
    <p:sldId id="334" r:id="rId32"/>
    <p:sldId id="335" r:id="rId33"/>
    <p:sldId id="337" r:id="rId34"/>
    <p:sldId id="338" r:id="rId35"/>
    <p:sldId id="359" r:id="rId36"/>
    <p:sldId id="374" r:id="rId37"/>
    <p:sldId id="376" r:id="rId38"/>
    <p:sldId id="431" r:id="rId39"/>
    <p:sldId id="306" r:id="rId40"/>
    <p:sldId id="301" r:id="rId41"/>
    <p:sldId id="375" r:id="rId42"/>
    <p:sldId id="320" r:id="rId43"/>
    <p:sldId id="432" r:id="rId44"/>
    <p:sldId id="261" r:id="rId45"/>
    <p:sldId id="345" r:id="rId46"/>
    <p:sldId id="341" r:id="rId47"/>
    <p:sldId id="340" r:id="rId48"/>
    <p:sldId id="343" r:id="rId49"/>
    <p:sldId id="342" r:id="rId50"/>
    <p:sldId id="344" r:id="rId51"/>
    <p:sldId id="316" r:id="rId52"/>
    <p:sldId id="318" r:id="rId53"/>
    <p:sldId id="317" r:id="rId54"/>
    <p:sldId id="416" r:id="rId55"/>
    <p:sldId id="405" r:id="rId56"/>
    <p:sldId id="360" r:id="rId57"/>
    <p:sldId id="302" r:id="rId58"/>
    <p:sldId id="303" r:id="rId59"/>
    <p:sldId id="304" r:id="rId60"/>
    <p:sldId id="361" r:id="rId61"/>
    <p:sldId id="428" r:id="rId62"/>
    <p:sldId id="346" r:id="rId63"/>
    <p:sldId id="407" r:id="rId64"/>
    <p:sldId id="396" r:id="rId65"/>
    <p:sldId id="347" r:id="rId66"/>
    <p:sldId id="437" r:id="rId67"/>
    <p:sldId id="348" r:id="rId68"/>
    <p:sldId id="398" r:id="rId69"/>
    <p:sldId id="349" r:id="rId70"/>
    <p:sldId id="399" r:id="rId71"/>
    <p:sldId id="397" r:id="rId72"/>
    <p:sldId id="350" r:id="rId73"/>
    <p:sldId id="400" r:id="rId74"/>
    <p:sldId id="352" r:id="rId75"/>
    <p:sldId id="395" r:id="rId76"/>
    <p:sldId id="433" r:id="rId77"/>
    <p:sldId id="339" r:id="rId78"/>
    <p:sldId id="378" r:id="rId79"/>
    <p:sldId id="379" r:id="rId80"/>
    <p:sldId id="377" r:id="rId81"/>
    <p:sldId id="380" r:id="rId82"/>
    <p:sldId id="351" r:id="rId83"/>
    <p:sldId id="401" r:id="rId84"/>
    <p:sldId id="353" r:id="rId85"/>
    <p:sldId id="383" r:id="rId86"/>
    <p:sldId id="381" r:id="rId87"/>
    <p:sldId id="354" r:id="rId88"/>
    <p:sldId id="421" r:id="rId89"/>
    <p:sldId id="403" r:id="rId90"/>
    <p:sldId id="408" r:id="rId91"/>
    <p:sldId id="413" r:id="rId92"/>
    <p:sldId id="412" r:id="rId93"/>
    <p:sldId id="418" r:id="rId94"/>
    <p:sldId id="438" r:id="rId95"/>
    <p:sldId id="427"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736"/>
    <p:restoredTop sz="88509"/>
  </p:normalViewPr>
  <p:slideViewPr>
    <p:cSldViewPr snapToGrid="0" snapToObjects="1">
      <p:cViewPr varScale="1">
        <p:scale>
          <a:sx n="99" d="100"/>
          <a:sy n="99" d="100"/>
        </p:scale>
        <p:origin x="2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9E75D3-EE28-4A41-9A64-21C61CF6EB83}" type="datetimeFigureOut">
              <a:rPr lang="en-US" smtClean="0"/>
              <a:t>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73B70D-8C97-6348-92D5-5FCAA4430538}" type="slidenum">
              <a:rPr lang="en-US" smtClean="0"/>
              <a:t>‹#›</a:t>
            </a:fld>
            <a:endParaRPr lang="en-US"/>
          </a:p>
        </p:txBody>
      </p:sp>
    </p:spTree>
    <p:extLst>
      <p:ext uri="{BB962C8B-B14F-4D97-AF65-F5344CB8AC3E}">
        <p14:creationId xmlns:p14="http://schemas.microsoft.com/office/powerpoint/2010/main" val="418738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5"/>
          </p:nvPr>
        </p:nvSpPr>
        <p:spPr/>
        <p:txBody>
          <a:bodyPr/>
          <a:lstStyle/>
          <a:p>
            <a:fld id="{2673B70D-8C97-6348-92D5-5FCAA4430538}" type="slidenum">
              <a:rPr lang="en-US" smtClean="0"/>
              <a:t>10</a:t>
            </a:fld>
            <a:endParaRPr lang="en-US"/>
          </a:p>
        </p:txBody>
      </p:sp>
    </p:spTree>
    <p:extLst>
      <p:ext uri="{BB962C8B-B14F-4D97-AF65-F5344CB8AC3E}">
        <p14:creationId xmlns:p14="http://schemas.microsoft.com/office/powerpoint/2010/main" val="3353390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24</a:t>
            </a:fld>
            <a:endParaRPr lang="en-US"/>
          </a:p>
        </p:txBody>
      </p:sp>
    </p:spTree>
    <p:extLst>
      <p:ext uri="{BB962C8B-B14F-4D97-AF65-F5344CB8AC3E}">
        <p14:creationId xmlns:p14="http://schemas.microsoft.com/office/powerpoint/2010/main" val="1795866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25</a:t>
            </a:fld>
            <a:endParaRPr lang="en-US"/>
          </a:p>
        </p:txBody>
      </p:sp>
    </p:spTree>
    <p:extLst>
      <p:ext uri="{BB962C8B-B14F-4D97-AF65-F5344CB8AC3E}">
        <p14:creationId xmlns:p14="http://schemas.microsoft.com/office/powerpoint/2010/main" val="756735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30</a:t>
            </a:fld>
            <a:endParaRPr lang="en-US"/>
          </a:p>
        </p:txBody>
      </p:sp>
    </p:spTree>
    <p:extLst>
      <p:ext uri="{BB962C8B-B14F-4D97-AF65-F5344CB8AC3E}">
        <p14:creationId xmlns:p14="http://schemas.microsoft.com/office/powerpoint/2010/main" val="1134994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34</a:t>
            </a:fld>
            <a:endParaRPr lang="en-US"/>
          </a:p>
        </p:txBody>
      </p:sp>
    </p:spTree>
    <p:extLst>
      <p:ext uri="{BB962C8B-B14F-4D97-AF65-F5344CB8AC3E}">
        <p14:creationId xmlns:p14="http://schemas.microsoft.com/office/powerpoint/2010/main" val="4177471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Hill-Sachs lesion: humeral head bony defects</a:t>
            </a:r>
          </a:p>
        </p:txBody>
      </p:sp>
      <p:sp>
        <p:nvSpPr>
          <p:cNvPr id="4" name="Slide Number Placeholder 3"/>
          <p:cNvSpPr>
            <a:spLocks noGrp="1"/>
          </p:cNvSpPr>
          <p:nvPr>
            <p:ph type="sldNum" sz="quarter" idx="5"/>
          </p:nvPr>
        </p:nvSpPr>
        <p:spPr/>
        <p:txBody>
          <a:bodyPr/>
          <a:lstStyle/>
          <a:p>
            <a:fld id="{2673B70D-8C97-6348-92D5-5FCAA4430538}" type="slidenum">
              <a:rPr lang="en-US" smtClean="0"/>
              <a:t>37</a:t>
            </a:fld>
            <a:endParaRPr lang="en-US"/>
          </a:p>
        </p:txBody>
      </p:sp>
    </p:spTree>
    <p:extLst>
      <p:ext uri="{BB962C8B-B14F-4D97-AF65-F5344CB8AC3E}">
        <p14:creationId xmlns:p14="http://schemas.microsoft.com/office/powerpoint/2010/main" val="2352959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Bankart lesion: glenoid labral defects</a:t>
            </a:r>
          </a:p>
        </p:txBody>
      </p:sp>
      <p:sp>
        <p:nvSpPr>
          <p:cNvPr id="4" name="Slide Number Placeholder 3"/>
          <p:cNvSpPr>
            <a:spLocks noGrp="1"/>
          </p:cNvSpPr>
          <p:nvPr>
            <p:ph type="sldNum" sz="quarter" idx="5"/>
          </p:nvPr>
        </p:nvSpPr>
        <p:spPr/>
        <p:txBody>
          <a:bodyPr/>
          <a:lstStyle/>
          <a:p>
            <a:fld id="{2673B70D-8C97-6348-92D5-5FCAA4430538}" type="slidenum">
              <a:rPr lang="en-US" smtClean="0"/>
              <a:t>38</a:t>
            </a:fld>
            <a:endParaRPr lang="en-US"/>
          </a:p>
        </p:txBody>
      </p:sp>
    </p:spTree>
    <p:extLst>
      <p:ext uri="{BB962C8B-B14F-4D97-AF65-F5344CB8AC3E}">
        <p14:creationId xmlns:p14="http://schemas.microsoft.com/office/powerpoint/2010/main" val="3617136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Anterior dislocation AP view</a:t>
            </a:r>
          </a:p>
          <a:p>
            <a:r>
              <a:rPr lang="en-US" dirty="0"/>
              <a:t>Pathologic on left, normal on right</a:t>
            </a:r>
          </a:p>
        </p:txBody>
      </p:sp>
      <p:sp>
        <p:nvSpPr>
          <p:cNvPr id="4" name="Slide Number Placeholder 3"/>
          <p:cNvSpPr>
            <a:spLocks noGrp="1"/>
          </p:cNvSpPr>
          <p:nvPr>
            <p:ph type="sldNum" sz="quarter" idx="5"/>
          </p:nvPr>
        </p:nvSpPr>
        <p:spPr/>
        <p:txBody>
          <a:bodyPr/>
          <a:lstStyle/>
          <a:p>
            <a:fld id="{2673B70D-8C97-6348-92D5-5FCAA4430538}" type="slidenum">
              <a:rPr lang="en-US" smtClean="0"/>
              <a:t>39</a:t>
            </a:fld>
            <a:endParaRPr lang="en-US"/>
          </a:p>
        </p:txBody>
      </p:sp>
    </p:spTree>
    <p:extLst>
      <p:ext uri="{BB962C8B-B14F-4D97-AF65-F5344CB8AC3E}">
        <p14:creationId xmlns:p14="http://schemas.microsoft.com/office/powerpoint/2010/main" val="1164838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Anterior dislocation Y-view</a:t>
            </a:r>
          </a:p>
          <a:p>
            <a:r>
              <a:rPr lang="en-US" dirty="0"/>
              <a:t>Pathologic on left, normal on right</a:t>
            </a:r>
          </a:p>
        </p:txBody>
      </p:sp>
      <p:sp>
        <p:nvSpPr>
          <p:cNvPr id="4" name="Slide Number Placeholder 3"/>
          <p:cNvSpPr>
            <a:spLocks noGrp="1"/>
          </p:cNvSpPr>
          <p:nvPr>
            <p:ph type="sldNum" sz="quarter" idx="5"/>
          </p:nvPr>
        </p:nvSpPr>
        <p:spPr/>
        <p:txBody>
          <a:bodyPr/>
          <a:lstStyle/>
          <a:p>
            <a:fld id="{2673B70D-8C97-6348-92D5-5FCAA4430538}" type="slidenum">
              <a:rPr lang="en-US" smtClean="0"/>
              <a:t>40</a:t>
            </a:fld>
            <a:endParaRPr lang="en-US"/>
          </a:p>
        </p:txBody>
      </p:sp>
    </p:spTree>
    <p:extLst>
      <p:ext uri="{BB962C8B-B14F-4D97-AF65-F5344CB8AC3E}">
        <p14:creationId xmlns:p14="http://schemas.microsoft.com/office/powerpoint/2010/main" val="3966437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patient is supine with the arm abducted and elbow flexed at 90 degrees. A sheet is tied and placed across the thorax of the patient and then around the waist of the assistant. Another sheet is tied and placed around the forearm of the patient at the elbow and the waist of the physician. Gradually apply traction to the proximal forearm as the assistant provides countertraction. Gentle internal and external rotation or outward pressure on the proximal humerus may aid reduction. </a:t>
            </a:r>
            <a:endParaRPr lang="en-US" dirty="0"/>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44</a:t>
            </a:fld>
            <a:endParaRPr lang="en-US"/>
          </a:p>
        </p:txBody>
      </p:sp>
    </p:spTree>
    <p:extLst>
      <p:ext uri="{BB962C8B-B14F-4D97-AF65-F5344CB8AC3E}">
        <p14:creationId xmlns:p14="http://schemas.microsoft.com/office/powerpoint/2010/main" val="2455540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Place the patient in a supine position and hold the patient’s wrist with gentle traction in a neutral position. Gently move the limb anteriorly and posteriorly in small oscillating movements on the outstretched arm and start abducting the limb slowly while continuing to apply traction. Once the limb is abducted 90 degrees, the limb is externally rotated. Continue to slowly abduct the limb past this position. Reduction is usually achieved once the limb is abducted to 120 degrees. </a:t>
            </a:r>
            <a:endParaRPr lang="en-US" dirty="0"/>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45</a:t>
            </a:fld>
            <a:endParaRPr lang="en-US"/>
          </a:p>
        </p:txBody>
      </p:sp>
    </p:spTree>
    <p:extLst>
      <p:ext uri="{BB962C8B-B14F-4D97-AF65-F5344CB8AC3E}">
        <p14:creationId xmlns:p14="http://schemas.microsoft.com/office/powerpoint/2010/main" val="4221021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www.startradiology.com</a:t>
            </a:r>
            <a:r>
              <a:rPr lang="en-US" dirty="0"/>
              <a:t>/internships/general-surgery/shoulder/x-shoulder/</a:t>
            </a:r>
          </a:p>
          <a:p>
            <a:r>
              <a:rPr lang="en-US" dirty="0"/>
              <a:t>https://</a:t>
            </a:r>
            <a:r>
              <a:rPr lang="en-US" dirty="0" err="1"/>
              <a:t>www.startradiology.com</a:t>
            </a:r>
            <a:r>
              <a:rPr lang="en-US" dirty="0"/>
              <a:t>/internships/general-surgery/elbow/x-elbow/</a:t>
            </a:r>
            <a:r>
              <a:rPr lang="en-US" dirty="0" err="1"/>
              <a:t>index.html</a:t>
            </a:r>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11</a:t>
            </a:fld>
            <a:endParaRPr lang="en-US"/>
          </a:p>
        </p:txBody>
      </p:sp>
    </p:spTree>
    <p:extLst>
      <p:ext uri="{BB962C8B-B14F-4D97-AF65-F5344CB8AC3E}">
        <p14:creationId xmlns:p14="http://schemas.microsoft.com/office/powerpoint/2010/main" val="1879544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patient is positioned with weights in the same manner as the Stimson technique. After adequate sedation, the physician pushes the tip of the scapula medially using the thumbs, while stabilizing the superior aspect with the cephalad hand. </a:t>
            </a:r>
            <a:endParaRPr lang="en-US" dirty="0"/>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46</a:t>
            </a:fld>
            <a:endParaRPr lang="en-US"/>
          </a:p>
        </p:txBody>
      </p:sp>
    </p:spTree>
    <p:extLst>
      <p:ext uri="{BB962C8B-B14F-4D97-AF65-F5344CB8AC3E}">
        <p14:creationId xmlns:p14="http://schemas.microsoft.com/office/powerpoint/2010/main" val="2828926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Place the patient prone with the dislocated extremity hanging over the side of the stretcher and a 10-lb weight attached to the wrist. Inject intra-articular lidocaine. Complete muscle relaxation is required. Reduction occurs in 20 to 30 minutes.</a:t>
            </a:r>
            <a:endParaRPr lang="en-US" dirty="0"/>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47</a:t>
            </a:fld>
            <a:endParaRPr lang="en-US"/>
          </a:p>
        </p:txBody>
      </p:sp>
    </p:spTree>
    <p:extLst>
      <p:ext uri="{BB962C8B-B14F-4D97-AF65-F5344CB8AC3E}">
        <p14:creationId xmlns:p14="http://schemas.microsoft.com/office/powerpoint/2010/main" val="184143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maneuvers for the Milch technique are external rotation, arm abduction to 180 degrees with simultaneous pressure on the humeral head, and in-line longitudinal traction with continued pressure on the humeral head.</a:t>
            </a:r>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48</a:t>
            </a:fld>
            <a:endParaRPr lang="en-US"/>
          </a:p>
        </p:txBody>
      </p:sp>
    </p:spTree>
    <p:extLst>
      <p:ext uri="{BB962C8B-B14F-4D97-AF65-F5344CB8AC3E}">
        <p14:creationId xmlns:p14="http://schemas.microsoft.com/office/powerpoint/2010/main" val="160862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Place the patient supine with the affected arm adducted to the patient’s side. With the elbow at 90 degrees of flexion, slowly externally rotate the arm. No longitudinal traction is applied. Perform the movement slowly to allow time for spasm and pain to resolve. Reduction is usually complete before reaching the coronal plane and is often not noted either by the patient or physician. If needed, the elbow may be brought anteriorly and internally rotated to the opposite shoulder.</a:t>
            </a:r>
            <a:endParaRPr lang="en-US" dirty="0"/>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49</a:t>
            </a:fld>
            <a:endParaRPr lang="en-US"/>
          </a:p>
        </p:txBody>
      </p:sp>
    </p:spTree>
    <p:extLst>
      <p:ext uri="{BB962C8B-B14F-4D97-AF65-F5344CB8AC3E}">
        <p14:creationId xmlns:p14="http://schemas.microsoft.com/office/powerpoint/2010/main" val="2659401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Seat the patient comfortably, as upright as possible, with shoulders relaxed. Supporting the affected arm, slowly and gently move the humerus into full adduction with the elbow in flexion. Have the hand of the affected extremity resting against the physician’s shoulder. Gently massage the trapezius and deltoids, which helps to relax the patient. Then, gently massage the biceps at the mid-humeral level. Ask the patient to elevate and shrug or retract the shoulders (attempting to touch the scapulae together) and continue the biceps massage. The goal is to wait for the patient to relax fully and have the humeral head slip back into place.</a:t>
            </a:r>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50</a:t>
            </a:fld>
            <a:endParaRPr lang="en-US"/>
          </a:p>
        </p:txBody>
      </p:sp>
    </p:spTree>
    <p:extLst>
      <p:ext uri="{BB962C8B-B14F-4D97-AF65-F5344CB8AC3E}">
        <p14:creationId xmlns:p14="http://schemas.microsoft.com/office/powerpoint/2010/main" val="3580079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p:txBody>
      </p:sp>
      <p:sp>
        <p:nvSpPr>
          <p:cNvPr id="4" name="Slide Number Placeholder 3"/>
          <p:cNvSpPr>
            <a:spLocks noGrp="1"/>
          </p:cNvSpPr>
          <p:nvPr>
            <p:ph type="sldNum" sz="quarter" idx="5"/>
          </p:nvPr>
        </p:nvSpPr>
        <p:spPr/>
        <p:txBody>
          <a:bodyPr/>
          <a:lstStyle/>
          <a:p>
            <a:fld id="{2673B70D-8C97-6348-92D5-5FCAA4430538}" type="slidenum">
              <a:rPr lang="en-US" smtClean="0"/>
              <a:t>54</a:t>
            </a:fld>
            <a:endParaRPr lang="en-US"/>
          </a:p>
        </p:txBody>
      </p:sp>
    </p:spTree>
    <p:extLst>
      <p:ext uri="{BB962C8B-B14F-4D97-AF65-F5344CB8AC3E}">
        <p14:creationId xmlns:p14="http://schemas.microsoft.com/office/powerpoint/2010/main" val="2461765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5"/>
          </p:nvPr>
        </p:nvSpPr>
        <p:spPr/>
        <p:txBody>
          <a:bodyPr/>
          <a:lstStyle/>
          <a:p>
            <a:fld id="{2673B70D-8C97-6348-92D5-5FCAA4430538}" type="slidenum">
              <a:rPr lang="en-US" smtClean="0"/>
              <a:t>55</a:t>
            </a:fld>
            <a:endParaRPr lang="en-US"/>
          </a:p>
        </p:txBody>
      </p:sp>
    </p:spTree>
    <p:extLst>
      <p:ext uri="{BB962C8B-B14F-4D97-AF65-F5344CB8AC3E}">
        <p14:creationId xmlns:p14="http://schemas.microsoft.com/office/powerpoint/2010/main" val="3815826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Reduction of a posterior dislocation is performed with the patient supine. Apply traction to the adducted arm in the long axis of the humerus. Have an assistant gently push the humeral head anteriorly into the glenoid fossa.</a:t>
            </a:r>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56</a:t>
            </a:fld>
            <a:endParaRPr lang="en-US"/>
          </a:p>
        </p:txBody>
      </p:sp>
    </p:spTree>
    <p:extLst>
      <p:ext uri="{BB962C8B-B14F-4D97-AF65-F5344CB8AC3E}">
        <p14:creationId xmlns:p14="http://schemas.microsoft.com/office/powerpoint/2010/main" val="12442837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Posterior dislocation AP view</a:t>
            </a:r>
          </a:p>
          <a:p>
            <a:r>
              <a:rPr lang="en-US" dirty="0"/>
              <a:t>Pathologic on left, normal on right</a:t>
            </a:r>
          </a:p>
        </p:txBody>
      </p:sp>
      <p:sp>
        <p:nvSpPr>
          <p:cNvPr id="4" name="Slide Number Placeholder 3"/>
          <p:cNvSpPr>
            <a:spLocks noGrp="1"/>
          </p:cNvSpPr>
          <p:nvPr>
            <p:ph type="sldNum" sz="quarter" idx="5"/>
          </p:nvPr>
        </p:nvSpPr>
        <p:spPr/>
        <p:txBody>
          <a:bodyPr/>
          <a:lstStyle/>
          <a:p>
            <a:fld id="{2673B70D-8C97-6348-92D5-5FCAA4430538}" type="slidenum">
              <a:rPr lang="en-US" smtClean="0"/>
              <a:t>57</a:t>
            </a:fld>
            <a:endParaRPr lang="en-US"/>
          </a:p>
        </p:txBody>
      </p:sp>
    </p:spTree>
    <p:extLst>
      <p:ext uri="{BB962C8B-B14F-4D97-AF65-F5344CB8AC3E}">
        <p14:creationId xmlns:p14="http://schemas.microsoft.com/office/powerpoint/2010/main" val="282985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Posterior dislocation, lightbulb sign and trough line sign</a:t>
            </a:r>
          </a:p>
        </p:txBody>
      </p:sp>
      <p:sp>
        <p:nvSpPr>
          <p:cNvPr id="4" name="Slide Number Placeholder 3"/>
          <p:cNvSpPr>
            <a:spLocks noGrp="1"/>
          </p:cNvSpPr>
          <p:nvPr>
            <p:ph type="sldNum" sz="quarter" idx="5"/>
          </p:nvPr>
        </p:nvSpPr>
        <p:spPr/>
        <p:txBody>
          <a:bodyPr/>
          <a:lstStyle/>
          <a:p>
            <a:fld id="{2673B70D-8C97-6348-92D5-5FCAA4430538}" type="slidenum">
              <a:rPr lang="en-US" smtClean="0"/>
              <a:t>58</a:t>
            </a:fld>
            <a:endParaRPr lang="en-US"/>
          </a:p>
        </p:txBody>
      </p:sp>
    </p:spTree>
    <p:extLst>
      <p:ext uri="{BB962C8B-B14F-4D97-AF65-F5344CB8AC3E}">
        <p14:creationId xmlns:p14="http://schemas.microsoft.com/office/powerpoint/2010/main" val="3611143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 internal rotation</a:t>
            </a:r>
          </a:p>
        </p:txBody>
      </p:sp>
      <p:sp>
        <p:nvSpPr>
          <p:cNvPr id="4" name="Slide Number Placeholder 3"/>
          <p:cNvSpPr>
            <a:spLocks noGrp="1"/>
          </p:cNvSpPr>
          <p:nvPr>
            <p:ph type="sldNum" sz="quarter" idx="5"/>
          </p:nvPr>
        </p:nvSpPr>
        <p:spPr/>
        <p:txBody>
          <a:bodyPr/>
          <a:lstStyle/>
          <a:p>
            <a:fld id="{2673B70D-8C97-6348-92D5-5FCAA4430538}" type="slidenum">
              <a:rPr lang="en-US" smtClean="0"/>
              <a:t>12</a:t>
            </a:fld>
            <a:endParaRPr lang="en-US"/>
          </a:p>
        </p:txBody>
      </p:sp>
    </p:spTree>
    <p:extLst>
      <p:ext uri="{BB962C8B-B14F-4D97-AF65-F5344CB8AC3E}">
        <p14:creationId xmlns:p14="http://schemas.microsoft.com/office/powerpoint/2010/main" val="3661781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Posterior dislocation Y view</a:t>
            </a:r>
          </a:p>
          <a:p>
            <a:r>
              <a:rPr lang="en-US" dirty="0"/>
              <a:t>Pathologic on left, normal on right</a:t>
            </a:r>
          </a:p>
        </p:txBody>
      </p:sp>
      <p:sp>
        <p:nvSpPr>
          <p:cNvPr id="4" name="Slide Number Placeholder 3"/>
          <p:cNvSpPr>
            <a:spLocks noGrp="1"/>
          </p:cNvSpPr>
          <p:nvPr>
            <p:ph type="sldNum" sz="quarter" idx="5"/>
          </p:nvPr>
        </p:nvSpPr>
        <p:spPr/>
        <p:txBody>
          <a:bodyPr/>
          <a:lstStyle/>
          <a:p>
            <a:fld id="{2673B70D-8C97-6348-92D5-5FCAA4430538}" type="slidenum">
              <a:rPr lang="en-US" smtClean="0"/>
              <a:t>59</a:t>
            </a:fld>
            <a:endParaRPr lang="en-US"/>
          </a:p>
        </p:txBody>
      </p:sp>
    </p:spTree>
    <p:extLst>
      <p:ext uri="{BB962C8B-B14F-4D97-AF65-F5344CB8AC3E}">
        <p14:creationId xmlns:p14="http://schemas.microsoft.com/office/powerpoint/2010/main" val="2399182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Reduction consists of traction in an upward and outward direction in line with the humerus. Have the assistant apply countertraction. </a:t>
            </a:r>
            <a:endParaRPr lang="en-US" dirty="0"/>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62</a:t>
            </a:fld>
            <a:endParaRPr lang="en-US"/>
          </a:p>
        </p:txBody>
      </p:sp>
    </p:spTree>
    <p:extLst>
      <p:ext uri="{BB962C8B-B14F-4D97-AF65-F5344CB8AC3E}">
        <p14:creationId xmlns:p14="http://schemas.microsoft.com/office/powerpoint/2010/main" val="2169188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5"/>
          </p:nvPr>
        </p:nvSpPr>
        <p:spPr/>
        <p:txBody>
          <a:bodyPr/>
          <a:lstStyle/>
          <a:p>
            <a:fld id="{2673B70D-8C97-6348-92D5-5FCAA4430538}" type="slidenum">
              <a:rPr lang="en-US" smtClean="0"/>
              <a:t>63</a:t>
            </a:fld>
            <a:endParaRPr lang="en-US"/>
          </a:p>
        </p:txBody>
      </p:sp>
    </p:spTree>
    <p:extLst>
      <p:ext uri="{BB962C8B-B14F-4D97-AF65-F5344CB8AC3E}">
        <p14:creationId xmlns:p14="http://schemas.microsoft.com/office/powerpoint/2010/main" val="2879966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i="1" kern="1200" dirty="0">
                <a:solidFill>
                  <a:schemeClr val="tx1"/>
                </a:solidFill>
                <a:effectLst/>
                <a:latin typeface="+mn-lt"/>
                <a:ea typeface="+mn-ea"/>
                <a:cs typeface="+mn-cs"/>
              </a:rPr>
              <a:t>Relative rest and activity modification. </a:t>
            </a:r>
            <a:r>
              <a:rPr lang="en-US" sz="1200" kern="1200" dirty="0">
                <a:solidFill>
                  <a:schemeClr val="tx1"/>
                </a:solidFill>
                <a:effectLst/>
                <a:latin typeface="+mn-lt"/>
                <a:ea typeface="+mn-ea"/>
                <a:cs typeface="+mn-cs"/>
              </a:rPr>
              <a:t>Advise the patient to avoid the aggravating activity and minimize all overhead activities. Although brief periods of support with a sling may help, </a:t>
            </a:r>
            <a:r>
              <a:rPr lang="en-US" sz="1200" b="1" kern="1200" dirty="0">
                <a:solidFill>
                  <a:schemeClr val="tx1"/>
                </a:solidFill>
                <a:effectLst/>
                <a:latin typeface="+mn-lt"/>
                <a:ea typeface="+mn-ea"/>
                <a:cs typeface="+mn-cs"/>
              </a:rPr>
              <a:t>avoid complete immobilization and prescribe range-of-motion exercises </a:t>
            </a:r>
            <a:r>
              <a:rPr lang="en-US" sz="1200" kern="1200" dirty="0">
                <a:solidFill>
                  <a:schemeClr val="tx1"/>
                </a:solidFill>
                <a:effectLst/>
                <a:latin typeface="+mn-lt"/>
                <a:ea typeface="+mn-ea"/>
                <a:cs typeface="+mn-cs"/>
              </a:rPr>
              <a:t>three to four times daily to minimize the chance of developing adhesive capsulitis. </a:t>
            </a:r>
            <a:endParaRPr lang="en-US" dirty="0"/>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Anti-inflammatories and analgesics. </a:t>
            </a:r>
            <a:r>
              <a:rPr lang="en-US" sz="1200" kern="1200" dirty="0">
                <a:solidFill>
                  <a:schemeClr val="tx1"/>
                </a:solidFill>
                <a:effectLst/>
                <a:latin typeface="+mn-lt"/>
                <a:ea typeface="+mn-ea"/>
                <a:cs typeface="+mn-cs"/>
              </a:rPr>
              <a:t>NSAIDs for 7 to 21 days are key, with short-term (3 days) opioid analgesics added if needed for severe pain. Acetaminophen may aid in lesser pain syndromes. </a:t>
            </a:r>
            <a:endParaRPr lang="en-US" dirty="0"/>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Cryotherapy. </a:t>
            </a:r>
            <a:r>
              <a:rPr lang="en-US" sz="1200" kern="1200" dirty="0">
                <a:solidFill>
                  <a:schemeClr val="tx1"/>
                </a:solidFill>
                <a:effectLst/>
                <a:latin typeface="+mn-lt"/>
                <a:ea typeface="+mn-ea"/>
                <a:cs typeface="+mn-cs"/>
              </a:rPr>
              <a:t>Apply ice to the affected shoulder for 10 to 15 minutes three to four times daily for analgesic effects and potential reduction of inflammation and edema. This is a cornerstone of treatment and should be used liberally. </a:t>
            </a:r>
            <a:endParaRPr lang="en-US" dirty="0"/>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Range-of-motion exercises. </a:t>
            </a:r>
            <a:r>
              <a:rPr lang="en-US" sz="1200" kern="1200" dirty="0">
                <a:solidFill>
                  <a:schemeClr val="tx1"/>
                </a:solidFill>
                <a:effectLst/>
                <a:latin typeface="+mn-lt"/>
                <a:ea typeface="+mn-ea"/>
                <a:cs typeface="+mn-cs"/>
              </a:rPr>
              <a:t>Two simple exercises can help the patient maintain glenohumeral motion. </a:t>
            </a:r>
            <a:r>
              <a:rPr lang="en-US" sz="1200" b="1" kern="1200" dirty="0">
                <a:solidFill>
                  <a:schemeClr val="tx1"/>
                </a:solidFill>
                <a:effectLst/>
                <a:latin typeface="+mn-lt"/>
                <a:ea typeface="+mn-ea"/>
                <a:cs typeface="+mn-cs"/>
              </a:rPr>
              <a:t>Pendulum swings </a:t>
            </a:r>
            <a:r>
              <a:rPr lang="en-US" sz="1200" kern="1200" dirty="0">
                <a:solidFill>
                  <a:schemeClr val="tx1"/>
                </a:solidFill>
                <a:effectLst/>
                <a:latin typeface="+mn-lt"/>
                <a:ea typeface="+mn-ea"/>
                <a:cs typeface="+mn-cs"/>
              </a:rPr>
              <a:t>are done with the patient slightly bent at the waist with the arm hanging freely in front of the body. The arms should be swung in gentle arcs of motion in both a clockwise and counterclockwise direction to the level of pain tolerance for 5 to 10 minutes three to four times daily. The size of the arcs should increase daily as symptoms allow. Also, the patient should stand sideways an arm’s length from a wall and </a:t>
            </a:r>
            <a:r>
              <a:rPr lang="en-US" sz="1200" b="1" kern="1200" dirty="0">
                <a:solidFill>
                  <a:schemeClr val="tx1"/>
                </a:solidFill>
                <a:effectLst/>
                <a:latin typeface="+mn-lt"/>
                <a:ea typeface="+mn-ea"/>
                <a:cs typeface="+mn-cs"/>
              </a:rPr>
              <a:t>walk the fingers up the wall </a:t>
            </a:r>
            <a:r>
              <a:rPr lang="en-US" sz="1200" kern="1200" dirty="0">
                <a:solidFill>
                  <a:schemeClr val="tx1"/>
                </a:solidFill>
                <a:effectLst/>
                <a:latin typeface="+mn-lt"/>
                <a:ea typeface="+mn-ea"/>
                <a:cs typeface="+mn-cs"/>
              </a:rPr>
              <a:t>to the level of pain tolerance, repeating the exercise three to four times daily. </a:t>
            </a:r>
            <a:endParaRPr lang="en-US" dirty="0"/>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Stretching and strengthening. </a:t>
            </a:r>
            <a:r>
              <a:rPr lang="en-US" sz="1200" kern="1200" dirty="0">
                <a:solidFill>
                  <a:schemeClr val="tx1"/>
                </a:solidFill>
                <a:effectLst/>
                <a:latin typeface="+mn-lt"/>
                <a:ea typeface="+mn-ea"/>
                <a:cs typeface="+mn-cs"/>
              </a:rPr>
              <a:t>Stretching and strengthening exercises are best carried out under the supervision of a physical therapist. Training should include movements that </a:t>
            </a:r>
            <a:r>
              <a:rPr lang="en-US" sz="1200" b="1" kern="1200" dirty="0">
                <a:solidFill>
                  <a:schemeClr val="tx1"/>
                </a:solidFill>
                <a:effectLst/>
                <a:latin typeface="+mn-lt"/>
                <a:ea typeface="+mn-ea"/>
                <a:cs typeface="+mn-cs"/>
              </a:rPr>
              <a:t>support scapular retraction, which helps open the subacromial space.</a:t>
            </a:r>
            <a:endParaRPr lang="en-US" b="1" dirty="0"/>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Corticosteroid injections. </a:t>
            </a:r>
            <a:r>
              <a:rPr lang="en-US" sz="1200" kern="1200" dirty="0">
                <a:solidFill>
                  <a:schemeClr val="tx1"/>
                </a:solidFill>
                <a:effectLst/>
                <a:latin typeface="+mn-lt"/>
                <a:ea typeface="+mn-ea"/>
                <a:cs typeface="+mn-cs"/>
              </a:rPr>
              <a:t>Although local corticosteroid injections into the subacromial space relieve pain, adverse effects include muscular atrophy, weakness, and further tissue degeneration. Injection directly into the tendon can lead to necrosis and rupture. Injection is not an emergency procedure and is best left to the primary care physician or orthopedist. </a:t>
            </a:r>
            <a:endParaRPr lang="en-US" dirty="0"/>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Follow-up. </a:t>
            </a:r>
            <a:r>
              <a:rPr lang="en-US" sz="1200" kern="1200" dirty="0">
                <a:solidFill>
                  <a:schemeClr val="tx1"/>
                </a:solidFill>
                <a:effectLst/>
                <a:latin typeface="+mn-lt"/>
                <a:ea typeface="+mn-ea"/>
                <a:cs typeface="+mn-cs"/>
              </a:rPr>
              <a:t>Ensure reassessment within 7 to 14 days with an orthopedist and/or a rehabilitation expert for consideration of additional therapies.</a:t>
            </a:r>
            <a:endParaRPr lang="en-US" dirty="0"/>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65</a:t>
            </a:fld>
            <a:endParaRPr lang="en-US"/>
          </a:p>
        </p:txBody>
      </p:sp>
    </p:spTree>
    <p:extLst>
      <p:ext uri="{BB962C8B-B14F-4D97-AF65-F5344CB8AC3E}">
        <p14:creationId xmlns:p14="http://schemas.microsoft.com/office/powerpoint/2010/main" val="267822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66</a:t>
            </a:fld>
            <a:endParaRPr lang="en-US"/>
          </a:p>
        </p:txBody>
      </p:sp>
    </p:spTree>
    <p:extLst>
      <p:ext uri="{BB962C8B-B14F-4D97-AF65-F5344CB8AC3E}">
        <p14:creationId xmlns:p14="http://schemas.microsoft.com/office/powerpoint/2010/main" val="1996538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71</a:t>
            </a:fld>
            <a:endParaRPr lang="en-US"/>
          </a:p>
        </p:txBody>
      </p:sp>
    </p:spTree>
    <p:extLst>
      <p:ext uri="{BB962C8B-B14F-4D97-AF65-F5344CB8AC3E}">
        <p14:creationId xmlns:p14="http://schemas.microsoft.com/office/powerpoint/2010/main" val="33483659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74</a:t>
            </a:fld>
            <a:endParaRPr lang="en-US"/>
          </a:p>
        </p:txBody>
      </p:sp>
    </p:spTree>
    <p:extLst>
      <p:ext uri="{BB962C8B-B14F-4D97-AF65-F5344CB8AC3E}">
        <p14:creationId xmlns:p14="http://schemas.microsoft.com/office/powerpoint/2010/main" val="2934483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r>
              <a:rPr lang="en-US" sz="1200" b="1" dirty="0"/>
              <a:t>Elevated arm stress test (EAST)</a:t>
            </a:r>
            <a:r>
              <a:rPr lang="en-US" sz="1200" dirty="0"/>
              <a:t>: raise hands above head, then open and close fist for 3 min. Positive test: unable to complete, paresthesia, claudication.</a:t>
            </a:r>
          </a:p>
          <a:p>
            <a:pPr eaLnBrk="1" hangingPunct="1">
              <a:buFontTx/>
              <a:buNone/>
            </a:pPr>
            <a:r>
              <a:rPr lang="en-US" sz="1200" b="1" dirty="0"/>
              <a:t>Adson’s test</a:t>
            </a:r>
            <a:r>
              <a:rPr lang="en-US" sz="1200" dirty="0"/>
              <a:t>: palpate both radial pulses while patient turns head from side to side.  Loss of pulse is a positive test.</a:t>
            </a:r>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75</a:t>
            </a:fld>
            <a:endParaRPr lang="en-US"/>
          </a:p>
        </p:txBody>
      </p:sp>
    </p:spTree>
    <p:extLst>
      <p:ext uri="{BB962C8B-B14F-4D97-AF65-F5344CB8AC3E}">
        <p14:creationId xmlns:p14="http://schemas.microsoft.com/office/powerpoint/2010/main" val="11593614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Anatomic neck or the articular surface </a:t>
            </a:r>
            <a:r>
              <a:rPr lang="en-US" sz="1200" kern="1200" dirty="0">
                <a:solidFill>
                  <a:schemeClr val="tx1"/>
                </a:solidFill>
                <a:effectLst/>
                <a:latin typeface="+mn-lt"/>
                <a:ea typeface="+mn-ea"/>
                <a:cs typeface="+mn-cs"/>
                <a:sym typeface="Wingdings" pitchFamily="2" charset="2"/>
              </a:rPr>
              <a:t> </a:t>
            </a:r>
            <a:r>
              <a:rPr lang="en-US" sz="1200" kern="1200" dirty="0">
                <a:solidFill>
                  <a:schemeClr val="tx1"/>
                </a:solidFill>
                <a:effectLst/>
                <a:latin typeface="+mn-lt"/>
                <a:ea typeface="+mn-ea"/>
                <a:cs typeface="+mn-cs"/>
              </a:rPr>
              <a:t>compromise of the blood supply to the articular segment</a:t>
            </a:r>
          </a:p>
          <a:p>
            <a:r>
              <a:rPr lang="en-US" sz="1200" kern="1200" dirty="0">
                <a:solidFill>
                  <a:schemeClr val="tx1"/>
                </a:solidFill>
                <a:effectLst/>
                <a:latin typeface="+mn-lt"/>
                <a:ea typeface="+mn-ea"/>
                <a:cs typeface="+mn-cs"/>
              </a:rPr>
              <a:t>	If ischemic necrosis of the articular segment, a humeral head prosthesis may be required</a:t>
            </a:r>
          </a:p>
          <a:p>
            <a:r>
              <a:rPr lang="en-US" sz="1200" kern="1200" dirty="0">
                <a:solidFill>
                  <a:schemeClr val="tx1"/>
                </a:solidFill>
                <a:effectLst/>
                <a:latin typeface="+mn-lt"/>
                <a:ea typeface="+mn-ea"/>
                <a:cs typeface="+mn-cs"/>
              </a:rPr>
              <a:t>Significantly angulated surgical neck fractures </a:t>
            </a:r>
            <a:r>
              <a:rPr lang="en-US" sz="1200" kern="1200" dirty="0">
                <a:solidFill>
                  <a:schemeClr val="tx1"/>
                </a:solidFill>
                <a:effectLst/>
                <a:latin typeface="+mn-lt"/>
                <a:ea typeface="+mn-ea"/>
                <a:cs typeface="+mn-cs"/>
                <a:sym typeface="Wingdings" pitchFamily="2" charset="2"/>
              </a:rPr>
              <a:t> </a:t>
            </a:r>
            <a:r>
              <a:rPr lang="en-US" sz="1200" kern="1200" dirty="0">
                <a:solidFill>
                  <a:schemeClr val="tx1"/>
                </a:solidFill>
                <a:effectLst/>
                <a:latin typeface="+mn-lt"/>
                <a:ea typeface="+mn-ea"/>
                <a:cs typeface="+mn-cs"/>
              </a:rPr>
              <a:t>neurovascular damage (brachial plexus)</a:t>
            </a:r>
          </a:p>
          <a:p>
            <a:r>
              <a:rPr lang="en-US" sz="1200" kern="1200" dirty="0">
                <a:solidFill>
                  <a:schemeClr val="tx1"/>
                </a:solidFill>
                <a:effectLst/>
                <a:latin typeface="+mn-lt"/>
                <a:ea typeface="+mn-ea"/>
                <a:cs typeface="+mn-cs"/>
              </a:rPr>
              <a:t>Significant displacement of a greater tuberosity fracture </a:t>
            </a:r>
            <a:r>
              <a:rPr lang="en-US" sz="1200" kern="1200" dirty="0">
                <a:solidFill>
                  <a:schemeClr val="tx1"/>
                </a:solidFill>
                <a:effectLst/>
                <a:latin typeface="+mn-lt"/>
                <a:ea typeface="+mn-ea"/>
                <a:cs typeface="+mn-cs"/>
                <a:sym typeface="Wingdings" pitchFamily="2" charset="2"/>
              </a:rPr>
              <a:t> </a:t>
            </a:r>
            <a:r>
              <a:rPr lang="en-US" sz="1200" kern="1200" dirty="0">
                <a:solidFill>
                  <a:schemeClr val="tx1"/>
                </a:solidFill>
                <a:effectLst/>
                <a:latin typeface="+mn-lt"/>
                <a:ea typeface="+mn-ea"/>
                <a:cs typeface="+mn-cs"/>
              </a:rPr>
              <a:t>rotator cuff tear </a:t>
            </a:r>
            <a:r>
              <a:rPr lang="en-US" sz="1200" kern="1200" dirty="0">
                <a:solidFill>
                  <a:schemeClr val="tx1"/>
                </a:solidFill>
                <a:effectLst/>
                <a:latin typeface="+mn-lt"/>
                <a:ea typeface="+mn-ea"/>
                <a:cs typeface="+mn-cs"/>
                <a:sym typeface="Wingdings" pitchFamily="2" charset="2"/>
              </a:rPr>
              <a:t> OR</a:t>
            </a:r>
          </a:p>
          <a:p>
            <a:r>
              <a:rPr lang="en-US" sz="1200" kern="1200" dirty="0">
                <a:solidFill>
                  <a:schemeClr val="tx1"/>
                </a:solidFill>
                <a:effectLst/>
                <a:latin typeface="+mn-lt"/>
                <a:ea typeface="+mn-ea"/>
                <a:cs typeface="+mn-cs"/>
              </a:rPr>
              <a:t>Fracture of the lesser tuberosity </a:t>
            </a:r>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potential posterior shoulder dislocation</a:t>
            </a:r>
            <a:endParaRPr lang="en-US" dirty="0"/>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78</a:t>
            </a:fld>
            <a:endParaRPr lang="en-US"/>
          </a:p>
        </p:txBody>
      </p:sp>
    </p:spTree>
    <p:extLst>
      <p:ext uri="{BB962C8B-B14F-4D97-AF65-F5344CB8AC3E}">
        <p14:creationId xmlns:p14="http://schemas.microsoft.com/office/powerpoint/2010/main" val="4458203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79</a:t>
            </a:fld>
            <a:endParaRPr lang="en-US"/>
          </a:p>
        </p:txBody>
      </p:sp>
    </p:spTree>
    <p:extLst>
      <p:ext uri="{BB962C8B-B14F-4D97-AF65-F5344CB8AC3E}">
        <p14:creationId xmlns:p14="http://schemas.microsoft.com/office/powerpoint/2010/main" val="1375011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 external rotation</a:t>
            </a:r>
          </a:p>
        </p:txBody>
      </p:sp>
      <p:sp>
        <p:nvSpPr>
          <p:cNvPr id="4" name="Slide Number Placeholder 3"/>
          <p:cNvSpPr>
            <a:spLocks noGrp="1"/>
          </p:cNvSpPr>
          <p:nvPr>
            <p:ph type="sldNum" sz="quarter" idx="5"/>
          </p:nvPr>
        </p:nvSpPr>
        <p:spPr/>
        <p:txBody>
          <a:bodyPr/>
          <a:lstStyle/>
          <a:p>
            <a:fld id="{2673B70D-8C97-6348-92D5-5FCAA4430538}" type="slidenum">
              <a:rPr lang="en-US" smtClean="0"/>
              <a:t>13</a:t>
            </a:fld>
            <a:endParaRPr lang="en-US"/>
          </a:p>
        </p:txBody>
      </p:sp>
    </p:spTree>
    <p:extLst>
      <p:ext uri="{BB962C8B-B14F-4D97-AF65-F5344CB8AC3E}">
        <p14:creationId xmlns:p14="http://schemas.microsoft.com/office/powerpoint/2010/main" val="3534707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82</a:t>
            </a:fld>
            <a:endParaRPr lang="en-US"/>
          </a:p>
        </p:txBody>
      </p:sp>
    </p:spTree>
    <p:extLst>
      <p:ext uri="{BB962C8B-B14F-4D97-AF65-F5344CB8AC3E}">
        <p14:creationId xmlns:p14="http://schemas.microsoft.com/office/powerpoint/2010/main" val="684562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Speed’s test </a:t>
            </a:r>
            <a:r>
              <a:rPr lang="en-US" sz="1200" kern="1200" dirty="0">
                <a:solidFill>
                  <a:schemeClr val="tx1"/>
                </a:solidFill>
                <a:effectLst/>
                <a:latin typeface="+mn-lt"/>
                <a:ea typeface="+mn-ea"/>
                <a:cs typeface="+mn-cs"/>
              </a:rPr>
              <a:t>identifies tear or tendinitis of the long head of the biceps; flex the shoulder to 90 degrees with the patient’s arm (elbow) fully extended and supinated. Provide downward resistance against shoulder flexion. Pain localized to the bicipital groove indicates a positive 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uppercut test </a:t>
            </a:r>
            <a:r>
              <a:rPr lang="en-US" sz="1200" kern="1200" dirty="0">
                <a:solidFill>
                  <a:schemeClr val="tx1"/>
                </a:solidFill>
                <a:effectLst/>
                <a:latin typeface="+mn-lt"/>
                <a:ea typeface="+mn-ea"/>
                <a:cs typeface="+mn-cs"/>
              </a:rPr>
              <a:t>is performed with the shoulder held in a neutral position, elbow flexed to 90 degrees, and the forearm supinated, as the patient forms a fist. The patient is instructed to simulate a boxing “uppercut” punch resisted by the examiner who places a hand over the patient’s fist. Pain or a painful pop over the anterior portion of the involved shoulder indicates a positive 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test most likely to indicate a SLAP lesion is the </a:t>
            </a:r>
            <a:r>
              <a:rPr lang="en-US" sz="1200" b="1" kern="1200" dirty="0">
                <a:solidFill>
                  <a:schemeClr val="tx1"/>
                </a:solidFill>
                <a:effectLst/>
                <a:latin typeface="+mn-lt"/>
                <a:ea typeface="+mn-ea"/>
                <a:cs typeface="+mn-cs"/>
              </a:rPr>
              <a:t>active compression test</a:t>
            </a:r>
            <a:r>
              <a:rPr lang="en-US" sz="1200" kern="1200" dirty="0">
                <a:solidFill>
                  <a:schemeClr val="tx1"/>
                </a:solidFill>
                <a:effectLst/>
                <a:latin typeface="+mn-lt"/>
                <a:ea typeface="+mn-ea"/>
                <a:cs typeface="+mn-cs"/>
              </a:rPr>
              <a:t>. To perform the test, have the standing patient flex his or her shoulder to 90 degrees, and then adduct 10 to 15 degrees medially and internally rotate so the thumb points to the floor, with elbow extended. The examiner applies a uniform downward force to the arm. This is repeated in full supination. A positive response is indicated by eliciting pain on the first maneuver, which is significantly diminished or absent on the second maneuver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83</a:t>
            </a:fld>
            <a:endParaRPr lang="en-US"/>
          </a:p>
        </p:txBody>
      </p:sp>
    </p:spTree>
    <p:extLst>
      <p:ext uri="{BB962C8B-B14F-4D97-AF65-F5344CB8AC3E}">
        <p14:creationId xmlns:p14="http://schemas.microsoft.com/office/powerpoint/2010/main" val="1366756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85</a:t>
            </a:fld>
            <a:endParaRPr lang="en-US"/>
          </a:p>
        </p:txBody>
      </p:sp>
    </p:spTree>
    <p:extLst>
      <p:ext uri="{BB962C8B-B14F-4D97-AF65-F5344CB8AC3E}">
        <p14:creationId xmlns:p14="http://schemas.microsoft.com/office/powerpoint/2010/main" val="33646596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Biceps squeeze test: </a:t>
            </a:r>
            <a:r>
              <a:rPr lang="en-US" dirty="0"/>
              <a:t>patient seated and the forearm at 60 to 80 degrees of flexion, place one hand on the muscle belly of the biceps and the other hand on the myotendinous junction, and squeeze with both hands. The squeeze should result in forearm supination. Lack of supination is considered a positive test, indicating rupture of the distal biceps tendon. </a:t>
            </a:r>
          </a:p>
          <a:p>
            <a:r>
              <a:rPr lang="en-US" b="1" dirty="0"/>
              <a:t>Hook test: </a:t>
            </a:r>
            <a:r>
              <a:rPr lang="en-US" sz="200" dirty="0"/>
              <a:t> </a:t>
            </a:r>
            <a:r>
              <a:rPr lang="en-US" dirty="0"/>
              <a:t>flex the patient’s elbow to 90 degrees. During active supination, if the biceps tendon is intact, the examiner can “hook” the index finger under a cord-like structure in the antecubital fossa. </a:t>
            </a:r>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86</a:t>
            </a:fld>
            <a:endParaRPr lang="en-US"/>
          </a:p>
        </p:txBody>
      </p:sp>
    </p:spTree>
    <p:extLst>
      <p:ext uri="{BB962C8B-B14F-4D97-AF65-F5344CB8AC3E}">
        <p14:creationId xmlns:p14="http://schemas.microsoft.com/office/powerpoint/2010/main" val="10681248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Modified Thompson test: the upper extremity is positioned such that the arm is supported and the forearm is hanging in a relaxed position with 90 degrees of flexion. Squeezing the triceps muscle should produce extension of the forearm, unless a complete rupture is present. </a:t>
            </a:r>
          </a:p>
        </p:txBody>
      </p:sp>
      <p:sp>
        <p:nvSpPr>
          <p:cNvPr id="4" name="Slide Number Placeholder 3"/>
          <p:cNvSpPr>
            <a:spLocks noGrp="1"/>
          </p:cNvSpPr>
          <p:nvPr>
            <p:ph type="sldNum" sz="quarter" idx="5"/>
          </p:nvPr>
        </p:nvSpPr>
        <p:spPr/>
        <p:txBody>
          <a:bodyPr/>
          <a:lstStyle/>
          <a:p>
            <a:fld id="{2673B70D-8C97-6348-92D5-5FCAA4430538}" type="slidenum">
              <a:rPr lang="en-US" smtClean="0"/>
              <a:t>87</a:t>
            </a:fld>
            <a:endParaRPr lang="en-US"/>
          </a:p>
        </p:txBody>
      </p:sp>
    </p:spTree>
    <p:extLst>
      <p:ext uri="{BB962C8B-B14F-4D97-AF65-F5344CB8AC3E}">
        <p14:creationId xmlns:p14="http://schemas.microsoft.com/office/powerpoint/2010/main" val="25445761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p:txBody>
      </p:sp>
      <p:sp>
        <p:nvSpPr>
          <p:cNvPr id="4" name="Slide Number Placeholder 3"/>
          <p:cNvSpPr>
            <a:spLocks noGrp="1"/>
          </p:cNvSpPr>
          <p:nvPr>
            <p:ph type="sldNum" sz="quarter" idx="5"/>
          </p:nvPr>
        </p:nvSpPr>
        <p:spPr/>
        <p:txBody>
          <a:bodyPr/>
          <a:lstStyle/>
          <a:p>
            <a:fld id="{2673B70D-8C97-6348-92D5-5FCAA4430538}" type="slidenum">
              <a:rPr lang="en-US" smtClean="0"/>
              <a:t>89</a:t>
            </a:fld>
            <a:endParaRPr lang="en-US"/>
          </a:p>
        </p:txBody>
      </p:sp>
    </p:spTree>
    <p:extLst>
      <p:ext uri="{BB962C8B-B14F-4D97-AF65-F5344CB8AC3E}">
        <p14:creationId xmlns:p14="http://schemas.microsoft.com/office/powerpoint/2010/main" val="33107294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p:txBody>
      </p:sp>
      <p:sp>
        <p:nvSpPr>
          <p:cNvPr id="4" name="Slide Number Placeholder 3"/>
          <p:cNvSpPr>
            <a:spLocks noGrp="1"/>
          </p:cNvSpPr>
          <p:nvPr>
            <p:ph type="sldNum" sz="quarter" idx="5"/>
          </p:nvPr>
        </p:nvSpPr>
        <p:spPr/>
        <p:txBody>
          <a:bodyPr/>
          <a:lstStyle/>
          <a:p>
            <a:fld id="{2673B70D-8C97-6348-92D5-5FCAA4430538}" type="slidenum">
              <a:rPr lang="en-US" smtClean="0"/>
              <a:t>90</a:t>
            </a:fld>
            <a:endParaRPr lang="en-US"/>
          </a:p>
        </p:txBody>
      </p:sp>
    </p:spTree>
    <p:extLst>
      <p:ext uri="{BB962C8B-B14F-4D97-AF65-F5344CB8AC3E}">
        <p14:creationId xmlns:p14="http://schemas.microsoft.com/office/powerpoint/2010/main" val="34872031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5"/>
          </p:nvPr>
        </p:nvSpPr>
        <p:spPr/>
        <p:txBody>
          <a:bodyPr/>
          <a:lstStyle/>
          <a:p>
            <a:fld id="{2673B70D-8C97-6348-92D5-5FCAA4430538}" type="slidenum">
              <a:rPr lang="en-US" smtClean="0"/>
              <a:t>91</a:t>
            </a:fld>
            <a:endParaRPr lang="en-US"/>
          </a:p>
        </p:txBody>
      </p:sp>
    </p:spTree>
    <p:extLst>
      <p:ext uri="{BB962C8B-B14F-4D97-AF65-F5344CB8AC3E}">
        <p14:creationId xmlns:p14="http://schemas.microsoft.com/office/powerpoint/2010/main" val="25826550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p:txBody>
      </p:sp>
      <p:sp>
        <p:nvSpPr>
          <p:cNvPr id="4" name="Slide Number Placeholder 3"/>
          <p:cNvSpPr>
            <a:spLocks noGrp="1"/>
          </p:cNvSpPr>
          <p:nvPr>
            <p:ph type="sldNum" sz="quarter" idx="5"/>
          </p:nvPr>
        </p:nvSpPr>
        <p:spPr/>
        <p:txBody>
          <a:bodyPr/>
          <a:lstStyle/>
          <a:p>
            <a:fld id="{2673B70D-8C97-6348-92D5-5FCAA4430538}" type="slidenum">
              <a:rPr lang="en-US" smtClean="0"/>
              <a:t>92</a:t>
            </a:fld>
            <a:endParaRPr lang="en-US"/>
          </a:p>
        </p:txBody>
      </p:sp>
    </p:spTree>
    <p:extLst>
      <p:ext uri="{BB962C8B-B14F-4D97-AF65-F5344CB8AC3E}">
        <p14:creationId xmlns:p14="http://schemas.microsoft.com/office/powerpoint/2010/main" val="29408475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p:txBody>
      </p:sp>
      <p:sp>
        <p:nvSpPr>
          <p:cNvPr id="4" name="Slide Number Placeholder 3"/>
          <p:cNvSpPr>
            <a:spLocks noGrp="1"/>
          </p:cNvSpPr>
          <p:nvPr>
            <p:ph type="sldNum" sz="quarter" idx="5"/>
          </p:nvPr>
        </p:nvSpPr>
        <p:spPr/>
        <p:txBody>
          <a:bodyPr/>
          <a:lstStyle/>
          <a:p>
            <a:fld id="{2673B70D-8C97-6348-92D5-5FCAA4430538}" type="slidenum">
              <a:rPr lang="en-US" smtClean="0"/>
              <a:t>93</a:t>
            </a:fld>
            <a:endParaRPr lang="en-US"/>
          </a:p>
        </p:txBody>
      </p:sp>
    </p:spTree>
    <p:extLst>
      <p:ext uri="{BB962C8B-B14F-4D97-AF65-F5344CB8AC3E}">
        <p14:creationId xmlns:p14="http://schemas.microsoft.com/office/powerpoint/2010/main" val="1968179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Y-view/ Lateral scapular view</a:t>
            </a:r>
          </a:p>
        </p:txBody>
      </p:sp>
      <p:sp>
        <p:nvSpPr>
          <p:cNvPr id="4" name="Slide Number Placeholder 3"/>
          <p:cNvSpPr>
            <a:spLocks noGrp="1"/>
          </p:cNvSpPr>
          <p:nvPr>
            <p:ph type="sldNum" sz="quarter" idx="5"/>
          </p:nvPr>
        </p:nvSpPr>
        <p:spPr/>
        <p:txBody>
          <a:bodyPr/>
          <a:lstStyle/>
          <a:p>
            <a:fld id="{2673B70D-8C97-6348-92D5-5FCAA4430538}" type="slidenum">
              <a:rPr lang="en-US" smtClean="0"/>
              <a:t>14</a:t>
            </a:fld>
            <a:endParaRPr lang="en-US"/>
          </a:p>
        </p:txBody>
      </p:sp>
    </p:spTree>
    <p:extLst>
      <p:ext uri="{BB962C8B-B14F-4D97-AF65-F5344CB8AC3E}">
        <p14:creationId xmlns:p14="http://schemas.microsoft.com/office/powerpoint/2010/main" val="19248163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94</a:t>
            </a:fld>
            <a:endParaRPr lang="en-US"/>
          </a:p>
        </p:txBody>
      </p:sp>
    </p:spTree>
    <p:extLst>
      <p:ext uri="{BB962C8B-B14F-4D97-AF65-F5344CB8AC3E}">
        <p14:creationId xmlns:p14="http://schemas.microsoft.com/office/powerpoint/2010/main" val="1150586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Axillary view</a:t>
            </a:r>
          </a:p>
        </p:txBody>
      </p:sp>
      <p:sp>
        <p:nvSpPr>
          <p:cNvPr id="4" name="Slide Number Placeholder 3"/>
          <p:cNvSpPr>
            <a:spLocks noGrp="1"/>
          </p:cNvSpPr>
          <p:nvPr>
            <p:ph type="sldNum" sz="quarter" idx="5"/>
          </p:nvPr>
        </p:nvSpPr>
        <p:spPr/>
        <p:txBody>
          <a:bodyPr/>
          <a:lstStyle/>
          <a:p>
            <a:fld id="{2673B70D-8C97-6348-92D5-5FCAA4430538}" type="slidenum">
              <a:rPr lang="en-US" smtClean="0"/>
              <a:t>15</a:t>
            </a:fld>
            <a:endParaRPr lang="en-US"/>
          </a:p>
        </p:txBody>
      </p:sp>
    </p:spTree>
    <p:extLst>
      <p:ext uri="{BB962C8B-B14F-4D97-AF65-F5344CB8AC3E}">
        <p14:creationId xmlns:p14="http://schemas.microsoft.com/office/powerpoint/2010/main" val="587408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 joint </a:t>
            </a:r>
          </a:p>
          <a:p>
            <a:r>
              <a:rPr lang="en-US" sz="1200" b="0" i="0" u="none" strike="noStrike" kern="1200" dirty="0">
                <a:solidFill>
                  <a:schemeClr val="tx1"/>
                </a:solidFill>
                <a:effectLst/>
                <a:latin typeface="+mn-lt"/>
                <a:ea typeface="+mn-ea"/>
                <a:cs typeface="+mn-cs"/>
              </a:rPr>
              <a:t>The bottom of the acromion should align with the bottom of the distal clavicle. If not, be alert for an AC dislocation.</a:t>
            </a:r>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16</a:t>
            </a:fld>
            <a:endParaRPr lang="en-US"/>
          </a:p>
        </p:txBody>
      </p:sp>
    </p:spTree>
    <p:extLst>
      <p:ext uri="{BB962C8B-B14F-4D97-AF65-F5344CB8AC3E}">
        <p14:creationId xmlns:p14="http://schemas.microsoft.com/office/powerpoint/2010/main" val="4194434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Woodward TW, Best TM. The painful shoulder: part I. Clinical evaluation. Am Fam Physician. 2000 May 15;61(10):3079-88. PMID: 10839557.</a:t>
            </a:r>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19</a:t>
            </a:fld>
            <a:endParaRPr lang="en-US"/>
          </a:p>
        </p:txBody>
      </p:sp>
    </p:spTree>
    <p:extLst>
      <p:ext uri="{BB962C8B-B14F-4D97-AF65-F5344CB8AC3E}">
        <p14:creationId xmlns:p14="http://schemas.microsoft.com/office/powerpoint/2010/main" val="2277785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22</a:t>
            </a:fld>
            <a:endParaRPr lang="en-US"/>
          </a:p>
        </p:txBody>
      </p:sp>
    </p:spTree>
    <p:extLst>
      <p:ext uri="{BB962C8B-B14F-4D97-AF65-F5344CB8AC3E}">
        <p14:creationId xmlns:p14="http://schemas.microsoft.com/office/powerpoint/2010/main" val="3098080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27DC2-3C20-2B4C-A04C-0FAE21D06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F9DCF6-9BD6-404B-B052-2DC4B71952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9D98CC-9F2B-1E49-9B8F-32F94833D2DD}"/>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5" name="Footer Placeholder 4">
            <a:extLst>
              <a:ext uri="{FF2B5EF4-FFF2-40B4-BE49-F238E27FC236}">
                <a16:creationId xmlns:a16="http://schemas.microsoft.com/office/drawing/2014/main" id="{7B99A191-91A0-CB41-A95E-6C26AB043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30351-E15B-C543-AE3E-33DBA8E200FC}"/>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798771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9FA99-7783-4C4D-8775-A7240C54AD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142A8B-5B5F-5B4B-9127-27C787384C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0271C-C225-7D4E-B7F5-DE4ACA45A535}"/>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5" name="Footer Placeholder 4">
            <a:extLst>
              <a:ext uri="{FF2B5EF4-FFF2-40B4-BE49-F238E27FC236}">
                <a16:creationId xmlns:a16="http://schemas.microsoft.com/office/drawing/2014/main" id="{6691A795-8841-564F-AEBD-120A489F6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77951-215D-CF4A-A4CC-8255AB99277F}"/>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1112466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2C4D09-B416-4846-8F10-8EBCAD9C9A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CDB385-6657-D940-8C94-E3E6088650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2B11C6-6B43-5E45-AE0C-DD188CEA041F}"/>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5" name="Footer Placeholder 4">
            <a:extLst>
              <a:ext uri="{FF2B5EF4-FFF2-40B4-BE49-F238E27FC236}">
                <a16:creationId xmlns:a16="http://schemas.microsoft.com/office/drawing/2014/main" id="{A9A173CE-327E-9248-A1AB-37C482672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CE705-5F20-8A4C-8F45-13D69FB08A6A}"/>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707587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92694-1B67-9643-901B-CFB36A936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F458D5-B0E5-B044-BE88-7A26C7283B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D747F-9446-7844-9D50-DEE8087D34E5}"/>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5" name="Footer Placeholder 4">
            <a:extLst>
              <a:ext uri="{FF2B5EF4-FFF2-40B4-BE49-F238E27FC236}">
                <a16:creationId xmlns:a16="http://schemas.microsoft.com/office/drawing/2014/main" id="{F579921C-FDF3-034D-BC4C-8D1351259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610EE-6104-4D41-82E5-228DECEB95E2}"/>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247385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1DB03-D345-8F4C-96EE-BDE11BA0D9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0B80E8-0E92-264F-9C36-4465318346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B5F81D-D9FB-B94E-BF61-790C31B3EB41}"/>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5" name="Footer Placeholder 4">
            <a:extLst>
              <a:ext uri="{FF2B5EF4-FFF2-40B4-BE49-F238E27FC236}">
                <a16:creationId xmlns:a16="http://schemas.microsoft.com/office/drawing/2014/main" id="{9B9D5767-434E-384F-A3E4-4CBFD6CBC6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668BB-B341-1E4F-9B75-062D3B4CC82B}"/>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3980379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D590-62EE-3B48-BFFA-B272A75F01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DD06E2-B7B8-4C49-B7C2-F384248ADB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D1D351-0DA2-174D-A2A1-52895B879E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C4B0B5-E268-3C4A-AB3E-850C72CE2666}"/>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6" name="Footer Placeholder 5">
            <a:extLst>
              <a:ext uri="{FF2B5EF4-FFF2-40B4-BE49-F238E27FC236}">
                <a16:creationId xmlns:a16="http://schemas.microsoft.com/office/drawing/2014/main" id="{2D5F78E8-132E-504A-8EB3-3052F1149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56C2DC-5467-0F4C-B1AD-096CC811AA50}"/>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2703225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02DAC-0AF4-7741-B40D-7D715A238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C1CEC6-E89B-754C-B2A0-105FB0EBD2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04C04F-A096-8549-AE77-99FABDC628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24B50-25EE-C84F-B4D7-7AB2A83FEF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3EA414-25B9-224F-97D4-3D233C7D08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148193-13A0-8A40-BDA8-FF1CC7562310}"/>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8" name="Footer Placeholder 7">
            <a:extLst>
              <a:ext uri="{FF2B5EF4-FFF2-40B4-BE49-F238E27FC236}">
                <a16:creationId xmlns:a16="http://schemas.microsoft.com/office/drawing/2014/main" id="{9D53C2EB-9614-BA45-8FA4-C62B03C048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D1C996-D2B8-5542-9178-62B041AB676F}"/>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2628880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1C707-8939-994D-8026-83E39B4266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B9CF28-DAFE-1A44-97FC-B9C35E0B2F22}"/>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4" name="Footer Placeholder 3">
            <a:extLst>
              <a:ext uri="{FF2B5EF4-FFF2-40B4-BE49-F238E27FC236}">
                <a16:creationId xmlns:a16="http://schemas.microsoft.com/office/drawing/2014/main" id="{DAE255D9-57FA-6A4F-99AA-854805A4B2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CD6059-F99C-1943-A035-C6009EA5B363}"/>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3189763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B85CE-0762-5D4C-8359-DFD38E1111CE}"/>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3" name="Footer Placeholder 2">
            <a:extLst>
              <a:ext uri="{FF2B5EF4-FFF2-40B4-BE49-F238E27FC236}">
                <a16:creationId xmlns:a16="http://schemas.microsoft.com/office/drawing/2014/main" id="{58F42D8D-FF9E-B940-AC77-7F5C215250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67DBF7-9E7C-5B41-AA85-C2369885A101}"/>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1538019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909A6-CBF0-9140-A733-A8D0FA6FFA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C6B2DF-82D2-5943-99CA-66D197F200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F2C2FB-8EF0-5A4D-BEC8-29968F4955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0D32F5-4EC0-7948-91C9-26DFC077C2F5}"/>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6" name="Footer Placeholder 5">
            <a:extLst>
              <a:ext uri="{FF2B5EF4-FFF2-40B4-BE49-F238E27FC236}">
                <a16:creationId xmlns:a16="http://schemas.microsoft.com/office/drawing/2014/main" id="{448C91EE-D6B7-CD43-B6E7-CB71EC5F89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309D43-90EA-5348-B474-418C133CA314}"/>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559906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FB297-90A8-C54B-9488-4C51260CDB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C6ECAC-EB67-C346-92D5-C0B87AD81D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BD4E39-F0A6-984E-BC93-CD1A472ED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A8DBF-9672-6549-9D16-E0D05B3F38EE}"/>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6" name="Footer Placeholder 5">
            <a:extLst>
              <a:ext uri="{FF2B5EF4-FFF2-40B4-BE49-F238E27FC236}">
                <a16:creationId xmlns:a16="http://schemas.microsoft.com/office/drawing/2014/main" id="{691DF842-7B40-F441-9DF7-6195A87B4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BAF9A9-382E-504A-9CA7-E6C4C91E6F8F}"/>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44676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617401-8CC4-AA4A-930B-2DFC5D0FA5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579DAC-CB1B-D747-968F-01ED80D59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E17B83-B5E9-E141-8965-5B27267BBF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FA386E-1577-D54F-B148-D118B10F1693}" type="datetimeFigureOut">
              <a:rPr lang="en-US" smtClean="0"/>
              <a:t>1/4/2022</a:t>
            </a:fld>
            <a:endParaRPr lang="en-US"/>
          </a:p>
        </p:txBody>
      </p:sp>
      <p:sp>
        <p:nvSpPr>
          <p:cNvPr id="5" name="Footer Placeholder 4">
            <a:extLst>
              <a:ext uri="{FF2B5EF4-FFF2-40B4-BE49-F238E27FC236}">
                <a16:creationId xmlns:a16="http://schemas.microsoft.com/office/drawing/2014/main" id="{C3BB2664-4EE1-F146-BC55-38D46C00F4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57B90C-269A-844B-A996-D3976DDA7D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B28F61-3FD1-974A-85DC-2E9F7A86F621}" type="slidenum">
              <a:rPr lang="en-US" smtClean="0"/>
              <a:t>‹#›</a:t>
            </a:fld>
            <a:endParaRPr lang="en-US"/>
          </a:p>
        </p:txBody>
      </p:sp>
    </p:spTree>
    <p:extLst>
      <p:ext uri="{BB962C8B-B14F-4D97-AF65-F5344CB8AC3E}">
        <p14:creationId xmlns:p14="http://schemas.microsoft.com/office/powerpoint/2010/main" val="3549848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hyperlink" Target="https://www.acep.org/how-we-serve/sections/sports-medicine/musculoskeletal-exam-series/"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84.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s>
</file>

<file path=ppt/slides/_rels/slide8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60DA-66D9-244F-9241-5BD838D093AD}"/>
              </a:ext>
            </a:extLst>
          </p:cNvPr>
          <p:cNvSpPr>
            <a:spLocks noGrp="1"/>
          </p:cNvSpPr>
          <p:nvPr>
            <p:ph type="title"/>
          </p:nvPr>
        </p:nvSpPr>
        <p:spPr/>
        <p:txBody>
          <a:bodyPr>
            <a:normAutofit/>
          </a:bodyPr>
          <a:lstStyle/>
          <a:p>
            <a:pPr algn="ctr"/>
            <a:r>
              <a:rPr lang="en-US" dirty="0"/>
              <a:t>Evaluation of the Shoulder in the Emergency Dept.</a:t>
            </a:r>
          </a:p>
        </p:txBody>
      </p:sp>
      <p:sp>
        <p:nvSpPr>
          <p:cNvPr id="4" name="Text Placeholder 3">
            <a:extLst>
              <a:ext uri="{FF2B5EF4-FFF2-40B4-BE49-F238E27FC236}">
                <a16:creationId xmlns:a16="http://schemas.microsoft.com/office/drawing/2014/main" id="{8E801158-57C5-204D-95BB-A8A58D8310F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27658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AE822-9E86-E745-BEF6-4D3F654190B5}"/>
              </a:ext>
            </a:extLst>
          </p:cNvPr>
          <p:cNvSpPr>
            <a:spLocks noGrp="1"/>
          </p:cNvSpPr>
          <p:nvPr>
            <p:ph idx="1"/>
          </p:nvPr>
        </p:nvSpPr>
        <p:spPr>
          <a:xfrm>
            <a:off x="838200" y="669702"/>
            <a:ext cx="7445375" cy="5518595"/>
          </a:xfrm>
        </p:spPr>
        <p:txBody>
          <a:bodyPr/>
          <a:lstStyle/>
          <a:p>
            <a:pPr marL="0" indent="0">
              <a:buNone/>
            </a:pPr>
            <a:r>
              <a:rPr lang="en-US" dirty="0"/>
              <a:t>A 43-year-old man presents after being struck by a motor vehicle on his right side and falling onto his left arm. His trauma evaluation is negative except for pain in the mid-right arm. A radiograph is seen above. Secondary injury to which of the following is the most common complication? </a:t>
            </a:r>
          </a:p>
          <a:p>
            <a:pPr marL="514350" indent="-514350">
              <a:buFont typeface="+mj-lt"/>
              <a:buAutoNum type="alphaUcPeriod"/>
            </a:pPr>
            <a:r>
              <a:rPr lang="en-US" dirty="0"/>
              <a:t>Axillary artery</a:t>
            </a:r>
          </a:p>
          <a:p>
            <a:pPr marL="514350" indent="-514350">
              <a:buFont typeface="+mj-lt"/>
              <a:buAutoNum type="alphaUcPeriod"/>
            </a:pPr>
            <a:r>
              <a:rPr lang="en-US" dirty="0"/>
              <a:t>Brachial artery</a:t>
            </a:r>
          </a:p>
          <a:p>
            <a:pPr marL="514350" indent="-514350">
              <a:buFont typeface="+mj-lt"/>
              <a:buAutoNum type="alphaUcPeriod"/>
            </a:pPr>
            <a:r>
              <a:rPr lang="en-US" dirty="0"/>
              <a:t>Median nerve</a:t>
            </a:r>
          </a:p>
          <a:p>
            <a:pPr marL="514350" indent="-514350">
              <a:buFont typeface="+mj-lt"/>
              <a:buAutoNum type="alphaUcPeriod"/>
            </a:pPr>
            <a:r>
              <a:rPr lang="en-US" dirty="0"/>
              <a:t>Radial nerve</a:t>
            </a:r>
            <a:br>
              <a:rPr lang="en-US" dirty="0"/>
            </a:br>
            <a:endParaRPr lang="en-US" dirty="0"/>
          </a:p>
          <a:p>
            <a:endParaRPr lang="en-US" dirty="0"/>
          </a:p>
        </p:txBody>
      </p:sp>
      <p:pic>
        <p:nvPicPr>
          <p:cNvPr id="5122" name="Picture 2">
            <a:extLst>
              <a:ext uri="{FF2B5EF4-FFF2-40B4-BE49-F238E27FC236}">
                <a16:creationId xmlns:a16="http://schemas.microsoft.com/office/drawing/2014/main" id="{35AF2E0A-A27E-7E42-970D-674304E775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83575" y="0"/>
            <a:ext cx="39084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621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8AFD8-6777-3947-9F4C-E78AC4731B67}"/>
              </a:ext>
            </a:extLst>
          </p:cNvPr>
          <p:cNvSpPr>
            <a:spLocks noGrp="1"/>
          </p:cNvSpPr>
          <p:nvPr>
            <p:ph type="title"/>
          </p:nvPr>
        </p:nvSpPr>
        <p:spPr/>
        <p:txBody>
          <a:bodyPr/>
          <a:lstStyle/>
          <a:p>
            <a:r>
              <a:rPr lang="en-US" dirty="0"/>
              <a:t>Radiology</a:t>
            </a:r>
            <a:br>
              <a:rPr lang="en-US" dirty="0"/>
            </a:br>
            <a:endParaRPr lang="en-US" dirty="0"/>
          </a:p>
        </p:txBody>
      </p:sp>
      <p:sp>
        <p:nvSpPr>
          <p:cNvPr id="3" name="Text Placeholder 2">
            <a:extLst>
              <a:ext uri="{FF2B5EF4-FFF2-40B4-BE49-F238E27FC236}">
                <a16:creationId xmlns:a16="http://schemas.microsoft.com/office/drawing/2014/main" id="{4FCD0D45-8C83-8B40-A445-DFA80E69E61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63938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Content Placeholder 2" descr="Graphical user interface, application&#10;&#10;Description automatically generated">
            <a:extLst>
              <a:ext uri="{FF2B5EF4-FFF2-40B4-BE49-F238E27FC236}">
                <a16:creationId xmlns:a16="http://schemas.microsoft.com/office/drawing/2014/main" id="{33621FFE-6D6A-614F-B667-7C04257D0F85}"/>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729695"/>
            <a:ext cx="6096000" cy="6128305"/>
          </a:xfrm>
        </p:spPr>
      </p:pic>
      <p:pic>
        <p:nvPicPr>
          <p:cNvPr id="5" name="Picture 4" descr="Graphical user interface, application&#10;&#10;Description automatically generated">
            <a:extLst>
              <a:ext uri="{FF2B5EF4-FFF2-40B4-BE49-F238E27FC236}">
                <a16:creationId xmlns:a16="http://schemas.microsoft.com/office/drawing/2014/main" id="{8F2555B9-CD46-104E-BB35-C867EECECD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84682" y="730820"/>
            <a:ext cx="5907318" cy="6127180"/>
          </a:xfrm>
          <a:prstGeom prst="rect">
            <a:avLst/>
          </a:prstGeom>
        </p:spPr>
      </p:pic>
      <p:sp>
        <p:nvSpPr>
          <p:cNvPr id="7" name="TextBox 6">
            <a:extLst>
              <a:ext uri="{FF2B5EF4-FFF2-40B4-BE49-F238E27FC236}">
                <a16:creationId xmlns:a16="http://schemas.microsoft.com/office/drawing/2014/main" id="{89A39EE1-9462-584D-81B7-B5334DA8F594}"/>
              </a:ext>
            </a:extLst>
          </p:cNvPr>
          <p:cNvSpPr txBox="1"/>
          <p:nvPr/>
        </p:nvSpPr>
        <p:spPr>
          <a:xfrm>
            <a:off x="866273" y="0"/>
            <a:ext cx="4363453" cy="707886"/>
          </a:xfrm>
          <a:prstGeom prst="rect">
            <a:avLst/>
          </a:prstGeom>
          <a:noFill/>
        </p:spPr>
        <p:txBody>
          <a:bodyPr wrap="square" rtlCol="0">
            <a:spAutoFit/>
          </a:bodyPr>
          <a:lstStyle/>
          <a:p>
            <a:r>
              <a:rPr lang="en-US" sz="4000" dirty="0">
                <a:solidFill>
                  <a:schemeClr val="bg1"/>
                </a:solidFill>
              </a:rPr>
              <a:t>AP internal rotation</a:t>
            </a:r>
          </a:p>
        </p:txBody>
      </p:sp>
    </p:spTree>
    <p:extLst>
      <p:ext uri="{BB962C8B-B14F-4D97-AF65-F5344CB8AC3E}">
        <p14:creationId xmlns:p14="http://schemas.microsoft.com/office/powerpoint/2010/main" val="3405189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Content Placeholder 12" descr="Graphical user interface, text, application, PowerPoint&#10;&#10;Description automatically generated">
            <a:extLst>
              <a:ext uri="{FF2B5EF4-FFF2-40B4-BE49-F238E27FC236}">
                <a16:creationId xmlns:a16="http://schemas.microsoft.com/office/drawing/2014/main" id="{3442CE6C-0744-3648-AC49-4BB44B836698}"/>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 y="262329"/>
            <a:ext cx="5849735" cy="6595672"/>
          </a:xfrm>
        </p:spPr>
      </p:pic>
      <p:pic>
        <p:nvPicPr>
          <p:cNvPr id="15" name="Picture 14" descr="Graphical user interface, application&#10;&#10;Description automatically generated">
            <a:extLst>
              <a:ext uri="{FF2B5EF4-FFF2-40B4-BE49-F238E27FC236}">
                <a16:creationId xmlns:a16="http://schemas.microsoft.com/office/drawing/2014/main" id="{039BC9F8-E679-2F45-BB69-0990FFA627F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0" y="262329"/>
            <a:ext cx="6096001" cy="6595672"/>
          </a:xfrm>
          <a:prstGeom prst="rect">
            <a:avLst/>
          </a:prstGeom>
        </p:spPr>
      </p:pic>
      <p:sp>
        <p:nvSpPr>
          <p:cNvPr id="16" name="TextBox 15">
            <a:extLst>
              <a:ext uri="{FF2B5EF4-FFF2-40B4-BE49-F238E27FC236}">
                <a16:creationId xmlns:a16="http://schemas.microsoft.com/office/drawing/2014/main" id="{3B76EFC9-B06C-9245-B26E-2508EC0C4CC1}"/>
              </a:ext>
            </a:extLst>
          </p:cNvPr>
          <p:cNvSpPr txBox="1"/>
          <p:nvPr/>
        </p:nvSpPr>
        <p:spPr>
          <a:xfrm>
            <a:off x="686992" y="0"/>
            <a:ext cx="4475748" cy="707886"/>
          </a:xfrm>
          <a:prstGeom prst="rect">
            <a:avLst/>
          </a:prstGeom>
          <a:noFill/>
        </p:spPr>
        <p:txBody>
          <a:bodyPr wrap="square" rtlCol="0">
            <a:spAutoFit/>
          </a:bodyPr>
          <a:lstStyle/>
          <a:p>
            <a:r>
              <a:rPr lang="en-US" sz="4000" dirty="0">
                <a:solidFill>
                  <a:schemeClr val="bg1"/>
                </a:solidFill>
              </a:rPr>
              <a:t>AP external rotation</a:t>
            </a:r>
          </a:p>
        </p:txBody>
      </p:sp>
    </p:spTree>
    <p:extLst>
      <p:ext uri="{BB962C8B-B14F-4D97-AF65-F5344CB8AC3E}">
        <p14:creationId xmlns:p14="http://schemas.microsoft.com/office/powerpoint/2010/main" val="1414765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Content Placeholder 10" descr="Graphical user interface, application, Word&#10;&#10;Description automatically generated">
            <a:extLst>
              <a:ext uri="{FF2B5EF4-FFF2-40B4-BE49-F238E27FC236}">
                <a16:creationId xmlns:a16="http://schemas.microsoft.com/office/drawing/2014/main" id="{1B153146-C76C-2544-94D5-4CCB4479F71E}"/>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253766" y="0"/>
            <a:ext cx="3856216" cy="6862761"/>
          </a:xfrm>
        </p:spPr>
      </p:pic>
      <p:pic>
        <p:nvPicPr>
          <p:cNvPr id="13" name="Picture 12" descr="Graphical user interface, application&#10;&#10;Description automatically generated">
            <a:extLst>
              <a:ext uri="{FF2B5EF4-FFF2-40B4-BE49-F238E27FC236}">
                <a16:creationId xmlns:a16="http://schemas.microsoft.com/office/drawing/2014/main" id="{1B8AA7DE-6587-9249-9DA2-502CC7B58CA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27830" y="0"/>
            <a:ext cx="4110404" cy="6858001"/>
          </a:xfrm>
          <a:prstGeom prst="rect">
            <a:avLst/>
          </a:prstGeom>
        </p:spPr>
      </p:pic>
      <p:sp>
        <p:nvSpPr>
          <p:cNvPr id="14" name="TextBox 13">
            <a:extLst>
              <a:ext uri="{FF2B5EF4-FFF2-40B4-BE49-F238E27FC236}">
                <a16:creationId xmlns:a16="http://schemas.microsoft.com/office/drawing/2014/main" id="{4B55CB74-99A4-B44D-B6B0-64BC501169E4}"/>
              </a:ext>
            </a:extLst>
          </p:cNvPr>
          <p:cNvSpPr txBox="1"/>
          <p:nvPr/>
        </p:nvSpPr>
        <p:spPr>
          <a:xfrm>
            <a:off x="1525242" y="0"/>
            <a:ext cx="1656632" cy="707886"/>
          </a:xfrm>
          <a:prstGeom prst="rect">
            <a:avLst/>
          </a:prstGeom>
          <a:noFill/>
        </p:spPr>
        <p:txBody>
          <a:bodyPr wrap="square" rtlCol="0">
            <a:spAutoFit/>
          </a:bodyPr>
          <a:lstStyle/>
          <a:p>
            <a:r>
              <a:rPr lang="en-US" sz="4000" dirty="0">
                <a:solidFill>
                  <a:schemeClr val="bg1"/>
                </a:solidFill>
              </a:rPr>
              <a:t>Y-view</a:t>
            </a:r>
          </a:p>
        </p:txBody>
      </p:sp>
    </p:spTree>
    <p:extLst>
      <p:ext uri="{BB962C8B-B14F-4D97-AF65-F5344CB8AC3E}">
        <p14:creationId xmlns:p14="http://schemas.microsoft.com/office/powerpoint/2010/main" val="1381710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Content Placeholder 2" descr="Graphical user interface, text&#10;&#10;Description automatically generated">
            <a:extLst>
              <a:ext uri="{FF2B5EF4-FFF2-40B4-BE49-F238E27FC236}">
                <a16:creationId xmlns:a16="http://schemas.microsoft.com/office/drawing/2014/main" id="{B0147BAD-5F5C-654F-B693-789A42AA71DB}"/>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9488" y="1492430"/>
            <a:ext cx="6047209" cy="3873139"/>
          </a:xfrm>
        </p:spPr>
      </p:pic>
      <p:pic>
        <p:nvPicPr>
          <p:cNvPr id="5" name="Picture 4" descr="Graphical user interface, application&#10;&#10;Description automatically generated">
            <a:extLst>
              <a:ext uri="{FF2B5EF4-FFF2-40B4-BE49-F238E27FC236}">
                <a16:creationId xmlns:a16="http://schemas.microsoft.com/office/drawing/2014/main" id="{B1308AB5-65BB-2448-A14F-F6C210C917E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17721" y="1492430"/>
            <a:ext cx="6193365" cy="3873139"/>
          </a:xfrm>
          <a:prstGeom prst="rect">
            <a:avLst/>
          </a:prstGeom>
        </p:spPr>
      </p:pic>
      <p:sp>
        <p:nvSpPr>
          <p:cNvPr id="6" name="TextBox 5">
            <a:extLst>
              <a:ext uri="{FF2B5EF4-FFF2-40B4-BE49-F238E27FC236}">
                <a16:creationId xmlns:a16="http://schemas.microsoft.com/office/drawing/2014/main" id="{A7073BF3-2896-8840-9010-51F33C9AC71C}"/>
              </a:ext>
            </a:extLst>
          </p:cNvPr>
          <p:cNvSpPr txBox="1"/>
          <p:nvPr/>
        </p:nvSpPr>
        <p:spPr>
          <a:xfrm>
            <a:off x="1518242" y="368968"/>
            <a:ext cx="2951747" cy="707886"/>
          </a:xfrm>
          <a:prstGeom prst="rect">
            <a:avLst/>
          </a:prstGeom>
          <a:noFill/>
        </p:spPr>
        <p:txBody>
          <a:bodyPr wrap="square" rtlCol="0">
            <a:spAutoFit/>
          </a:bodyPr>
          <a:lstStyle/>
          <a:p>
            <a:r>
              <a:rPr lang="en-US" sz="4000" dirty="0">
                <a:solidFill>
                  <a:schemeClr val="bg1"/>
                </a:solidFill>
              </a:rPr>
              <a:t>Axillary view</a:t>
            </a:r>
          </a:p>
        </p:txBody>
      </p:sp>
    </p:spTree>
    <p:extLst>
      <p:ext uri="{BB962C8B-B14F-4D97-AF65-F5344CB8AC3E}">
        <p14:creationId xmlns:p14="http://schemas.microsoft.com/office/powerpoint/2010/main" val="1245505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Content Placeholder 2" descr="Graphical user interface&#10;&#10;Description automatically generated">
            <a:extLst>
              <a:ext uri="{FF2B5EF4-FFF2-40B4-BE49-F238E27FC236}">
                <a16:creationId xmlns:a16="http://schemas.microsoft.com/office/drawing/2014/main" id="{5AE30ABF-C1CE-564B-A943-33DEEDC2C962}"/>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6009464" y="1737703"/>
            <a:ext cx="6182536" cy="3382593"/>
          </a:xfrm>
        </p:spPr>
      </p:pic>
      <p:pic>
        <p:nvPicPr>
          <p:cNvPr id="5" name="Picture 4" descr="Graphical user interface&#10;&#10;Description automatically generated">
            <a:extLst>
              <a:ext uri="{FF2B5EF4-FFF2-40B4-BE49-F238E27FC236}">
                <a16:creationId xmlns:a16="http://schemas.microsoft.com/office/drawing/2014/main" id="{3807F3C7-0B09-A848-B8E4-4A843B50D9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737703"/>
            <a:ext cx="5919536" cy="3382593"/>
          </a:xfrm>
          <a:prstGeom prst="rect">
            <a:avLst/>
          </a:prstGeom>
        </p:spPr>
      </p:pic>
    </p:spTree>
    <p:extLst>
      <p:ext uri="{BB962C8B-B14F-4D97-AF65-F5344CB8AC3E}">
        <p14:creationId xmlns:p14="http://schemas.microsoft.com/office/powerpoint/2010/main" val="3027749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D32F64-D9C3-924B-8C4D-0B0585C8FB03}"/>
              </a:ext>
            </a:extLst>
          </p:cNvPr>
          <p:cNvSpPr>
            <a:spLocks noGrp="1"/>
          </p:cNvSpPr>
          <p:nvPr>
            <p:ph type="title"/>
          </p:nvPr>
        </p:nvSpPr>
        <p:spPr/>
        <p:txBody>
          <a:bodyPr/>
          <a:lstStyle/>
          <a:p>
            <a:r>
              <a:rPr lang="en-US" dirty="0"/>
              <a:t>Physical Examination</a:t>
            </a:r>
          </a:p>
        </p:txBody>
      </p:sp>
      <p:sp>
        <p:nvSpPr>
          <p:cNvPr id="5" name="Text Placeholder 4">
            <a:extLst>
              <a:ext uri="{FF2B5EF4-FFF2-40B4-BE49-F238E27FC236}">
                <a16:creationId xmlns:a16="http://schemas.microsoft.com/office/drawing/2014/main" id="{51AE0F7D-966A-4A44-ACCB-84866E0EDF40}"/>
              </a:ext>
            </a:extLst>
          </p:cNvPr>
          <p:cNvSpPr>
            <a:spLocks noGrp="1"/>
          </p:cNvSpPr>
          <p:nvPr>
            <p:ph type="body" idx="1"/>
          </p:nvPr>
        </p:nvSpPr>
        <p:spPr/>
        <p:txBody>
          <a:bodyPr/>
          <a:lstStyle/>
          <a:p>
            <a:r>
              <a:rPr lang="en-US" dirty="0">
                <a:hlinkClick r:id="rId2"/>
              </a:rPr>
              <a:t>Shoulder Exam</a:t>
            </a:r>
            <a:endParaRPr lang="en-US" dirty="0"/>
          </a:p>
        </p:txBody>
      </p:sp>
    </p:spTree>
    <p:extLst>
      <p:ext uri="{BB962C8B-B14F-4D97-AF65-F5344CB8AC3E}">
        <p14:creationId xmlns:p14="http://schemas.microsoft.com/office/powerpoint/2010/main" val="3102750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B3B71-B1D5-1B40-8F48-AE1F3A1EE228}"/>
              </a:ext>
            </a:extLst>
          </p:cNvPr>
          <p:cNvSpPr>
            <a:spLocks noGrp="1"/>
          </p:cNvSpPr>
          <p:nvPr>
            <p:ph type="title"/>
          </p:nvPr>
        </p:nvSpPr>
        <p:spPr/>
        <p:txBody>
          <a:bodyPr/>
          <a:lstStyle/>
          <a:p>
            <a:r>
              <a:rPr lang="en-US" dirty="0"/>
              <a:t>Shoulder</a:t>
            </a:r>
          </a:p>
        </p:txBody>
      </p:sp>
      <p:sp>
        <p:nvSpPr>
          <p:cNvPr id="5" name="Content Placeholder 4">
            <a:extLst>
              <a:ext uri="{FF2B5EF4-FFF2-40B4-BE49-F238E27FC236}">
                <a16:creationId xmlns:a16="http://schemas.microsoft.com/office/drawing/2014/main" id="{37F5E595-D57C-7242-BA1F-5D5326C7668A}"/>
              </a:ext>
            </a:extLst>
          </p:cNvPr>
          <p:cNvSpPr>
            <a:spLocks noGrp="1"/>
          </p:cNvSpPr>
          <p:nvPr>
            <p:ph idx="1"/>
          </p:nvPr>
        </p:nvSpPr>
        <p:spPr>
          <a:xfrm>
            <a:off x="755984" y="1841667"/>
            <a:ext cx="10680032" cy="4351338"/>
          </a:xfrm>
        </p:spPr>
        <p:txBody>
          <a:bodyPr>
            <a:noAutofit/>
          </a:bodyPr>
          <a:lstStyle/>
          <a:p>
            <a:r>
              <a:rPr lang="en-US" dirty="0"/>
              <a:t>Inspection- symmetry, edema, deformity, ecchymoses</a:t>
            </a:r>
          </a:p>
          <a:p>
            <a:r>
              <a:rPr lang="en-US" dirty="0"/>
              <a:t>Palpation- clavicle, AC joint, SC joint, prox. humerus, acromion, scapula</a:t>
            </a:r>
          </a:p>
          <a:p>
            <a:r>
              <a:rPr lang="en-US" dirty="0"/>
              <a:t>ROM- abduction (160-180º), flexion (160-180º), ext. rotation with elbows bent 90º (45-90º), int. rotation with </a:t>
            </a:r>
            <a:r>
              <a:rPr lang="en-US" dirty="0" err="1"/>
              <a:t>Apley</a:t>
            </a:r>
            <a:r>
              <a:rPr lang="en-US" dirty="0"/>
              <a:t> scratch test (T7/T9 or inf. edge of scapula)</a:t>
            </a:r>
          </a:p>
          <a:p>
            <a:r>
              <a:rPr lang="en-US" dirty="0"/>
              <a:t>Strength- empty can test (supraspinatus), belly press test or lift off test (subscapularis), </a:t>
            </a:r>
            <a:r>
              <a:rPr lang="en-US" dirty="0" err="1"/>
              <a:t>ext</a:t>
            </a:r>
            <a:r>
              <a:rPr lang="en-US" dirty="0"/>
              <a:t>/int rotation with elbows bent 90º (infraspinatus and teres minor), drop arm sign (severe tear)</a:t>
            </a:r>
          </a:p>
          <a:p>
            <a:r>
              <a:rPr lang="en-US" dirty="0"/>
              <a:t>Neurovascular- radial pulse, sensation over lateral deltoid (axillary n.) and lateral forearm (musculocutaneous n.)</a:t>
            </a:r>
          </a:p>
        </p:txBody>
      </p:sp>
    </p:spTree>
    <p:extLst>
      <p:ext uri="{BB962C8B-B14F-4D97-AF65-F5344CB8AC3E}">
        <p14:creationId xmlns:p14="http://schemas.microsoft.com/office/powerpoint/2010/main" val="2841829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CE6D5D0-0481-B548-A354-E1E2E85A3DB3}"/>
              </a:ext>
            </a:extLst>
          </p:cNvPr>
          <p:cNvSpPr>
            <a:spLocks noGrp="1"/>
          </p:cNvSpPr>
          <p:nvPr>
            <p:ph type="title"/>
          </p:nvPr>
        </p:nvSpPr>
        <p:spPr>
          <a:xfrm>
            <a:off x="838200" y="2241136"/>
            <a:ext cx="10515600" cy="1325563"/>
          </a:xfrm>
        </p:spPr>
        <p:txBody>
          <a:bodyPr/>
          <a:lstStyle/>
          <a:p>
            <a:r>
              <a:rPr lang="en-US" dirty="0"/>
              <a:t>Special testing</a:t>
            </a:r>
          </a:p>
        </p:txBody>
      </p:sp>
      <p:sp>
        <p:nvSpPr>
          <p:cNvPr id="3" name="Content Placeholder 2">
            <a:extLst>
              <a:ext uri="{FF2B5EF4-FFF2-40B4-BE49-F238E27FC236}">
                <a16:creationId xmlns:a16="http://schemas.microsoft.com/office/drawing/2014/main" id="{421787BF-4E24-C549-8958-30FED50C1D0B}"/>
              </a:ext>
            </a:extLst>
          </p:cNvPr>
          <p:cNvSpPr>
            <a:spLocks noGrp="1"/>
          </p:cNvSpPr>
          <p:nvPr>
            <p:ph idx="1"/>
          </p:nvPr>
        </p:nvSpPr>
        <p:spPr>
          <a:xfrm>
            <a:off x="838200" y="3563854"/>
            <a:ext cx="10515600" cy="2920332"/>
          </a:xfrm>
        </p:spPr>
        <p:txBody>
          <a:bodyPr/>
          <a:lstStyle/>
          <a:p>
            <a:r>
              <a:rPr lang="en-US" dirty="0"/>
              <a:t>Hawkins test- supraspinatus impingement vs. bursitis</a:t>
            </a:r>
          </a:p>
          <a:p>
            <a:r>
              <a:rPr lang="en-US" dirty="0" err="1"/>
              <a:t>Neer</a:t>
            </a:r>
            <a:r>
              <a:rPr lang="en-US" dirty="0"/>
              <a:t> test- supraspinatus impingement vs. bursitis</a:t>
            </a:r>
          </a:p>
          <a:p>
            <a:r>
              <a:rPr lang="en-US" dirty="0"/>
              <a:t>Speed’s test- biceps tendon injury</a:t>
            </a:r>
          </a:p>
          <a:p>
            <a:r>
              <a:rPr lang="en-US" dirty="0" err="1"/>
              <a:t>Yergason’s</a:t>
            </a:r>
            <a:r>
              <a:rPr lang="en-US" dirty="0"/>
              <a:t> test- biceps tendon injury</a:t>
            </a:r>
          </a:p>
          <a:p>
            <a:r>
              <a:rPr lang="en-US" dirty="0"/>
              <a:t>Cross body adduction test-  AC joint injury</a:t>
            </a:r>
          </a:p>
        </p:txBody>
      </p:sp>
      <p:pic>
        <p:nvPicPr>
          <p:cNvPr id="6" name="Picture 5" descr="Graphical user interface, text, application, Word, email&#10;&#10;Description automatically generated">
            <a:extLst>
              <a:ext uri="{FF2B5EF4-FFF2-40B4-BE49-F238E27FC236}">
                <a16:creationId xmlns:a16="http://schemas.microsoft.com/office/drawing/2014/main" id="{4BC4AB8F-61D2-F842-9C0A-DCF7DF949C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57" y="-42964"/>
            <a:ext cx="2746766" cy="1752601"/>
          </a:xfrm>
          <a:prstGeom prst="rect">
            <a:avLst/>
          </a:prstGeom>
        </p:spPr>
      </p:pic>
      <p:pic>
        <p:nvPicPr>
          <p:cNvPr id="8" name="Picture 7" descr="Graphical user interface, text, application, Word&#10;&#10;Description automatically generated">
            <a:extLst>
              <a:ext uri="{FF2B5EF4-FFF2-40B4-BE49-F238E27FC236}">
                <a16:creationId xmlns:a16="http://schemas.microsoft.com/office/drawing/2014/main" id="{D13B8B25-4272-BB40-84DD-3AD7B912CC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22083" y="-36096"/>
            <a:ext cx="2681161" cy="2218227"/>
          </a:xfrm>
          <a:prstGeom prst="rect">
            <a:avLst/>
          </a:prstGeom>
        </p:spPr>
      </p:pic>
      <p:pic>
        <p:nvPicPr>
          <p:cNvPr id="10" name="Picture 9" descr="Graphical user interface, text, application, Word&#10;&#10;Description automatically generated">
            <a:extLst>
              <a:ext uri="{FF2B5EF4-FFF2-40B4-BE49-F238E27FC236}">
                <a16:creationId xmlns:a16="http://schemas.microsoft.com/office/drawing/2014/main" id="{2E591FB3-DFFC-9E4D-9631-89CCE0D8E7D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90753" y="-42964"/>
            <a:ext cx="2201247" cy="2241137"/>
          </a:xfrm>
          <a:prstGeom prst="rect">
            <a:avLst/>
          </a:prstGeom>
        </p:spPr>
      </p:pic>
      <p:pic>
        <p:nvPicPr>
          <p:cNvPr id="12" name="Picture 11" descr="Graphical user interface, text, application, Word&#10;&#10;Description automatically generated">
            <a:extLst>
              <a:ext uri="{FF2B5EF4-FFF2-40B4-BE49-F238E27FC236}">
                <a16:creationId xmlns:a16="http://schemas.microsoft.com/office/drawing/2014/main" id="{0FE548C1-D90F-254D-9BD8-FE63EC644B4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59848" y="-1"/>
            <a:ext cx="2630905" cy="2025379"/>
          </a:xfrm>
          <a:prstGeom prst="rect">
            <a:avLst/>
          </a:prstGeom>
        </p:spPr>
      </p:pic>
      <p:pic>
        <p:nvPicPr>
          <p:cNvPr id="14" name="Picture 13" descr="Graphical user interface, text, application&#10;&#10;Description automatically generated">
            <a:extLst>
              <a:ext uri="{FF2B5EF4-FFF2-40B4-BE49-F238E27FC236}">
                <a16:creationId xmlns:a16="http://schemas.microsoft.com/office/drawing/2014/main" id="{16C96D8C-B1DF-DE42-8A40-152C5758963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03244" y="-9094"/>
            <a:ext cx="2005263" cy="2438400"/>
          </a:xfrm>
          <a:prstGeom prst="rect">
            <a:avLst/>
          </a:prstGeom>
        </p:spPr>
      </p:pic>
    </p:spTree>
    <p:extLst>
      <p:ext uri="{BB962C8B-B14F-4D97-AF65-F5344CB8AC3E}">
        <p14:creationId xmlns:p14="http://schemas.microsoft.com/office/powerpoint/2010/main" val="4257875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AD660-236F-D948-BCF4-DD221B990053}"/>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DB83A1B5-C5CA-2040-8E71-9D865F17446F}"/>
              </a:ext>
            </a:extLst>
          </p:cNvPr>
          <p:cNvSpPr>
            <a:spLocks noGrp="1"/>
          </p:cNvSpPr>
          <p:nvPr>
            <p:ph idx="1"/>
          </p:nvPr>
        </p:nvSpPr>
        <p:spPr/>
        <p:txBody>
          <a:bodyPr/>
          <a:lstStyle/>
          <a:p>
            <a:r>
              <a:rPr lang="en-US" dirty="0"/>
              <a:t>Review MSK anatomy</a:t>
            </a:r>
          </a:p>
          <a:p>
            <a:r>
              <a:rPr lang="en-US" dirty="0"/>
              <a:t>Review common x-ray views</a:t>
            </a:r>
          </a:p>
          <a:p>
            <a:r>
              <a:rPr lang="en-US" dirty="0"/>
              <a:t>How to perform physical examination </a:t>
            </a:r>
          </a:p>
          <a:p>
            <a:r>
              <a:rPr lang="en-US" dirty="0"/>
              <a:t>Identifying common pathologies and how to treat them</a:t>
            </a:r>
          </a:p>
          <a:p>
            <a:r>
              <a:rPr lang="en-US" dirty="0"/>
              <a:t>Practice with board-style questions</a:t>
            </a:r>
          </a:p>
        </p:txBody>
      </p:sp>
    </p:spTree>
    <p:extLst>
      <p:ext uri="{BB962C8B-B14F-4D97-AF65-F5344CB8AC3E}">
        <p14:creationId xmlns:p14="http://schemas.microsoft.com/office/powerpoint/2010/main" val="2088548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chematic representation of the sensory innervation of the upper limb.... |  Download Scientific Diagram">
            <a:extLst>
              <a:ext uri="{FF2B5EF4-FFF2-40B4-BE49-F238E27FC236}">
                <a16:creationId xmlns:a16="http://schemas.microsoft.com/office/drawing/2014/main" id="{CC73BD24-FE2B-5345-83B4-D52DB254558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8158" r="17617"/>
          <a:stretch/>
        </p:blipFill>
        <p:spPr bwMode="auto">
          <a:xfrm>
            <a:off x="2309998" y="0"/>
            <a:ext cx="7572004" cy="665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631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ECFD61-C01A-AB48-8724-3B9BEE65BBBE}"/>
              </a:ext>
            </a:extLst>
          </p:cNvPr>
          <p:cNvSpPr>
            <a:spLocks noGrp="1"/>
          </p:cNvSpPr>
          <p:nvPr>
            <p:ph type="title"/>
          </p:nvPr>
        </p:nvSpPr>
        <p:spPr/>
        <p:txBody>
          <a:bodyPr/>
          <a:lstStyle/>
          <a:p>
            <a:r>
              <a:rPr lang="en-US" dirty="0"/>
              <a:t>Pathologies</a:t>
            </a:r>
          </a:p>
        </p:txBody>
      </p:sp>
      <p:sp>
        <p:nvSpPr>
          <p:cNvPr id="5" name="Text Placeholder 4">
            <a:extLst>
              <a:ext uri="{FF2B5EF4-FFF2-40B4-BE49-F238E27FC236}">
                <a16:creationId xmlns:a16="http://schemas.microsoft.com/office/drawing/2014/main" id="{1B9D881F-74CD-AE49-ACD0-5372148696B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89989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houlder Pain and Injury - Therapeutic Associates Physical Therapy">
            <a:extLst>
              <a:ext uri="{FF2B5EF4-FFF2-40B4-BE49-F238E27FC236}">
                <a16:creationId xmlns:a16="http://schemas.microsoft.com/office/drawing/2014/main" id="{8FFED49C-66F8-6149-BE69-A01694956662}"/>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12192000" cy="69556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56A3A1-6304-054D-8DAF-BE9CBE88F322}"/>
              </a:ext>
            </a:extLst>
          </p:cNvPr>
          <p:cNvSpPr txBox="1"/>
          <p:nvPr/>
        </p:nvSpPr>
        <p:spPr>
          <a:xfrm>
            <a:off x="7082725" y="712922"/>
            <a:ext cx="184731" cy="369332"/>
          </a:xfrm>
          <a:prstGeom prst="rect">
            <a:avLst/>
          </a:prstGeom>
          <a:noFill/>
        </p:spPr>
        <p:txBody>
          <a:bodyPr wrap="none" rtlCol="0">
            <a:spAutoFit/>
          </a:bodyPr>
          <a:lstStyle/>
          <a:p>
            <a:endParaRPr lang="en-US" dirty="0"/>
          </a:p>
        </p:txBody>
      </p:sp>
      <p:sp>
        <p:nvSpPr>
          <p:cNvPr id="4" name="Title 3">
            <a:extLst>
              <a:ext uri="{FF2B5EF4-FFF2-40B4-BE49-F238E27FC236}">
                <a16:creationId xmlns:a16="http://schemas.microsoft.com/office/drawing/2014/main" id="{011CB7B8-8D9D-8E4E-8F4E-70753BCE1E47}"/>
              </a:ext>
            </a:extLst>
          </p:cNvPr>
          <p:cNvSpPr>
            <a:spLocks noGrp="1"/>
          </p:cNvSpPr>
          <p:nvPr>
            <p:ph type="title"/>
          </p:nvPr>
        </p:nvSpPr>
        <p:spPr>
          <a:xfrm>
            <a:off x="838200" y="49982"/>
            <a:ext cx="10515600" cy="1325880"/>
          </a:xfrm>
        </p:spPr>
        <p:txBody>
          <a:bodyPr/>
          <a:lstStyle/>
          <a:p>
            <a:r>
              <a:rPr lang="en-US" b="1" dirty="0">
                <a:solidFill>
                  <a:schemeClr val="bg1"/>
                </a:solidFill>
              </a:rPr>
              <a:t>Shoulder Pathologies</a:t>
            </a:r>
          </a:p>
        </p:txBody>
      </p:sp>
    </p:spTree>
    <p:extLst>
      <p:ext uri="{BB962C8B-B14F-4D97-AF65-F5344CB8AC3E}">
        <p14:creationId xmlns:p14="http://schemas.microsoft.com/office/powerpoint/2010/main" val="2652640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1CB7B8-8D9D-8E4E-8F4E-70753BCE1E47}"/>
              </a:ext>
            </a:extLst>
          </p:cNvPr>
          <p:cNvSpPr>
            <a:spLocks noGrp="1"/>
          </p:cNvSpPr>
          <p:nvPr>
            <p:ph type="title"/>
          </p:nvPr>
        </p:nvSpPr>
        <p:spPr/>
        <p:txBody>
          <a:bodyPr/>
          <a:lstStyle/>
          <a:p>
            <a:r>
              <a:rPr lang="en-US" dirty="0"/>
              <a:t>Sternoclavicular Sprain</a:t>
            </a:r>
          </a:p>
        </p:txBody>
      </p:sp>
      <p:sp>
        <p:nvSpPr>
          <p:cNvPr id="5" name="Content Placeholder 4">
            <a:extLst>
              <a:ext uri="{FF2B5EF4-FFF2-40B4-BE49-F238E27FC236}">
                <a16:creationId xmlns:a16="http://schemas.microsoft.com/office/drawing/2014/main" id="{D6296C5C-38B2-3C45-AA2B-BC3EA50F6C90}"/>
              </a:ext>
            </a:extLst>
          </p:cNvPr>
          <p:cNvSpPr>
            <a:spLocks noGrp="1"/>
          </p:cNvSpPr>
          <p:nvPr>
            <p:ph idx="1"/>
          </p:nvPr>
        </p:nvSpPr>
        <p:spPr/>
        <p:txBody>
          <a:bodyPr/>
          <a:lstStyle/>
          <a:p>
            <a:pPr marL="0" indent="0">
              <a:buNone/>
            </a:pPr>
            <a:r>
              <a:rPr lang="en-US" dirty="0"/>
              <a:t>Traumatic</a:t>
            </a:r>
          </a:p>
          <a:p>
            <a:r>
              <a:rPr lang="en-US" dirty="0"/>
              <a:t>Pain and swelling localized to SC joint</a:t>
            </a:r>
          </a:p>
          <a:p>
            <a:r>
              <a:rPr lang="en-US" dirty="0"/>
              <a:t>Pain exacerbated by arm motion and lying supine</a:t>
            </a:r>
          </a:p>
          <a:p>
            <a:r>
              <a:rPr lang="en-US" dirty="0"/>
              <a:t>Treat with ice, sling, and analgesics</a:t>
            </a:r>
          </a:p>
          <a:p>
            <a:endParaRPr lang="en-US" dirty="0"/>
          </a:p>
          <a:p>
            <a:pPr marL="0" indent="0">
              <a:buNone/>
            </a:pPr>
            <a:r>
              <a:rPr lang="en-US" dirty="0"/>
              <a:t>Nontraumatic</a:t>
            </a:r>
          </a:p>
          <a:p>
            <a:r>
              <a:rPr lang="en-US" dirty="0"/>
              <a:t>Suspect septic arthritis, especially in IVDU</a:t>
            </a:r>
          </a:p>
          <a:p>
            <a:r>
              <a:rPr lang="en-US" dirty="0"/>
              <a:t>Effusion visible with US </a:t>
            </a:r>
            <a:r>
              <a:rPr lang="en-US" dirty="0">
                <a:sym typeface="Wingdings" pitchFamily="2" charset="2"/>
              </a:rPr>
              <a:t> joint aspiration</a:t>
            </a:r>
            <a:endParaRPr lang="en-US" dirty="0"/>
          </a:p>
        </p:txBody>
      </p:sp>
    </p:spTree>
    <p:extLst>
      <p:ext uri="{BB962C8B-B14F-4D97-AF65-F5344CB8AC3E}">
        <p14:creationId xmlns:p14="http://schemas.microsoft.com/office/powerpoint/2010/main" val="1158163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1CB7B8-8D9D-8E4E-8F4E-70753BCE1E47}"/>
              </a:ext>
            </a:extLst>
          </p:cNvPr>
          <p:cNvSpPr>
            <a:spLocks noGrp="1"/>
          </p:cNvSpPr>
          <p:nvPr>
            <p:ph type="title"/>
          </p:nvPr>
        </p:nvSpPr>
        <p:spPr/>
        <p:txBody>
          <a:bodyPr/>
          <a:lstStyle/>
          <a:p>
            <a:r>
              <a:rPr lang="en-US" dirty="0"/>
              <a:t>Anterior Sternoclavicular dislocation</a:t>
            </a:r>
          </a:p>
        </p:txBody>
      </p:sp>
      <p:sp>
        <p:nvSpPr>
          <p:cNvPr id="5" name="Content Placeholder 4">
            <a:extLst>
              <a:ext uri="{FF2B5EF4-FFF2-40B4-BE49-F238E27FC236}">
                <a16:creationId xmlns:a16="http://schemas.microsoft.com/office/drawing/2014/main" id="{D6296C5C-38B2-3C45-AA2B-BC3EA50F6C90}"/>
              </a:ext>
            </a:extLst>
          </p:cNvPr>
          <p:cNvSpPr>
            <a:spLocks noGrp="1"/>
          </p:cNvSpPr>
          <p:nvPr>
            <p:ph idx="1"/>
          </p:nvPr>
        </p:nvSpPr>
        <p:spPr/>
        <p:txBody>
          <a:bodyPr>
            <a:normAutofit/>
          </a:bodyPr>
          <a:lstStyle/>
          <a:p>
            <a:r>
              <a:rPr lang="en-US" dirty="0"/>
              <a:t>Medial clavicle is prominent and palpable anterior to the sternum</a:t>
            </a:r>
          </a:p>
          <a:p>
            <a:r>
              <a:rPr lang="en-US" dirty="0"/>
              <a:t>May discharge without reduction, if uncomplicated</a:t>
            </a:r>
          </a:p>
          <a:p>
            <a:r>
              <a:rPr lang="en-US" dirty="0"/>
              <a:t>May attempt reduction if &lt;10 days of injury</a:t>
            </a:r>
          </a:p>
          <a:p>
            <a:pPr lvl="1"/>
            <a:r>
              <a:rPr lang="en-US" dirty="0"/>
              <a:t>Usually unstable and re-dislocates ~50%</a:t>
            </a:r>
          </a:p>
          <a:p>
            <a:r>
              <a:rPr lang="en-US" dirty="0"/>
              <a:t>Treat with ice, sling, analgesics, and referral</a:t>
            </a:r>
          </a:p>
          <a:p>
            <a:r>
              <a:rPr lang="en-US" dirty="0"/>
              <a:t>Residual cosmetic deformity</a:t>
            </a:r>
          </a:p>
          <a:p>
            <a:r>
              <a:rPr lang="en-US" dirty="0"/>
              <a:t>Rarely symptomatic</a:t>
            </a:r>
          </a:p>
          <a:p>
            <a:endParaRPr lang="en-US" dirty="0"/>
          </a:p>
          <a:p>
            <a:pPr marL="0" indent="0">
              <a:buNone/>
            </a:pPr>
            <a:endParaRPr lang="en-US" dirty="0"/>
          </a:p>
          <a:p>
            <a:endParaRPr lang="en-US" dirty="0"/>
          </a:p>
        </p:txBody>
      </p:sp>
      <p:pic>
        <p:nvPicPr>
          <p:cNvPr id="3" name="Picture 2" descr="Graphical user interface, website&#10;&#10;Description automatically generated">
            <a:extLst>
              <a:ext uri="{FF2B5EF4-FFF2-40B4-BE49-F238E27FC236}">
                <a16:creationId xmlns:a16="http://schemas.microsoft.com/office/drawing/2014/main" id="{D833638F-65E0-E247-BEA9-8E176F8828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50086" y="2376359"/>
            <a:ext cx="3341914" cy="4481642"/>
          </a:xfrm>
          <a:prstGeom prst="rect">
            <a:avLst/>
          </a:prstGeom>
        </p:spPr>
      </p:pic>
      <p:cxnSp>
        <p:nvCxnSpPr>
          <p:cNvPr id="7" name="Straight Arrow Connector 6">
            <a:extLst>
              <a:ext uri="{FF2B5EF4-FFF2-40B4-BE49-F238E27FC236}">
                <a16:creationId xmlns:a16="http://schemas.microsoft.com/office/drawing/2014/main" id="{7139DB39-88FD-9548-8033-940B5A3703C0}"/>
              </a:ext>
            </a:extLst>
          </p:cNvPr>
          <p:cNvCxnSpPr/>
          <p:nvPr/>
        </p:nvCxnSpPr>
        <p:spPr>
          <a:xfrm>
            <a:off x="11023600" y="3848100"/>
            <a:ext cx="711200" cy="9906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80C51129-94D6-4D47-A746-E7F606024102}"/>
              </a:ext>
            </a:extLst>
          </p:cNvPr>
          <p:cNvCxnSpPr/>
          <p:nvPr/>
        </p:nvCxnSpPr>
        <p:spPr>
          <a:xfrm flipH="1">
            <a:off x="10414000" y="4851400"/>
            <a:ext cx="330200" cy="330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31672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1CB7B8-8D9D-8E4E-8F4E-70753BCE1E47}"/>
              </a:ext>
            </a:extLst>
          </p:cNvPr>
          <p:cNvSpPr>
            <a:spLocks noGrp="1"/>
          </p:cNvSpPr>
          <p:nvPr>
            <p:ph type="title"/>
          </p:nvPr>
        </p:nvSpPr>
        <p:spPr/>
        <p:txBody>
          <a:bodyPr/>
          <a:lstStyle/>
          <a:p>
            <a:r>
              <a:rPr lang="en-US" dirty="0"/>
              <a:t>Posterior Sternoclavicular dislocation</a:t>
            </a:r>
            <a:br>
              <a:rPr lang="en-US" dirty="0"/>
            </a:br>
            <a:r>
              <a:rPr lang="en-US" dirty="0"/>
              <a:t>*may be life-threatening*</a:t>
            </a:r>
          </a:p>
        </p:txBody>
      </p:sp>
      <p:sp>
        <p:nvSpPr>
          <p:cNvPr id="5" name="Content Placeholder 4">
            <a:extLst>
              <a:ext uri="{FF2B5EF4-FFF2-40B4-BE49-F238E27FC236}">
                <a16:creationId xmlns:a16="http://schemas.microsoft.com/office/drawing/2014/main" id="{D6296C5C-38B2-3C45-AA2B-BC3EA50F6C90}"/>
              </a:ext>
            </a:extLst>
          </p:cNvPr>
          <p:cNvSpPr>
            <a:spLocks noGrp="1"/>
          </p:cNvSpPr>
          <p:nvPr>
            <p:ph idx="1"/>
          </p:nvPr>
        </p:nvSpPr>
        <p:spPr/>
        <p:txBody>
          <a:bodyPr>
            <a:normAutofit/>
          </a:bodyPr>
          <a:lstStyle/>
          <a:p>
            <a:endParaRPr lang="en-US" dirty="0"/>
          </a:p>
          <a:p>
            <a:r>
              <a:rPr lang="en-US" dirty="0"/>
              <a:t>Medial clavicle less visible and may not be palpable</a:t>
            </a:r>
          </a:p>
          <a:p>
            <a:r>
              <a:rPr lang="en-US" dirty="0"/>
              <a:t>Complications include impingement of superior mediastinal contents</a:t>
            </a:r>
          </a:p>
          <a:p>
            <a:pPr lvl="1"/>
            <a:r>
              <a:rPr lang="en-US" dirty="0"/>
              <a:t>Stridor, dysphagia, SOB</a:t>
            </a:r>
          </a:p>
          <a:p>
            <a:pPr lvl="1"/>
            <a:r>
              <a:rPr lang="en-US" dirty="0"/>
              <a:t>CXR </a:t>
            </a:r>
            <a:r>
              <a:rPr lang="en-US" dirty="0">
                <a:sym typeface="Wingdings" pitchFamily="2" charset="2"/>
              </a:rPr>
              <a:t> </a:t>
            </a:r>
            <a:r>
              <a:rPr lang="en-US" dirty="0"/>
              <a:t>r/o PTX, </a:t>
            </a:r>
            <a:r>
              <a:rPr lang="en-US" dirty="0" err="1"/>
              <a:t>HemoPTX</a:t>
            </a:r>
            <a:r>
              <a:rPr lang="en-US" dirty="0"/>
              <a:t>, pneumomediastinum</a:t>
            </a:r>
          </a:p>
          <a:p>
            <a:pPr lvl="1"/>
            <a:r>
              <a:rPr lang="en-US" dirty="0"/>
              <a:t>CT is imaging of choice, consider w/ contrast to assess mediastinal structures</a:t>
            </a:r>
          </a:p>
          <a:p>
            <a:r>
              <a:rPr lang="en-US" dirty="0"/>
              <a:t>Closed reduction requires ortho consult</a:t>
            </a:r>
          </a:p>
          <a:p>
            <a:r>
              <a:rPr lang="en-US" dirty="0"/>
              <a:t>Open reduction performed in OR with ortho, vascular, +/- trauma</a:t>
            </a:r>
          </a:p>
          <a:p>
            <a:endParaRPr lang="en-US" dirty="0"/>
          </a:p>
        </p:txBody>
      </p:sp>
      <p:pic>
        <p:nvPicPr>
          <p:cNvPr id="7" name="Picture 6" descr="Graphical user interface, application&#10;&#10;Description automatically generated">
            <a:extLst>
              <a:ext uri="{FF2B5EF4-FFF2-40B4-BE49-F238E27FC236}">
                <a16:creationId xmlns:a16="http://schemas.microsoft.com/office/drawing/2014/main" id="{4E4AA357-B0D7-5E41-92BE-00631648C6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266219" y="0"/>
            <a:ext cx="2925782" cy="2383971"/>
          </a:xfrm>
          <a:prstGeom prst="rect">
            <a:avLst/>
          </a:prstGeom>
        </p:spPr>
      </p:pic>
    </p:spTree>
    <p:extLst>
      <p:ext uri="{BB962C8B-B14F-4D97-AF65-F5344CB8AC3E}">
        <p14:creationId xmlns:p14="http://schemas.microsoft.com/office/powerpoint/2010/main" val="1289730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894E-19DA-714D-8572-2717BAC02BA0}"/>
              </a:ext>
            </a:extLst>
          </p:cNvPr>
          <p:cNvSpPr>
            <a:spLocks noGrp="1"/>
          </p:cNvSpPr>
          <p:nvPr>
            <p:ph type="title"/>
          </p:nvPr>
        </p:nvSpPr>
        <p:spPr>
          <a:xfrm>
            <a:off x="838200" y="5167312"/>
            <a:ext cx="10515600" cy="1325563"/>
          </a:xfrm>
        </p:spPr>
        <p:txBody>
          <a:bodyPr>
            <a:normAutofit/>
          </a:bodyPr>
          <a:lstStyle/>
          <a:p>
            <a:r>
              <a:rPr lang="en-US" sz="2400" dirty="0">
                <a:latin typeface="+mn-lt"/>
              </a:rPr>
              <a:t>A towel clamp may be placed percutaneously on the medial end of the clavicle and a very careful reduction maneuver with an anteriorly directed force is attempted</a:t>
            </a:r>
          </a:p>
        </p:txBody>
      </p:sp>
      <p:pic>
        <p:nvPicPr>
          <p:cNvPr id="2050" name="Picture 2" descr="Reduction of sternoclavicular dislocation for Medial, extraarticular">
            <a:extLst>
              <a:ext uri="{FF2B5EF4-FFF2-40B4-BE49-F238E27FC236}">
                <a16:creationId xmlns:a16="http://schemas.microsoft.com/office/drawing/2014/main" id="{914272F2-417B-4041-81F1-A64929804283}"/>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697228" y="134937"/>
            <a:ext cx="6797543"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433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1CB7B8-8D9D-8E4E-8F4E-70753BCE1E47}"/>
              </a:ext>
            </a:extLst>
          </p:cNvPr>
          <p:cNvSpPr>
            <a:spLocks noGrp="1"/>
          </p:cNvSpPr>
          <p:nvPr>
            <p:ph type="title"/>
          </p:nvPr>
        </p:nvSpPr>
        <p:spPr/>
        <p:txBody>
          <a:bodyPr/>
          <a:lstStyle/>
          <a:p>
            <a:r>
              <a:rPr lang="en-US" dirty="0"/>
              <a:t>Clavicle Fractures</a:t>
            </a:r>
          </a:p>
        </p:txBody>
      </p:sp>
      <p:sp>
        <p:nvSpPr>
          <p:cNvPr id="5" name="Content Placeholder 4">
            <a:extLst>
              <a:ext uri="{FF2B5EF4-FFF2-40B4-BE49-F238E27FC236}">
                <a16:creationId xmlns:a16="http://schemas.microsoft.com/office/drawing/2014/main" id="{D6296C5C-38B2-3C45-AA2B-BC3EA50F6C90}"/>
              </a:ext>
            </a:extLst>
          </p:cNvPr>
          <p:cNvSpPr>
            <a:spLocks noGrp="1"/>
          </p:cNvSpPr>
          <p:nvPr>
            <p:ph idx="1"/>
          </p:nvPr>
        </p:nvSpPr>
        <p:spPr/>
        <p:txBody>
          <a:bodyPr/>
          <a:lstStyle/>
          <a:p>
            <a:r>
              <a:rPr lang="en-US" dirty="0"/>
              <a:t>Swelling, deformity, tenderness, crepitus</a:t>
            </a:r>
          </a:p>
          <a:p>
            <a:r>
              <a:rPr lang="en-US" dirty="0"/>
              <a:t>Arm is slumped inward and downward, decreased ROM</a:t>
            </a:r>
          </a:p>
          <a:p>
            <a:r>
              <a:rPr lang="en-US" dirty="0"/>
              <a:t>Often diagnosed with shoulder X-Rays</a:t>
            </a:r>
          </a:p>
          <a:p>
            <a:r>
              <a:rPr lang="en-US" dirty="0"/>
              <a:t>If clinically suspect and XR negative </a:t>
            </a:r>
            <a:r>
              <a:rPr lang="en-US" dirty="0">
                <a:sym typeface="Wingdings" pitchFamily="2" charset="2"/>
              </a:rPr>
              <a:t> 45º cephalad tilt view XR or CT</a:t>
            </a:r>
          </a:p>
          <a:p>
            <a:r>
              <a:rPr lang="en-US" dirty="0">
                <a:sym typeface="Wingdings" pitchFamily="2" charset="2"/>
              </a:rPr>
              <a:t>Emergent ortho consult if:</a:t>
            </a:r>
          </a:p>
          <a:p>
            <a:pPr lvl="1"/>
            <a:r>
              <a:rPr lang="en-US" dirty="0">
                <a:sym typeface="Wingdings" pitchFamily="2" charset="2"/>
              </a:rPr>
              <a:t>open fracture</a:t>
            </a:r>
          </a:p>
          <a:p>
            <a:pPr lvl="1"/>
            <a:r>
              <a:rPr lang="en-US" dirty="0">
                <a:sym typeface="Wingdings" pitchFamily="2" charset="2"/>
              </a:rPr>
              <a:t>neurovascular injury</a:t>
            </a:r>
          </a:p>
          <a:p>
            <a:pPr lvl="1"/>
            <a:r>
              <a:rPr lang="en-US" dirty="0">
                <a:sym typeface="Wingdings" pitchFamily="2" charset="2"/>
              </a:rPr>
              <a:t>persistent skin tenting</a:t>
            </a:r>
            <a:endParaRPr lang="en-US" dirty="0"/>
          </a:p>
        </p:txBody>
      </p:sp>
    </p:spTree>
    <p:extLst>
      <p:ext uri="{BB962C8B-B14F-4D97-AF65-F5344CB8AC3E}">
        <p14:creationId xmlns:p14="http://schemas.microsoft.com/office/powerpoint/2010/main" val="4185162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1CB7B8-8D9D-8E4E-8F4E-70753BCE1E47}"/>
              </a:ext>
            </a:extLst>
          </p:cNvPr>
          <p:cNvSpPr>
            <a:spLocks noGrp="1"/>
          </p:cNvSpPr>
          <p:nvPr>
            <p:ph type="title"/>
          </p:nvPr>
        </p:nvSpPr>
        <p:spPr/>
        <p:txBody>
          <a:bodyPr/>
          <a:lstStyle/>
          <a:p>
            <a:r>
              <a:rPr lang="en-US" dirty="0"/>
              <a:t>Proximal Third Clavicle Fractures</a:t>
            </a:r>
          </a:p>
        </p:txBody>
      </p:sp>
      <p:sp>
        <p:nvSpPr>
          <p:cNvPr id="5" name="Content Placeholder 4">
            <a:extLst>
              <a:ext uri="{FF2B5EF4-FFF2-40B4-BE49-F238E27FC236}">
                <a16:creationId xmlns:a16="http://schemas.microsoft.com/office/drawing/2014/main" id="{D6296C5C-38B2-3C45-AA2B-BC3EA50F6C90}"/>
              </a:ext>
            </a:extLst>
          </p:cNvPr>
          <p:cNvSpPr>
            <a:spLocks noGrp="1"/>
          </p:cNvSpPr>
          <p:nvPr>
            <p:ph idx="1"/>
          </p:nvPr>
        </p:nvSpPr>
        <p:spPr/>
        <p:txBody>
          <a:bodyPr/>
          <a:lstStyle/>
          <a:p>
            <a:r>
              <a:rPr lang="en-US" dirty="0"/>
              <a:t>Often high mechanism injury</a:t>
            </a:r>
          </a:p>
          <a:p>
            <a:r>
              <a:rPr lang="en-US" dirty="0"/>
              <a:t>R/o intrathoracic trauma w/ CT</a:t>
            </a:r>
          </a:p>
          <a:p>
            <a:pPr lvl="1"/>
            <a:r>
              <a:rPr lang="en-US" dirty="0"/>
              <a:t>May need emergent trauma/ortho/vascular surgery consultation if positive</a:t>
            </a:r>
          </a:p>
          <a:p>
            <a:r>
              <a:rPr lang="en-US" dirty="0"/>
              <a:t>If uncomplicated, then DC</a:t>
            </a:r>
          </a:p>
          <a:p>
            <a:pPr lvl="1"/>
            <a:r>
              <a:rPr lang="en-US" dirty="0"/>
              <a:t>Treat with ice, sling, analgesics, and referral within 1-2 weeks</a:t>
            </a:r>
          </a:p>
          <a:p>
            <a:pPr marL="457200" lvl="1" indent="0">
              <a:buNone/>
            </a:pPr>
            <a:endParaRPr lang="en-US" dirty="0"/>
          </a:p>
        </p:txBody>
      </p:sp>
    </p:spTree>
    <p:extLst>
      <p:ext uri="{BB962C8B-B14F-4D97-AF65-F5344CB8AC3E}">
        <p14:creationId xmlns:p14="http://schemas.microsoft.com/office/powerpoint/2010/main" val="3805965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1CB7B8-8D9D-8E4E-8F4E-70753BCE1E47}"/>
              </a:ext>
            </a:extLst>
          </p:cNvPr>
          <p:cNvSpPr>
            <a:spLocks noGrp="1"/>
          </p:cNvSpPr>
          <p:nvPr>
            <p:ph type="title"/>
          </p:nvPr>
        </p:nvSpPr>
        <p:spPr/>
        <p:txBody>
          <a:bodyPr/>
          <a:lstStyle/>
          <a:p>
            <a:r>
              <a:rPr lang="en-US" dirty="0"/>
              <a:t>Middle Third Clavicle Fractures</a:t>
            </a:r>
          </a:p>
        </p:txBody>
      </p:sp>
      <p:sp>
        <p:nvSpPr>
          <p:cNvPr id="5" name="Content Placeholder 4">
            <a:extLst>
              <a:ext uri="{FF2B5EF4-FFF2-40B4-BE49-F238E27FC236}">
                <a16:creationId xmlns:a16="http://schemas.microsoft.com/office/drawing/2014/main" id="{D6296C5C-38B2-3C45-AA2B-BC3EA50F6C90}"/>
              </a:ext>
            </a:extLst>
          </p:cNvPr>
          <p:cNvSpPr>
            <a:spLocks noGrp="1"/>
          </p:cNvSpPr>
          <p:nvPr>
            <p:ph idx="1"/>
          </p:nvPr>
        </p:nvSpPr>
        <p:spPr>
          <a:xfrm>
            <a:off x="838200" y="1825625"/>
            <a:ext cx="10515600" cy="4667250"/>
          </a:xfrm>
        </p:spPr>
        <p:txBody>
          <a:bodyPr>
            <a:normAutofit/>
          </a:bodyPr>
          <a:lstStyle/>
          <a:p>
            <a:r>
              <a:rPr lang="en-US" dirty="0"/>
              <a:t>Risk factors for nonunion </a:t>
            </a:r>
            <a:r>
              <a:rPr lang="en-US" dirty="0">
                <a:sym typeface="Wingdings" pitchFamily="2" charset="2"/>
              </a:rPr>
              <a:t> require</a:t>
            </a:r>
            <a:r>
              <a:rPr lang="en-US" dirty="0"/>
              <a:t> operative fixation w/in days</a:t>
            </a:r>
          </a:p>
          <a:p>
            <a:pPr lvl="1"/>
            <a:r>
              <a:rPr lang="en-US" dirty="0"/>
              <a:t>Initial shortening &gt;2cm</a:t>
            </a:r>
          </a:p>
          <a:p>
            <a:pPr lvl="1"/>
            <a:r>
              <a:rPr lang="en-US" dirty="0"/>
              <a:t>Comminuted fracture</a:t>
            </a:r>
          </a:p>
          <a:p>
            <a:pPr lvl="1"/>
            <a:r>
              <a:rPr lang="en-US" dirty="0"/>
              <a:t>Displaced fracture &gt;100%</a:t>
            </a:r>
          </a:p>
          <a:p>
            <a:pPr lvl="1"/>
            <a:r>
              <a:rPr lang="en-US" dirty="0"/>
              <a:t>Significant trauma</a:t>
            </a:r>
          </a:p>
          <a:p>
            <a:pPr lvl="1"/>
            <a:r>
              <a:rPr lang="en-US" dirty="0"/>
              <a:t>Female</a:t>
            </a:r>
          </a:p>
          <a:p>
            <a:pPr lvl="1"/>
            <a:r>
              <a:rPr lang="en-US" dirty="0"/>
              <a:t>Elderly</a:t>
            </a:r>
          </a:p>
          <a:p>
            <a:pPr lvl="1"/>
            <a:r>
              <a:rPr lang="en-US" dirty="0"/>
              <a:t>Athletes, professional impact, cosmetic concerns</a:t>
            </a:r>
          </a:p>
          <a:p>
            <a:r>
              <a:rPr lang="en-US" dirty="0"/>
              <a:t>Otherwise, conservative treatment may be appropriate</a:t>
            </a:r>
          </a:p>
          <a:p>
            <a:pPr lvl="1"/>
            <a:r>
              <a:rPr lang="en-US" dirty="0"/>
              <a:t>Treat with ice, immobilize 4-8 weeks, analgesics, and referral within 1-2 weeks</a:t>
            </a:r>
          </a:p>
          <a:p>
            <a:pPr lvl="1"/>
            <a:r>
              <a:rPr lang="en-US" dirty="0"/>
              <a:t>WBAT, encourage daily ROM of elbow and shoulder as pain allows</a:t>
            </a:r>
          </a:p>
          <a:p>
            <a:pPr lvl="1"/>
            <a:endParaRPr lang="en-US" dirty="0"/>
          </a:p>
          <a:p>
            <a:pPr lvl="1"/>
            <a:endParaRPr lang="en-US" dirty="0"/>
          </a:p>
        </p:txBody>
      </p:sp>
      <p:pic>
        <p:nvPicPr>
          <p:cNvPr id="3" name="Picture 2" descr="A person wearing a white shirt&#10;&#10;Description automatically generated with low confidence">
            <a:extLst>
              <a:ext uri="{FF2B5EF4-FFF2-40B4-BE49-F238E27FC236}">
                <a16:creationId xmlns:a16="http://schemas.microsoft.com/office/drawing/2014/main" id="{0F585050-5E6B-3D45-9071-B34C0846E5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54553" y="2488530"/>
            <a:ext cx="2837447" cy="2837447"/>
          </a:xfrm>
          <a:prstGeom prst="rect">
            <a:avLst/>
          </a:prstGeom>
        </p:spPr>
      </p:pic>
    </p:spTree>
    <p:extLst>
      <p:ext uri="{BB962C8B-B14F-4D97-AF65-F5344CB8AC3E}">
        <p14:creationId xmlns:p14="http://schemas.microsoft.com/office/powerpoint/2010/main" val="2512282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2F14B-466A-FC42-9CA9-68EC09799E2F}"/>
              </a:ext>
            </a:extLst>
          </p:cNvPr>
          <p:cNvSpPr>
            <a:spLocks noGrp="1"/>
          </p:cNvSpPr>
          <p:nvPr>
            <p:ph type="title"/>
          </p:nvPr>
        </p:nvSpPr>
        <p:spPr/>
        <p:txBody>
          <a:bodyPr/>
          <a:lstStyle/>
          <a:p>
            <a:r>
              <a:rPr lang="en-US" dirty="0"/>
              <a:t>Anatomy</a:t>
            </a:r>
          </a:p>
        </p:txBody>
      </p:sp>
      <p:sp>
        <p:nvSpPr>
          <p:cNvPr id="3" name="Text Placeholder 2">
            <a:extLst>
              <a:ext uri="{FF2B5EF4-FFF2-40B4-BE49-F238E27FC236}">
                <a16:creationId xmlns:a16="http://schemas.microsoft.com/office/drawing/2014/main" id="{3E031109-62B4-5C4B-AE5A-3030DEA9C6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95021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1CB7B8-8D9D-8E4E-8F4E-70753BCE1E47}"/>
              </a:ext>
            </a:extLst>
          </p:cNvPr>
          <p:cNvSpPr>
            <a:spLocks noGrp="1"/>
          </p:cNvSpPr>
          <p:nvPr>
            <p:ph type="title"/>
          </p:nvPr>
        </p:nvSpPr>
        <p:spPr/>
        <p:txBody>
          <a:bodyPr/>
          <a:lstStyle/>
          <a:p>
            <a:r>
              <a:rPr lang="en-US" dirty="0"/>
              <a:t>Distal Third Clavicle Fractures</a:t>
            </a:r>
          </a:p>
        </p:txBody>
      </p:sp>
      <p:sp>
        <p:nvSpPr>
          <p:cNvPr id="8" name="Content Placeholder 7">
            <a:extLst>
              <a:ext uri="{FF2B5EF4-FFF2-40B4-BE49-F238E27FC236}">
                <a16:creationId xmlns:a16="http://schemas.microsoft.com/office/drawing/2014/main" id="{E68BDD22-258A-CE4B-98BC-579AD2E352AB}"/>
              </a:ext>
            </a:extLst>
          </p:cNvPr>
          <p:cNvSpPr>
            <a:spLocks noGrp="1"/>
          </p:cNvSpPr>
          <p:nvPr>
            <p:ph sz="half" idx="1"/>
          </p:nvPr>
        </p:nvSpPr>
        <p:spPr>
          <a:xfrm>
            <a:off x="838200" y="1825625"/>
            <a:ext cx="7134726" cy="4351338"/>
          </a:xfrm>
        </p:spPr>
        <p:txBody>
          <a:bodyPr>
            <a:normAutofit fontScale="92500" lnSpcReduction="10000"/>
          </a:bodyPr>
          <a:lstStyle/>
          <a:p>
            <a:r>
              <a:rPr lang="en-US" dirty="0"/>
              <a:t>Type I- distal to coracoclavicular ligaments with ligaments intact</a:t>
            </a:r>
          </a:p>
          <a:p>
            <a:pPr lvl="1"/>
            <a:r>
              <a:rPr lang="en-US" dirty="0"/>
              <a:t>Conservative treatment</a:t>
            </a:r>
          </a:p>
          <a:p>
            <a:r>
              <a:rPr lang="en-US" dirty="0"/>
              <a:t>Type </a:t>
            </a:r>
            <a:r>
              <a:rPr lang="en-US" dirty="0" err="1"/>
              <a:t>IIa</a:t>
            </a:r>
            <a:r>
              <a:rPr lang="en-US" dirty="0"/>
              <a:t>- proximal to coracoclavicular ligaments with ligaments intact</a:t>
            </a:r>
          </a:p>
          <a:p>
            <a:pPr lvl="1"/>
            <a:r>
              <a:rPr lang="en-US" dirty="0"/>
              <a:t>Operative management to avoid nonunion</a:t>
            </a:r>
          </a:p>
          <a:p>
            <a:r>
              <a:rPr lang="en-US" dirty="0"/>
              <a:t>Type IIb- between coracoclavicular ligaments with ligaments torn</a:t>
            </a:r>
          </a:p>
          <a:p>
            <a:pPr lvl="1"/>
            <a:r>
              <a:rPr lang="en-US" dirty="0"/>
              <a:t>Operative management to avoid nonunion</a:t>
            </a:r>
          </a:p>
          <a:p>
            <a:r>
              <a:rPr lang="en-US" dirty="0"/>
              <a:t>Type III-  intra-articular through AC joint</a:t>
            </a:r>
          </a:p>
          <a:p>
            <a:pPr lvl="1"/>
            <a:r>
              <a:rPr lang="en-US" dirty="0"/>
              <a:t>Conservative treatment</a:t>
            </a:r>
          </a:p>
          <a:p>
            <a:endParaRPr lang="en-US" dirty="0"/>
          </a:p>
          <a:p>
            <a:endParaRPr lang="en-US" dirty="0"/>
          </a:p>
        </p:txBody>
      </p:sp>
      <p:pic>
        <p:nvPicPr>
          <p:cNvPr id="13" name="Content Placeholder 9" descr="Graphical user interface, text, application, Word&#10;&#10;Description automatically generated">
            <a:extLst>
              <a:ext uri="{FF2B5EF4-FFF2-40B4-BE49-F238E27FC236}">
                <a16:creationId xmlns:a16="http://schemas.microsoft.com/office/drawing/2014/main" id="{D8DC8B30-BDA9-CF49-B183-370D38D86D93}"/>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8100697" y="0"/>
            <a:ext cx="3253103" cy="6858000"/>
          </a:xfrm>
        </p:spPr>
      </p:pic>
    </p:spTree>
    <p:extLst>
      <p:ext uri="{BB962C8B-B14F-4D97-AF65-F5344CB8AC3E}">
        <p14:creationId xmlns:p14="http://schemas.microsoft.com/office/powerpoint/2010/main" val="629865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1CB7B8-8D9D-8E4E-8F4E-70753BCE1E47}"/>
              </a:ext>
            </a:extLst>
          </p:cNvPr>
          <p:cNvSpPr>
            <a:spLocks noGrp="1"/>
          </p:cNvSpPr>
          <p:nvPr>
            <p:ph type="title"/>
          </p:nvPr>
        </p:nvSpPr>
        <p:spPr/>
        <p:txBody>
          <a:bodyPr/>
          <a:lstStyle/>
          <a:p>
            <a:r>
              <a:rPr lang="en-US" dirty="0"/>
              <a:t>Scapula Fractures</a:t>
            </a:r>
          </a:p>
        </p:txBody>
      </p:sp>
      <p:sp>
        <p:nvSpPr>
          <p:cNvPr id="5" name="Content Placeholder 4">
            <a:extLst>
              <a:ext uri="{FF2B5EF4-FFF2-40B4-BE49-F238E27FC236}">
                <a16:creationId xmlns:a16="http://schemas.microsoft.com/office/drawing/2014/main" id="{D6296C5C-38B2-3C45-AA2B-BC3EA50F6C90}"/>
              </a:ext>
            </a:extLst>
          </p:cNvPr>
          <p:cNvSpPr>
            <a:spLocks noGrp="1"/>
          </p:cNvSpPr>
          <p:nvPr>
            <p:ph idx="1"/>
          </p:nvPr>
        </p:nvSpPr>
        <p:spPr/>
        <p:txBody>
          <a:bodyPr>
            <a:normAutofit fontScale="92500" lnSpcReduction="10000"/>
          </a:bodyPr>
          <a:lstStyle/>
          <a:p>
            <a:r>
              <a:rPr lang="en-US" dirty="0"/>
              <a:t>Localized tenderness, worse with arm movement</a:t>
            </a:r>
          </a:p>
          <a:p>
            <a:r>
              <a:rPr lang="en-US" dirty="0"/>
              <a:t>Arm held in adduction</a:t>
            </a:r>
          </a:p>
          <a:p>
            <a:r>
              <a:rPr lang="en-US" dirty="0"/>
              <a:t>Usually due to high-impact trauma </a:t>
            </a:r>
            <a:r>
              <a:rPr lang="en-US" dirty="0">
                <a:sym typeface="Wingdings" pitchFamily="2" charset="2"/>
              </a:rPr>
              <a:t> assess ipsilateral lung, ribs, shoulder, spine, and pelvis</a:t>
            </a:r>
          </a:p>
          <a:p>
            <a:r>
              <a:rPr lang="en-US" dirty="0">
                <a:sym typeface="Wingdings" pitchFamily="2" charset="2"/>
              </a:rPr>
              <a:t>XR scapular series: AP, lateral, and axillary  CT scan</a:t>
            </a:r>
          </a:p>
          <a:p>
            <a:r>
              <a:rPr lang="en-US" dirty="0">
                <a:sym typeface="Wingdings" pitchFamily="2" charset="2"/>
              </a:rPr>
              <a:t>Surgical intervention for: </a:t>
            </a:r>
          </a:p>
          <a:p>
            <a:pPr lvl="1"/>
            <a:r>
              <a:rPr lang="en-US" dirty="0">
                <a:sym typeface="Wingdings" pitchFamily="2" charset="2"/>
              </a:rPr>
              <a:t>s</a:t>
            </a:r>
            <a:r>
              <a:rPr lang="en-US" dirty="0"/>
              <a:t>ignificant or displaced articular fractures of the glenoid</a:t>
            </a:r>
          </a:p>
          <a:p>
            <a:pPr lvl="1"/>
            <a:r>
              <a:rPr lang="en-US" dirty="0"/>
              <a:t>angulated glenoid neck fractures</a:t>
            </a:r>
          </a:p>
          <a:p>
            <a:pPr lvl="1"/>
            <a:r>
              <a:rPr lang="en-US" dirty="0"/>
              <a:t>acromial fractures associated with a rotator cuff tear</a:t>
            </a:r>
          </a:p>
          <a:p>
            <a:pPr lvl="1"/>
            <a:r>
              <a:rPr lang="en-US" dirty="0"/>
              <a:t>some coracoid fractures </a:t>
            </a:r>
          </a:p>
          <a:p>
            <a:r>
              <a:rPr lang="en-US" dirty="0"/>
              <a:t>Otherwise, treat with ice, sling, analgesics, early ROM, and referral</a:t>
            </a:r>
          </a:p>
          <a:p>
            <a:endParaRPr lang="en-US" dirty="0"/>
          </a:p>
        </p:txBody>
      </p:sp>
    </p:spTree>
    <p:extLst>
      <p:ext uri="{BB962C8B-B14F-4D97-AF65-F5344CB8AC3E}">
        <p14:creationId xmlns:p14="http://schemas.microsoft.com/office/powerpoint/2010/main" val="2821872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1CB7B8-8D9D-8E4E-8F4E-70753BCE1E47}"/>
              </a:ext>
            </a:extLst>
          </p:cNvPr>
          <p:cNvSpPr>
            <a:spLocks noGrp="1"/>
          </p:cNvSpPr>
          <p:nvPr>
            <p:ph type="title"/>
          </p:nvPr>
        </p:nvSpPr>
        <p:spPr/>
        <p:txBody>
          <a:bodyPr/>
          <a:lstStyle/>
          <a:p>
            <a:r>
              <a:rPr lang="en-US" dirty="0"/>
              <a:t>Acromioclavicular Joint Injuries, 6 types</a:t>
            </a:r>
          </a:p>
        </p:txBody>
      </p:sp>
      <p:sp>
        <p:nvSpPr>
          <p:cNvPr id="5" name="Content Placeholder 4">
            <a:extLst>
              <a:ext uri="{FF2B5EF4-FFF2-40B4-BE49-F238E27FC236}">
                <a16:creationId xmlns:a16="http://schemas.microsoft.com/office/drawing/2014/main" id="{D6296C5C-38B2-3C45-AA2B-BC3EA50F6C90}"/>
              </a:ext>
            </a:extLst>
          </p:cNvPr>
          <p:cNvSpPr>
            <a:spLocks noGrp="1"/>
          </p:cNvSpPr>
          <p:nvPr>
            <p:ph idx="1"/>
          </p:nvPr>
        </p:nvSpPr>
        <p:spPr/>
        <p:txBody>
          <a:bodyPr/>
          <a:lstStyle/>
          <a:p>
            <a:r>
              <a:rPr lang="en-US" dirty="0"/>
              <a:t>Look for tenderness and deformities (compare both sides)</a:t>
            </a:r>
          </a:p>
          <a:p>
            <a:r>
              <a:rPr lang="en-US" dirty="0"/>
              <a:t>ROM limited</a:t>
            </a:r>
          </a:p>
          <a:p>
            <a:r>
              <a:rPr lang="en-US" dirty="0"/>
              <a:t>Cross body adduction test POSITIVE</a:t>
            </a:r>
          </a:p>
          <a:p>
            <a:r>
              <a:rPr lang="en-US" dirty="0"/>
              <a:t>AC XR + axillary view +/- stress XR</a:t>
            </a:r>
          </a:p>
          <a:p>
            <a:r>
              <a:rPr lang="en-US" dirty="0">
                <a:sym typeface="Wingdings" pitchFamily="2" charset="2"/>
              </a:rPr>
              <a:t>Emergent ortho consult if:</a:t>
            </a:r>
          </a:p>
          <a:p>
            <a:pPr lvl="1"/>
            <a:r>
              <a:rPr lang="en-US" dirty="0">
                <a:sym typeface="Wingdings" pitchFamily="2" charset="2"/>
              </a:rPr>
              <a:t>open fracture</a:t>
            </a:r>
          </a:p>
          <a:p>
            <a:pPr lvl="1"/>
            <a:r>
              <a:rPr lang="en-US" dirty="0">
                <a:sym typeface="Wingdings" pitchFamily="2" charset="2"/>
              </a:rPr>
              <a:t>neurovascular injury</a:t>
            </a:r>
          </a:p>
          <a:p>
            <a:pPr lvl="1"/>
            <a:r>
              <a:rPr lang="en-US" dirty="0">
                <a:sym typeface="Wingdings" pitchFamily="2" charset="2"/>
              </a:rPr>
              <a:t>persistent skin tenting</a:t>
            </a:r>
            <a:endParaRPr lang="en-US" dirty="0"/>
          </a:p>
        </p:txBody>
      </p:sp>
    </p:spTree>
    <p:extLst>
      <p:ext uri="{BB962C8B-B14F-4D97-AF65-F5344CB8AC3E}">
        <p14:creationId xmlns:p14="http://schemas.microsoft.com/office/powerpoint/2010/main" val="2419576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Illustration%20-%20Rockwood%20classification%202">
            <a:extLst>
              <a:ext uri="{FF2B5EF4-FFF2-40B4-BE49-F238E27FC236}">
                <a16:creationId xmlns:a16="http://schemas.microsoft.com/office/drawing/2014/main" id="{D57FC504-CF68-1B46-B99F-57DD4E89B82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24000" y="0"/>
            <a:ext cx="9144000" cy="5133474"/>
          </a:xfrm>
          <a:prstGeom prst="rect">
            <a:avLst/>
          </a:prstGeom>
          <a:noFill/>
          <a:ln w="9525">
            <a:noFill/>
            <a:miter lim="800000"/>
            <a:headEnd/>
            <a:tailEnd/>
          </a:ln>
        </p:spPr>
      </p:pic>
      <p:sp>
        <p:nvSpPr>
          <p:cNvPr id="8" name="TextBox 7">
            <a:extLst>
              <a:ext uri="{FF2B5EF4-FFF2-40B4-BE49-F238E27FC236}">
                <a16:creationId xmlns:a16="http://schemas.microsoft.com/office/drawing/2014/main" id="{C0BF84EF-C263-594B-A078-DA02F8D49823}"/>
              </a:ext>
            </a:extLst>
          </p:cNvPr>
          <p:cNvSpPr txBox="1"/>
          <p:nvPr/>
        </p:nvSpPr>
        <p:spPr>
          <a:xfrm>
            <a:off x="1042737" y="5133474"/>
            <a:ext cx="10106526" cy="1015663"/>
          </a:xfrm>
          <a:prstGeom prst="rect">
            <a:avLst/>
          </a:prstGeom>
          <a:noFill/>
        </p:spPr>
        <p:txBody>
          <a:bodyPr wrap="square" rtlCol="0">
            <a:spAutoFit/>
          </a:bodyPr>
          <a:lstStyle/>
          <a:p>
            <a:r>
              <a:rPr lang="en-US" sz="2000" dirty="0"/>
              <a:t>Type I and II: treat with ice, immobilization, analgesics, early ROM, and referral within 1-2 weeks</a:t>
            </a:r>
          </a:p>
          <a:p>
            <a:r>
              <a:rPr lang="en-US" sz="2000" dirty="0"/>
              <a:t>Type III: possible surgical intervention, may have trial of conservative treatment first</a:t>
            </a:r>
          </a:p>
          <a:p>
            <a:r>
              <a:rPr lang="en-US" sz="2000" dirty="0"/>
              <a:t>Type IV, V, VI: definite surgical intervention</a:t>
            </a:r>
          </a:p>
        </p:txBody>
      </p:sp>
    </p:spTree>
    <p:extLst>
      <p:ext uri="{BB962C8B-B14F-4D97-AF65-F5344CB8AC3E}">
        <p14:creationId xmlns:p14="http://schemas.microsoft.com/office/powerpoint/2010/main" val="1594047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Content Placeholder 2" descr="Graphical user interface, text, Word&#10;&#10;Description automatically generated">
            <a:extLst>
              <a:ext uri="{FF2B5EF4-FFF2-40B4-BE49-F238E27FC236}">
                <a16:creationId xmlns:a16="http://schemas.microsoft.com/office/drawing/2014/main" id="{7773A2D1-8850-9742-A40E-C1FB5D45126E}"/>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390273" y="208546"/>
            <a:ext cx="8778331" cy="3220453"/>
          </a:xfrm>
        </p:spPr>
      </p:pic>
      <p:pic>
        <p:nvPicPr>
          <p:cNvPr id="7" name="Picture 6" descr="Graphical user interface, application, Word&#10;&#10;Description automatically generated">
            <a:extLst>
              <a:ext uri="{FF2B5EF4-FFF2-40B4-BE49-F238E27FC236}">
                <a16:creationId xmlns:a16="http://schemas.microsoft.com/office/drawing/2014/main" id="{09951D5E-1322-2942-82A0-296FDF13380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60414" y="3429001"/>
            <a:ext cx="9038047" cy="3220453"/>
          </a:xfrm>
          <a:prstGeom prst="rect">
            <a:avLst/>
          </a:prstGeom>
        </p:spPr>
      </p:pic>
    </p:spTree>
    <p:extLst>
      <p:ext uri="{BB962C8B-B14F-4D97-AF65-F5344CB8AC3E}">
        <p14:creationId xmlns:p14="http://schemas.microsoft.com/office/powerpoint/2010/main" val="1159811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316ED-371B-E04C-B181-19806D4E20BA}"/>
              </a:ext>
            </a:extLst>
          </p:cNvPr>
          <p:cNvSpPr>
            <a:spLocks noGrp="1"/>
          </p:cNvSpPr>
          <p:nvPr>
            <p:ph type="title"/>
          </p:nvPr>
        </p:nvSpPr>
        <p:spPr/>
        <p:txBody>
          <a:bodyPr/>
          <a:lstStyle/>
          <a:p>
            <a:r>
              <a:rPr lang="en-US" dirty="0"/>
              <a:t>Anterior Glenohumeral Dislocation</a:t>
            </a:r>
          </a:p>
        </p:txBody>
      </p:sp>
      <p:sp>
        <p:nvSpPr>
          <p:cNvPr id="3" name="Content Placeholder 2">
            <a:extLst>
              <a:ext uri="{FF2B5EF4-FFF2-40B4-BE49-F238E27FC236}">
                <a16:creationId xmlns:a16="http://schemas.microsoft.com/office/drawing/2014/main" id="{A1E1E96C-76D2-9B47-8705-59EB43E3828E}"/>
              </a:ext>
            </a:extLst>
          </p:cNvPr>
          <p:cNvSpPr>
            <a:spLocks noGrp="1"/>
          </p:cNvSpPr>
          <p:nvPr>
            <p:ph idx="1"/>
          </p:nvPr>
        </p:nvSpPr>
        <p:spPr/>
        <p:txBody>
          <a:bodyPr>
            <a:normAutofit/>
          </a:bodyPr>
          <a:lstStyle/>
          <a:p>
            <a:r>
              <a:rPr lang="en-US" dirty="0"/>
              <a:t>Mechanism: Abduction, extension, and external rotation with force </a:t>
            </a:r>
          </a:p>
          <a:p>
            <a:r>
              <a:rPr lang="en-US" dirty="0"/>
              <a:t>Arm is held in abduction, externally rotated, shoulder is “squared off,” humeral head may be palpated anteriorly</a:t>
            </a:r>
          </a:p>
          <a:p>
            <a:r>
              <a:rPr lang="en-US" dirty="0"/>
              <a:t>Perform neurovascular exam (axillary n. most common injury)</a:t>
            </a:r>
          </a:p>
          <a:p>
            <a:r>
              <a:rPr lang="en-US" dirty="0"/>
              <a:t>Prereduction XR for first time dislocation or if fracture suspected</a:t>
            </a:r>
          </a:p>
          <a:p>
            <a:r>
              <a:rPr lang="en-US" dirty="0"/>
              <a:t>XR may be omitted if patient has hx of multiple recurrent dislocations</a:t>
            </a:r>
          </a:p>
          <a:p>
            <a:r>
              <a:rPr lang="en-US" dirty="0"/>
              <a:t>If associated with </a:t>
            </a:r>
            <a:r>
              <a:rPr lang="en-US" dirty="0" err="1"/>
              <a:t>prox</a:t>
            </a:r>
            <a:r>
              <a:rPr lang="en-US" dirty="0"/>
              <a:t> humeral fracture </a:t>
            </a:r>
            <a:r>
              <a:rPr lang="en-US" dirty="0">
                <a:sym typeface="Wingdings" pitchFamily="2" charset="2"/>
              </a:rPr>
              <a:t> ortho consult</a:t>
            </a:r>
          </a:p>
          <a:p>
            <a:endParaRPr lang="en-US" dirty="0">
              <a:sym typeface="Wingdings" pitchFamily="2" charset="2"/>
            </a:endParaRPr>
          </a:p>
        </p:txBody>
      </p:sp>
    </p:spTree>
    <p:extLst>
      <p:ext uri="{BB962C8B-B14F-4D97-AF65-F5344CB8AC3E}">
        <p14:creationId xmlns:p14="http://schemas.microsoft.com/office/powerpoint/2010/main" val="2017542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8363C-A544-914F-8AB6-8A54C6E3406F}"/>
              </a:ext>
            </a:extLst>
          </p:cNvPr>
          <p:cNvSpPr>
            <a:spLocks noGrp="1"/>
          </p:cNvSpPr>
          <p:nvPr>
            <p:ph type="title"/>
          </p:nvPr>
        </p:nvSpPr>
        <p:spPr/>
        <p:txBody>
          <a:bodyPr/>
          <a:lstStyle/>
          <a:p>
            <a:r>
              <a:rPr lang="en-US" dirty="0"/>
              <a:t>Complications of Glenohumeral Dislocation	</a:t>
            </a:r>
          </a:p>
        </p:txBody>
      </p:sp>
      <p:sp>
        <p:nvSpPr>
          <p:cNvPr id="3" name="Content Placeholder 2">
            <a:extLst>
              <a:ext uri="{FF2B5EF4-FFF2-40B4-BE49-F238E27FC236}">
                <a16:creationId xmlns:a16="http://schemas.microsoft.com/office/drawing/2014/main" id="{DAF0927D-6FE7-8840-9774-1A61950D0D56}"/>
              </a:ext>
            </a:extLst>
          </p:cNvPr>
          <p:cNvSpPr>
            <a:spLocks noGrp="1"/>
          </p:cNvSpPr>
          <p:nvPr>
            <p:ph idx="1"/>
          </p:nvPr>
        </p:nvSpPr>
        <p:spPr/>
        <p:txBody>
          <a:bodyPr/>
          <a:lstStyle/>
          <a:p>
            <a:r>
              <a:rPr lang="en-US" dirty="0"/>
              <a:t>Recurrence</a:t>
            </a:r>
          </a:p>
          <a:p>
            <a:pPr lvl="1"/>
            <a:r>
              <a:rPr lang="en-US" dirty="0"/>
              <a:t>First-time dislocation </a:t>
            </a:r>
            <a:r>
              <a:rPr lang="en-US" dirty="0">
                <a:sym typeface="Wingdings" pitchFamily="2" charset="2"/>
              </a:rPr>
              <a:t> ortho referral (early surgical repair may decrease recurrence)</a:t>
            </a:r>
            <a:endParaRPr lang="en-US" dirty="0"/>
          </a:p>
          <a:p>
            <a:r>
              <a:rPr lang="en-US" dirty="0"/>
              <a:t>Rotator cuff tears</a:t>
            </a:r>
          </a:p>
          <a:p>
            <a:r>
              <a:rPr lang="en-US" dirty="0"/>
              <a:t>Hill-Sachs deformity (humeral head bony defects)</a:t>
            </a:r>
          </a:p>
          <a:p>
            <a:r>
              <a:rPr lang="en-US" dirty="0"/>
              <a:t>Bankart lesion (glenoid labral defects)</a:t>
            </a:r>
          </a:p>
          <a:p>
            <a:r>
              <a:rPr lang="en-US" dirty="0"/>
              <a:t>Neurovascular injuries</a:t>
            </a:r>
          </a:p>
          <a:p>
            <a:pPr lvl="1"/>
            <a:r>
              <a:rPr lang="en-US" dirty="0"/>
              <a:t>Absent radial pulse, axillary hematoma, bruising of </a:t>
            </a:r>
            <a:r>
              <a:rPr lang="en-US" dirty="0" err="1"/>
              <a:t>lat</a:t>
            </a:r>
            <a:r>
              <a:rPr lang="en-US" dirty="0"/>
              <a:t> chest wall, axillary bruit</a:t>
            </a:r>
          </a:p>
          <a:p>
            <a:pPr lvl="1"/>
            <a:r>
              <a:rPr lang="en-US" dirty="0"/>
              <a:t>Loss of sensation over upper arm, weakness with abduction and </a:t>
            </a:r>
            <a:r>
              <a:rPr lang="en-US" dirty="0" err="1"/>
              <a:t>ext</a:t>
            </a:r>
            <a:r>
              <a:rPr lang="en-US" dirty="0"/>
              <a:t> rotation</a:t>
            </a:r>
          </a:p>
        </p:txBody>
      </p:sp>
    </p:spTree>
    <p:extLst>
      <p:ext uri="{BB962C8B-B14F-4D97-AF65-F5344CB8AC3E}">
        <p14:creationId xmlns:p14="http://schemas.microsoft.com/office/powerpoint/2010/main" val="1434136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Graphical user interface, text, Word&#10;&#10;Description automatically generated">
            <a:extLst>
              <a:ext uri="{FF2B5EF4-FFF2-40B4-BE49-F238E27FC236}">
                <a16:creationId xmlns:a16="http://schemas.microsoft.com/office/drawing/2014/main" id="{F376091F-B0DC-E340-B95F-E4868BDDF1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96027" y="0"/>
            <a:ext cx="5790402" cy="6858000"/>
          </a:xfrm>
          <a:prstGeom prst="rect">
            <a:avLst/>
          </a:prstGeom>
        </p:spPr>
      </p:pic>
      <p:pic>
        <p:nvPicPr>
          <p:cNvPr id="8" name="Picture 7" descr="Text&#10;&#10;Description automatically generated">
            <a:extLst>
              <a:ext uri="{FF2B5EF4-FFF2-40B4-BE49-F238E27FC236}">
                <a16:creationId xmlns:a16="http://schemas.microsoft.com/office/drawing/2014/main" id="{613E84FF-6697-A448-82B6-F293A9CC27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3697" y="0"/>
            <a:ext cx="5722278" cy="6858000"/>
          </a:xfrm>
          <a:prstGeom prst="rect">
            <a:avLst/>
          </a:prstGeom>
        </p:spPr>
      </p:pic>
    </p:spTree>
    <p:extLst>
      <p:ext uri="{BB962C8B-B14F-4D97-AF65-F5344CB8AC3E}">
        <p14:creationId xmlns:p14="http://schemas.microsoft.com/office/powerpoint/2010/main" val="43046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7D1377D3-50A6-A44F-A504-CC3D37EDBB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907937"/>
            <a:ext cx="6096000" cy="5042123"/>
          </a:xfrm>
          <a:prstGeom prst="rect">
            <a:avLst/>
          </a:prstGeom>
        </p:spPr>
      </p:pic>
      <p:pic>
        <p:nvPicPr>
          <p:cNvPr id="15" name="Picture 14" descr="Graphical user interface, text, application&#10;&#10;Description automatically generated">
            <a:extLst>
              <a:ext uri="{FF2B5EF4-FFF2-40B4-BE49-F238E27FC236}">
                <a16:creationId xmlns:a16="http://schemas.microsoft.com/office/drawing/2014/main" id="{3BD5619F-9D2F-4243-BD2E-47FD1627583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907938"/>
            <a:ext cx="6096000" cy="5042123"/>
          </a:xfrm>
          <a:prstGeom prst="rect">
            <a:avLst/>
          </a:prstGeom>
        </p:spPr>
      </p:pic>
    </p:spTree>
    <p:extLst>
      <p:ext uri="{BB962C8B-B14F-4D97-AF65-F5344CB8AC3E}">
        <p14:creationId xmlns:p14="http://schemas.microsoft.com/office/powerpoint/2010/main" val="4221073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4FFC79AB-C90B-454C-A9DE-39BAF4A57F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282985" cy="6858000"/>
          </a:xfrm>
          <a:prstGeom prst="rect">
            <a:avLst/>
          </a:prstGeom>
        </p:spPr>
      </p:pic>
    </p:spTree>
    <p:extLst>
      <p:ext uri="{BB962C8B-B14F-4D97-AF65-F5344CB8AC3E}">
        <p14:creationId xmlns:p14="http://schemas.microsoft.com/office/powerpoint/2010/main" val="700319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CBFB060A-822B-E846-9006-9AB5F245B74C}"/>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016678" y="0"/>
            <a:ext cx="10158643" cy="6858000"/>
          </a:xfrm>
        </p:spPr>
      </p:pic>
    </p:spTree>
    <p:extLst>
      <p:ext uri="{BB962C8B-B14F-4D97-AF65-F5344CB8AC3E}">
        <p14:creationId xmlns:p14="http://schemas.microsoft.com/office/powerpoint/2010/main" val="3298559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05565A91-323F-174F-B9FB-34C4C26BB3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08411" y="0"/>
            <a:ext cx="7575177" cy="6858000"/>
          </a:xfrm>
          <a:prstGeom prst="rect">
            <a:avLst/>
          </a:prstGeom>
        </p:spPr>
      </p:pic>
    </p:spTree>
    <p:extLst>
      <p:ext uri="{BB962C8B-B14F-4D97-AF65-F5344CB8AC3E}">
        <p14:creationId xmlns:p14="http://schemas.microsoft.com/office/powerpoint/2010/main" val="2855871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0DF9EC-51FF-1B4E-9AE4-55FF2ADF8FA5}"/>
              </a:ext>
            </a:extLst>
          </p:cNvPr>
          <p:cNvSpPr>
            <a:spLocks noGrp="1"/>
          </p:cNvSpPr>
          <p:nvPr>
            <p:ph type="title"/>
          </p:nvPr>
        </p:nvSpPr>
        <p:spPr/>
        <p:txBody>
          <a:bodyPr/>
          <a:lstStyle/>
          <a:p>
            <a:r>
              <a:rPr lang="en-US" dirty="0"/>
              <a:t>Treatment of Glenohumeral Dislocations</a:t>
            </a:r>
          </a:p>
        </p:txBody>
      </p:sp>
      <p:sp>
        <p:nvSpPr>
          <p:cNvPr id="5" name="Content Placeholder 4">
            <a:extLst>
              <a:ext uri="{FF2B5EF4-FFF2-40B4-BE49-F238E27FC236}">
                <a16:creationId xmlns:a16="http://schemas.microsoft.com/office/drawing/2014/main" id="{E43F8B25-A34E-3544-BAB5-06B6A478AE13}"/>
              </a:ext>
            </a:extLst>
          </p:cNvPr>
          <p:cNvSpPr>
            <a:spLocks noGrp="1"/>
          </p:cNvSpPr>
          <p:nvPr>
            <p:ph idx="1"/>
          </p:nvPr>
        </p:nvSpPr>
        <p:spPr/>
        <p:txBody>
          <a:bodyPr/>
          <a:lstStyle/>
          <a:p>
            <a:r>
              <a:rPr lang="en-US" dirty="0"/>
              <a:t>NSAIDs, opiates, benzos, intra-articular anesthetic injection, procedural sedation for analgesia and anti-spasmodic</a:t>
            </a:r>
          </a:p>
          <a:p>
            <a:r>
              <a:rPr lang="en-US" dirty="0"/>
              <a:t>Most effective pain relief is reduction of dislocation</a:t>
            </a:r>
          </a:p>
          <a:p>
            <a:r>
              <a:rPr lang="en-US" dirty="0"/>
              <a:t>May reduce without meds if performed slowly and </a:t>
            </a:r>
            <a:r>
              <a:rPr lang="en-US" dirty="0" err="1"/>
              <a:t>atraumatically</a:t>
            </a:r>
            <a:endParaRPr lang="en-US" dirty="0"/>
          </a:p>
          <a:p>
            <a:endParaRPr lang="en-US" dirty="0"/>
          </a:p>
        </p:txBody>
      </p:sp>
    </p:spTree>
    <p:extLst>
      <p:ext uri="{BB962C8B-B14F-4D97-AF65-F5344CB8AC3E}">
        <p14:creationId xmlns:p14="http://schemas.microsoft.com/office/powerpoint/2010/main" val="3987948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F5DAFC-2B21-C04F-8863-E981637B5625}"/>
              </a:ext>
            </a:extLst>
          </p:cNvPr>
          <p:cNvSpPr>
            <a:spLocks noGrp="1"/>
          </p:cNvSpPr>
          <p:nvPr>
            <p:ph type="title"/>
          </p:nvPr>
        </p:nvSpPr>
        <p:spPr/>
        <p:txBody>
          <a:bodyPr/>
          <a:lstStyle/>
          <a:p>
            <a:r>
              <a:rPr lang="en-US" dirty="0"/>
              <a:t>Intra-articular anesthetic injection</a:t>
            </a:r>
          </a:p>
        </p:txBody>
      </p:sp>
      <p:sp>
        <p:nvSpPr>
          <p:cNvPr id="2" name="Content Placeholder 1">
            <a:extLst>
              <a:ext uri="{FF2B5EF4-FFF2-40B4-BE49-F238E27FC236}">
                <a16:creationId xmlns:a16="http://schemas.microsoft.com/office/drawing/2014/main" id="{13829B7F-2203-E54A-84B1-03587E9DD4E1}"/>
              </a:ext>
            </a:extLst>
          </p:cNvPr>
          <p:cNvSpPr>
            <a:spLocks noGrp="1"/>
          </p:cNvSpPr>
          <p:nvPr>
            <p:ph sz="half" idx="1"/>
          </p:nvPr>
        </p:nvSpPr>
        <p:spPr/>
        <p:txBody>
          <a:bodyPr>
            <a:normAutofit lnSpcReduction="10000"/>
          </a:bodyPr>
          <a:lstStyle/>
          <a:p>
            <a:r>
              <a:rPr lang="en-US" dirty="0">
                <a:ea typeface="ＭＳ Ｐゴシック"/>
              </a:rPr>
              <a:t>Use 10-20 cc of 50:50 mix of saline and local anesthetic</a:t>
            </a:r>
          </a:p>
          <a:p>
            <a:r>
              <a:rPr lang="en-US" dirty="0">
                <a:ea typeface="ＭＳ Ｐゴシック"/>
              </a:rPr>
              <a:t>Palpate the lateral aspect of the acromion</a:t>
            </a:r>
          </a:p>
          <a:p>
            <a:r>
              <a:rPr lang="en-US" dirty="0">
                <a:ea typeface="ＭＳ Ｐゴシック"/>
              </a:rPr>
              <a:t>2 cm inferior to this should be a hollow </a:t>
            </a:r>
          </a:p>
          <a:p>
            <a:r>
              <a:rPr lang="en-US" dirty="0">
                <a:ea typeface="ＭＳ Ｐゴシック"/>
              </a:rPr>
              <a:t>Insert 25g needle 2 cm deep into the hollow, perpendicular to skin</a:t>
            </a:r>
          </a:p>
          <a:p>
            <a:r>
              <a:rPr lang="en-US" dirty="0">
                <a:ea typeface="ＭＳ Ｐゴシック"/>
              </a:rPr>
              <a:t>Aspirate per usual, then inject 10-20 cc of the 50:50 mix</a:t>
            </a:r>
          </a:p>
        </p:txBody>
      </p:sp>
      <p:pic>
        <p:nvPicPr>
          <p:cNvPr id="11" name="Content Placeholder 10" descr="Diagram&#10;&#10;Description automatically generated">
            <a:extLst>
              <a:ext uri="{FF2B5EF4-FFF2-40B4-BE49-F238E27FC236}">
                <a16:creationId xmlns:a16="http://schemas.microsoft.com/office/drawing/2014/main" id="{6AFEAE27-E6BB-8745-BD1F-0479BE8B2CF4}"/>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72202" y="1690686"/>
            <a:ext cx="5749981" cy="4351337"/>
          </a:xfrm>
        </p:spPr>
      </p:pic>
      <p:sp>
        <p:nvSpPr>
          <p:cNvPr id="12" name="TextBox 11">
            <a:extLst>
              <a:ext uri="{FF2B5EF4-FFF2-40B4-BE49-F238E27FC236}">
                <a16:creationId xmlns:a16="http://schemas.microsoft.com/office/drawing/2014/main" id="{AC1CD8CC-1A9C-8D46-9F15-A9B4EA6006FE}"/>
              </a:ext>
            </a:extLst>
          </p:cNvPr>
          <p:cNvSpPr txBox="1"/>
          <p:nvPr/>
        </p:nvSpPr>
        <p:spPr>
          <a:xfrm>
            <a:off x="6172201" y="6042023"/>
            <a:ext cx="5749981" cy="646331"/>
          </a:xfrm>
          <a:prstGeom prst="rect">
            <a:avLst/>
          </a:prstGeom>
          <a:noFill/>
        </p:spPr>
        <p:txBody>
          <a:bodyPr wrap="square" rtlCol="0">
            <a:spAutoFit/>
          </a:bodyPr>
          <a:lstStyle/>
          <a:p>
            <a:pPr marL="342900" indent="-342900">
              <a:buAutoNum type="alphaLcPeriod"/>
            </a:pPr>
            <a:r>
              <a:rPr lang="en-US" dirty="0"/>
              <a:t>Lateral approach </a:t>
            </a:r>
          </a:p>
          <a:p>
            <a:pPr marL="342900" indent="-342900">
              <a:buAutoNum type="alphaLcPeriod"/>
            </a:pPr>
            <a:r>
              <a:rPr lang="en-US" dirty="0"/>
              <a:t>Posterior approach</a:t>
            </a:r>
          </a:p>
        </p:txBody>
      </p:sp>
    </p:spTree>
    <p:extLst>
      <p:ext uri="{BB962C8B-B14F-4D97-AF65-F5344CB8AC3E}">
        <p14:creationId xmlns:p14="http://schemas.microsoft.com/office/powerpoint/2010/main" val="22950172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681598-E961-EC42-A54B-1286110922B8}"/>
              </a:ext>
            </a:extLst>
          </p:cNvPr>
          <p:cNvSpPr>
            <a:spLocks noGrp="1"/>
          </p:cNvSpPr>
          <p:nvPr>
            <p:ph type="title"/>
          </p:nvPr>
        </p:nvSpPr>
        <p:spPr>
          <a:xfrm>
            <a:off x="838199" y="0"/>
            <a:ext cx="10515600" cy="1325563"/>
          </a:xfrm>
        </p:spPr>
        <p:txBody>
          <a:bodyPr/>
          <a:lstStyle/>
          <a:p>
            <a:pPr algn="ctr"/>
            <a:r>
              <a:rPr lang="en-US" dirty="0"/>
              <a:t>Common Shoulder Reduction Techniques</a:t>
            </a:r>
          </a:p>
        </p:txBody>
      </p:sp>
      <p:pic>
        <p:nvPicPr>
          <p:cNvPr id="3074" name="Picture 2" descr="image">
            <a:extLst>
              <a:ext uri="{FF2B5EF4-FFF2-40B4-BE49-F238E27FC236}">
                <a16:creationId xmlns:a16="http://schemas.microsoft.com/office/drawing/2014/main" id="{75E724DF-5D16-A747-99E3-28CE947EB70F}"/>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862163" y="1032310"/>
            <a:ext cx="4467674" cy="58256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52EEE16-EC0B-A64F-8B10-6B87BB3B3ACB}"/>
              </a:ext>
            </a:extLst>
          </p:cNvPr>
          <p:cNvSpPr/>
          <p:nvPr/>
        </p:nvSpPr>
        <p:spPr>
          <a:xfrm>
            <a:off x="4029559" y="3564610"/>
            <a:ext cx="309966" cy="2468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2F6AF841-0E5A-2548-A6DD-5E6682E95CA4}"/>
              </a:ext>
            </a:extLst>
          </p:cNvPr>
          <p:cNvSpPr/>
          <p:nvPr/>
        </p:nvSpPr>
        <p:spPr>
          <a:xfrm>
            <a:off x="3750589" y="6610027"/>
            <a:ext cx="309966" cy="2468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F9E48C3E-12C3-D343-BD74-4236BB7F09E8}"/>
              </a:ext>
            </a:extLst>
          </p:cNvPr>
          <p:cNvSpPr/>
          <p:nvPr/>
        </p:nvSpPr>
        <p:spPr>
          <a:xfrm>
            <a:off x="6126995" y="3598234"/>
            <a:ext cx="309966" cy="2468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9A272128-29E8-5641-80A4-1FD259E2DE11}"/>
              </a:ext>
            </a:extLst>
          </p:cNvPr>
          <p:cNvSpPr/>
          <p:nvPr/>
        </p:nvSpPr>
        <p:spPr>
          <a:xfrm>
            <a:off x="5801531" y="5995261"/>
            <a:ext cx="309966" cy="2468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41587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0FE9-BF7F-EF4E-B55C-3AC441B37AA2}"/>
              </a:ext>
            </a:extLst>
          </p:cNvPr>
          <p:cNvSpPr>
            <a:spLocks noGrp="1"/>
          </p:cNvSpPr>
          <p:nvPr>
            <p:ph type="title"/>
          </p:nvPr>
        </p:nvSpPr>
        <p:spPr>
          <a:xfrm>
            <a:off x="838200" y="365125"/>
            <a:ext cx="10515600" cy="1759117"/>
          </a:xfrm>
        </p:spPr>
        <p:txBody>
          <a:bodyPr>
            <a:normAutofit fontScale="90000"/>
          </a:bodyPr>
          <a:lstStyle/>
          <a:p>
            <a:r>
              <a:rPr lang="en-US" dirty="0"/>
              <a:t>Traction/Counter-traction aka</a:t>
            </a:r>
            <a:br>
              <a:rPr lang="en-US" dirty="0"/>
            </a:br>
            <a:r>
              <a:rPr lang="en-US" dirty="0"/>
              <a:t>Modified Hippocratic Technique</a:t>
            </a:r>
            <a:br>
              <a:rPr lang="en-US" dirty="0"/>
            </a:br>
            <a:endParaRPr lang="en-US" dirty="0"/>
          </a:p>
        </p:txBody>
      </p:sp>
      <p:pic>
        <p:nvPicPr>
          <p:cNvPr id="1025" name="Picture 1" descr="page1873image632102208">
            <a:extLst>
              <a:ext uri="{FF2B5EF4-FFF2-40B4-BE49-F238E27FC236}">
                <a16:creationId xmlns:a16="http://schemas.microsoft.com/office/drawing/2014/main" id="{E041FBB8-D230-D943-9C20-21393906D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494" y="2859932"/>
            <a:ext cx="32893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1873image424063376">
            <a:extLst>
              <a:ext uri="{FF2B5EF4-FFF2-40B4-BE49-F238E27FC236}">
                <a16:creationId xmlns:a16="http://schemas.microsoft.com/office/drawing/2014/main" id="{40EC3BE8-F837-044B-B478-9E2DD5CCBBE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24609" y="2124242"/>
            <a:ext cx="8542782" cy="4733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8017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DC220-A525-094F-9852-D3C711B2CCA4}"/>
              </a:ext>
            </a:extLst>
          </p:cNvPr>
          <p:cNvSpPr>
            <a:spLocks noGrp="1"/>
          </p:cNvSpPr>
          <p:nvPr>
            <p:ph type="title"/>
          </p:nvPr>
        </p:nvSpPr>
        <p:spPr/>
        <p:txBody>
          <a:bodyPr/>
          <a:lstStyle/>
          <a:p>
            <a:r>
              <a:rPr lang="en-US" dirty="0"/>
              <a:t>FARES Technique (Fast, Reliable and Safe)</a:t>
            </a:r>
          </a:p>
        </p:txBody>
      </p:sp>
      <p:pic>
        <p:nvPicPr>
          <p:cNvPr id="5" name="Content Placeholder 4" descr="Diagram, engineering drawing&#10;&#10;Description automatically generated">
            <a:extLst>
              <a:ext uri="{FF2B5EF4-FFF2-40B4-BE49-F238E27FC236}">
                <a16:creationId xmlns:a16="http://schemas.microsoft.com/office/drawing/2014/main" id="{0E7AD56E-7DC0-D14F-AD3E-C3BA1849175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187430" y="1216142"/>
            <a:ext cx="5817139" cy="5641858"/>
          </a:xfrm>
        </p:spPr>
      </p:pic>
      <p:sp>
        <p:nvSpPr>
          <p:cNvPr id="9" name="TextBox 8">
            <a:extLst>
              <a:ext uri="{FF2B5EF4-FFF2-40B4-BE49-F238E27FC236}">
                <a16:creationId xmlns:a16="http://schemas.microsoft.com/office/drawing/2014/main" id="{34C54F6C-75ED-804B-BE06-01BA425A85B5}"/>
              </a:ext>
            </a:extLst>
          </p:cNvPr>
          <p:cNvSpPr txBox="1"/>
          <p:nvPr/>
        </p:nvSpPr>
        <p:spPr>
          <a:xfrm>
            <a:off x="3187430" y="1321356"/>
            <a:ext cx="418454" cy="461665"/>
          </a:xfrm>
          <a:prstGeom prst="rect">
            <a:avLst/>
          </a:prstGeom>
          <a:noFill/>
        </p:spPr>
        <p:txBody>
          <a:bodyPr wrap="square" rtlCol="0">
            <a:spAutoFit/>
          </a:bodyPr>
          <a:lstStyle/>
          <a:p>
            <a:r>
              <a:rPr lang="en-US" sz="2400" b="1" dirty="0">
                <a:solidFill>
                  <a:srgbClr val="0070C0"/>
                </a:solidFill>
              </a:rPr>
              <a:t>1</a:t>
            </a:r>
          </a:p>
        </p:txBody>
      </p:sp>
      <p:sp>
        <p:nvSpPr>
          <p:cNvPr id="10" name="TextBox 9">
            <a:extLst>
              <a:ext uri="{FF2B5EF4-FFF2-40B4-BE49-F238E27FC236}">
                <a16:creationId xmlns:a16="http://schemas.microsoft.com/office/drawing/2014/main" id="{156DF2A1-DFB4-AC4F-A1A3-7BD375A57DED}"/>
              </a:ext>
            </a:extLst>
          </p:cNvPr>
          <p:cNvSpPr txBox="1"/>
          <p:nvPr/>
        </p:nvSpPr>
        <p:spPr>
          <a:xfrm>
            <a:off x="6640914" y="1321356"/>
            <a:ext cx="418454" cy="461665"/>
          </a:xfrm>
          <a:prstGeom prst="rect">
            <a:avLst/>
          </a:prstGeom>
          <a:noFill/>
        </p:spPr>
        <p:txBody>
          <a:bodyPr wrap="square" rtlCol="0">
            <a:spAutoFit/>
          </a:bodyPr>
          <a:lstStyle/>
          <a:p>
            <a:r>
              <a:rPr lang="en-US" sz="2400" b="1" dirty="0">
                <a:solidFill>
                  <a:srgbClr val="0070C0"/>
                </a:solidFill>
              </a:rPr>
              <a:t>2</a:t>
            </a:r>
          </a:p>
        </p:txBody>
      </p:sp>
      <p:sp>
        <p:nvSpPr>
          <p:cNvPr id="11" name="TextBox 10">
            <a:extLst>
              <a:ext uri="{FF2B5EF4-FFF2-40B4-BE49-F238E27FC236}">
                <a16:creationId xmlns:a16="http://schemas.microsoft.com/office/drawing/2014/main" id="{123222D8-E8A5-B44B-B00D-5DAA100C45C3}"/>
              </a:ext>
            </a:extLst>
          </p:cNvPr>
          <p:cNvSpPr txBox="1"/>
          <p:nvPr/>
        </p:nvSpPr>
        <p:spPr>
          <a:xfrm>
            <a:off x="3187430" y="4027124"/>
            <a:ext cx="418454" cy="461665"/>
          </a:xfrm>
          <a:prstGeom prst="rect">
            <a:avLst/>
          </a:prstGeom>
          <a:noFill/>
        </p:spPr>
        <p:txBody>
          <a:bodyPr wrap="square" rtlCol="0">
            <a:spAutoFit/>
          </a:bodyPr>
          <a:lstStyle/>
          <a:p>
            <a:r>
              <a:rPr lang="en-US" sz="2400" b="1" dirty="0">
                <a:solidFill>
                  <a:srgbClr val="0070C0"/>
                </a:solidFill>
              </a:rPr>
              <a:t>3</a:t>
            </a:r>
          </a:p>
        </p:txBody>
      </p:sp>
      <p:sp>
        <p:nvSpPr>
          <p:cNvPr id="12" name="TextBox 11">
            <a:extLst>
              <a:ext uri="{FF2B5EF4-FFF2-40B4-BE49-F238E27FC236}">
                <a16:creationId xmlns:a16="http://schemas.microsoft.com/office/drawing/2014/main" id="{005D4491-4D22-FC4D-9583-617F91E094D9}"/>
              </a:ext>
            </a:extLst>
          </p:cNvPr>
          <p:cNvSpPr txBox="1"/>
          <p:nvPr/>
        </p:nvSpPr>
        <p:spPr>
          <a:xfrm>
            <a:off x="6640804" y="4025810"/>
            <a:ext cx="418454" cy="461665"/>
          </a:xfrm>
          <a:prstGeom prst="rect">
            <a:avLst/>
          </a:prstGeom>
          <a:noFill/>
        </p:spPr>
        <p:txBody>
          <a:bodyPr wrap="square" rtlCol="0">
            <a:spAutoFit/>
          </a:bodyPr>
          <a:lstStyle/>
          <a:p>
            <a:r>
              <a:rPr lang="en-US" sz="2400" b="1" dirty="0">
                <a:solidFill>
                  <a:srgbClr val="0070C0"/>
                </a:solidFill>
              </a:rPr>
              <a:t>4</a:t>
            </a:r>
          </a:p>
        </p:txBody>
      </p:sp>
    </p:spTree>
    <p:extLst>
      <p:ext uri="{BB962C8B-B14F-4D97-AF65-F5344CB8AC3E}">
        <p14:creationId xmlns:p14="http://schemas.microsoft.com/office/powerpoint/2010/main" val="9682268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0FE9-BF7F-EF4E-B55C-3AC441B37AA2}"/>
              </a:ext>
            </a:extLst>
          </p:cNvPr>
          <p:cNvSpPr>
            <a:spLocks noGrp="1"/>
          </p:cNvSpPr>
          <p:nvPr>
            <p:ph type="title"/>
          </p:nvPr>
        </p:nvSpPr>
        <p:spPr/>
        <p:txBody>
          <a:bodyPr/>
          <a:lstStyle/>
          <a:p>
            <a:r>
              <a:rPr lang="en-US" dirty="0"/>
              <a:t>Scapular Manipulation Technique</a:t>
            </a:r>
          </a:p>
        </p:txBody>
      </p:sp>
      <p:pic>
        <p:nvPicPr>
          <p:cNvPr id="3073" name="Picture 1" descr="page1874image424222848">
            <a:extLst>
              <a:ext uri="{FF2B5EF4-FFF2-40B4-BE49-F238E27FC236}">
                <a16:creationId xmlns:a16="http://schemas.microsoft.com/office/drawing/2014/main" id="{2969B774-FF1D-C446-8040-3167FC810F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76021" y="1690688"/>
            <a:ext cx="4839958" cy="4693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665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0FE9-BF7F-EF4E-B55C-3AC441B37AA2}"/>
              </a:ext>
            </a:extLst>
          </p:cNvPr>
          <p:cNvSpPr>
            <a:spLocks noGrp="1"/>
          </p:cNvSpPr>
          <p:nvPr>
            <p:ph type="title"/>
          </p:nvPr>
        </p:nvSpPr>
        <p:spPr/>
        <p:txBody>
          <a:bodyPr/>
          <a:lstStyle/>
          <a:p>
            <a:r>
              <a:rPr lang="en-US" dirty="0"/>
              <a:t>Stimson Technique</a:t>
            </a:r>
          </a:p>
        </p:txBody>
      </p:sp>
      <p:pic>
        <p:nvPicPr>
          <p:cNvPr id="2050" name="Picture 2" descr="Shoulder Dislocation – Core EM">
            <a:extLst>
              <a:ext uri="{FF2B5EF4-FFF2-40B4-BE49-F238E27FC236}">
                <a16:creationId xmlns:a16="http://schemas.microsoft.com/office/drawing/2014/main" id="{20CBAD09-74E8-214D-8754-AC30C968DA3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059654" y="1667724"/>
            <a:ext cx="4072692" cy="518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769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0FE9-BF7F-EF4E-B55C-3AC441B37AA2}"/>
              </a:ext>
            </a:extLst>
          </p:cNvPr>
          <p:cNvSpPr>
            <a:spLocks noGrp="1"/>
          </p:cNvSpPr>
          <p:nvPr>
            <p:ph type="title"/>
          </p:nvPr>
        </p:nvSpPr>
        <p:spPr/>
        <p:txBody>
          <a:bodyPr/>
          <a:lstStyle/>
          <a:p>
            <a:r>
              <a:rPr lang="en-US" dirty="0"/>
              <a:t>Milch Technique</a:t>
            </a:r>
          </a:p>
        </p:txBody>
      </p:sp>
      <p:pic>
        <p:nvPicPr>
          <p:cNvPr id="4097" name="Picture 1" descr="page1875image424075184">
            <a:extLst>
              <a:ext uri="{FF2B5EF4-FFF2-40B4-BE49-F238E27FC236}">
                <a16:creationId xmlns:a16="http://schemas.microsoft.com/office/drawing/2014/main" id="{5CDEC662-3C7D-CA47-82D7-6AB397D03DB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0"/>
            <a:ext cx="304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90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0FE9-BF7F-EF4E-B55C-3AC441B37AA2}"/>
              </a:ext>
            </a:extLst>
          </p:cNvPr>
          <p:cNvSpPr>
            <a:spLocks noGrp="1"/>
          </p:cNvSpPr>
          <p:nvPr>
            <p:ph type="title"/>
          </p:nvPr>
        </p:nvSpPr>
        <p:spPr/>
        <p:txBody>
          <a:bodyPr/>
          <a:lstStyle/>
          <a:p>
            <a:r>
              <a:rPr lang="en-US" dirty="0"/>
              <a:t>External Rotation Technique (Kocher’s Technique)</a:t>
            </a:r>
          </a:p>
        </p:txBody>
      </p:sp>
      <p:pic>
        <p:nvPicPr>
          <p:cNvPr id="5" name="Picture 4" descr="A picture containing envelope, vector graphics&#10;&#10;Description automatically generated">
            <a:extLst>
              <a:ext uri="{FF2B5EF4-FFF2-40B4-BE49-F238E27FC236}">
                <a16:creationId xmlns:a16="http://schemas.microsoft.com/office/drawing/2014/main" id="{D1DA575B-5C17-F443-92A1-07262BC6FC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25950" y="1209675"/>
            <a:ext cx="3340100" cy="5283200"/>
          </a:xfrm>
          <a:prstGeom prst="rect">
            <a:avLst/>
          </a:prstGeom>
        </p:spPr>
      </p:pic>
    </p:spTree>
    <p:extLst>
      <p:ext uri="{BB962C8B-B14F-4D97-AF65-F5344CB8AC3E}">
        <p14:creationId xmlns:p14="http://schemas.microsoft.com/office/powerpoint/2010/main" val="2725311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with medium confidence">
            <a:extLst>
              <a:ext uri="{FF2B5EF4-FFF2-40B4-BE49-F238E27FC236}">
                <a16:creationId xmlns:a16="http://schemas.microsoft.com/office/drawing/2014/main" id="{57267B15-9E1F-1545-85C5-1CEC73618775}"/>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3117" y="274735"/>
            <a:ext cx="5937437" cy="6308527"/>
          </a:xfrm>
        </p:spPr>
      </p:pic>
      <p:pic>
        <p:nvPicPr>
          <p:cNvPr id="8" name="Picture 7" descr="Graphical user interface, website&#10;&#10;Description automatically generated">
            <a:extLst>
              <a:ext uri="{FF2B5EF4-FFF2-40B4-BE49-F238E27FC236}">
                <a16:creationId xmlns:a16="http://schemas.microsoft.com/office/drawing/2014/main" id="{B32CD8A8-19A3-0049-8B23-0868C8F2F9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57681" y="486634"/>
            <a:ext cx="5934319" cy="5884731"/>
          </a:xfrm>
          <a:prstGeom prst="rect">
            <a:avLst/>
          </a:prstGeom>
        </p:spPr>
      </p:pic>
      <p:sp>
        <p:nvSpPr>
          <p:cNvPr id="9" name="Rectangle 8">
            <a:extLst>
              <a:ext uri="{FF2B5EF4-FFF2-40B4-BE49-F238E27FC236}">
                <a16:creationId xmlns:a16="http://schemas.microsoft.com/office/drawing/2014/main" id="{57C24F69-4BFD-BE41-B866-A140F0946D3D}"/>
              </a:ext>
            </a:extLst>
          </p:cNvPr>
          <p:cNvSpPr/>
          <p:nvPr/>
        </p:nvSpPr>
        <p:spPr>
          <a:xfrm>
            <a:off x="6096000" y="274735"/>
            <a:ext cx="2147888" cy="553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E8B337-E7B4-9E48-953A-97F0DBBA41A6}"/>
              </a:ext>
            </a:extLst>
          </p:cNvPr>
          <p:cNvSpPr/>
          <p:nvPr/>
        </p:nvSpPr>
        <p:spPr>
          <a:xfrm>
            <a:off x="5605462" y="3656110"/>
            <a:ext cx="2147888" cy="2927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02C2DC7-6C66-114A-BDE4-596A03F069DC}"/>
              </a:ext>
            </a:extLst>
          </p:cNvPr>
          <p:cNvSpPr/>
          <p:nvPr/>
        </p:nvSpPr>
        <p:spPr>
          <a:xfrm>
            <a:off x="5791200" y="2996221"/>
            <a:ext cx="1252538" cy="553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88558BB-6759-094A-8463-C1DE73EBE4BD}"/>
              </a:ext>
            </a:extLst>
          </p:cNvPr>
          <p:cNvSpPr/>
          <p:nvPr/>
        </p:nvSpPr>
        <p:spPr>
          <a:xfrm>
            <a:off x="4071938" y="3727547"/>
            <a:ext cx="1862382" cy="2961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536E37-8FFE-1E48-80FD-6D5114B9C541}"/>
              </a:ext>
            </a:extLst>
          </p:cNvPr>
          <p:cNvSpPr/>
          <p:nvPr/>
        </p:nvSpPr>
        <p:spPr>
          <a:xfrm>
            <a:off x="3512589" y="3727547"/>
            <a:ext cx="795338" cy="207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Graphical user interface&#10;&#10;Description automatically generated with medium confidence">
            <a:extLst>
              <a:ext uri="{FF2B5EF4-FFF2-40B4-BE49-F238E27FC236}">
                <a16:creationId xmlns:a16="http://schemas.microsoft.com/office/drawing/2014/main" id="{135BAFBA-0B7E-2E49-B7F8-5BA17A536AE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12590" y="3841897"/>
            <a:ext cx="4162490" cy="1875810"/>
          </a:xfrm>
          <a:prstGeom prst="rect">
            <a:avLst/>
          </a:prstGeom>
        </p:spPr>
      </p:pic>
      <p:sp>
        <p:nvSpPr>
          <p:cNvPr id="16" name="Rectangle 15">
            <a:extLst>
              <a:ext uri="{FF2B5EF4-FFF2-40B4-BE49-F238E27FC236}">
                <a16:creationId xmlns:a16="http://schemas.microsoft.com/office/drawing/2014/main" id="{704BD7EC-8069-BD4E-BDD8-95E96175D7B1}"/>
              </a:ext>
            </a:extLst>
          </p:cNvPr>
          <p:cNvSpPr/>
          <p:nvPr/>
        </p:nvSpPr>
        <p:spPr>
          <a:xfrm>
            <a:off x="3434320" y="3727547"/>
            <a:ext cx="1352550" cy="553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75D8E9-6C7D-5A49-879C-CCF941D21A87}"/>
              </a:ext>
            </a:extLst>
          </p:cNvPr>
          <p:cNvSpPr/>
          <p:nvPr/>
        </p:nvSpPr>
        <p:spPr>
          <a:xfrm>
            <a:off x="3228881" y="5208379"/>
            <a:ext cx="1524433" cy="553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03224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4E66B-30AA-0146-8912-D770DE7E23F9}"/>
              </a:ext>
            </a:extLst>
          </p:cNvPr>
          <p:cNvSpPr>
            <a:spLocks noGrp="1"/>
          </p:cNvSpPr>
          <p:nvPr>
            <p:ph type="title"/>
          </p:nvPr>
        </p:nvSpPr>
        <p:spPr/>
        <p:txBody>
          <a:bodyPr/>
          <a:lstStyle/>
          <a:p>
            <a:r>
              <a:rPr lang="en-US"/>
              <a:t>Cunningham Technique</a:t>
            </a:r>
            <a:endParaRPr lang="en-US" dirty="0"/>
          </a:p>
        </p:txBody>
      </p:sp>
      <p:pic>
        <p:nvPicPr>
          <p:cNvPr id="5" name="Content Placeholder 4">
            <a:extLst>
              <a:ext uri="{FF2B5EF4-FFF2-40B4-BE49-F238E27FC236}">
                <a16:creationId xmlns:a16="http://schemas.microsoft.com/office/drawing/2014/main" id="{D8BB3BE8-0266-4547-AB31-26A8D6A50D52}"/>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923563" y="1825625"/>
            <a:ext cx="8344873" cy="4351338"/>
          </a:xfrm>
        </p:spPr>
      </p:pic>
    </p:spTree>
    <p:extLst>
      <p:ext uri="{BB962C8B-B14F-4D97-AF65-F5344CB8AC3E}">
        <p14:creationId xmlns:p14="http://schemas.microsoft.com/office/powerpoint/2010/main" val="9702704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F5DAFC-2B21-C04F-8863-E981637B5625}"/>
              </a:ext>
            </a:extLst>
          </p:cNvPr>
          <p:cNvSpPr>
            <a:spLocks noGrp="1"/>
          </p:cNvSpPr>
          <p:nvPr>
            <p:ph type="title"/>
          </p:nvPr>
        </p:nvSpPr>
        <p:spPr/>
        <p:txBody>
          <a:bodyPr/>
          <a:lstStyle/>
          <a:p>
            <a:r>
              <a:rPr lang="en-US" dirty="0"/>
              <a:t>SPASO technique</a:t>
            </a:r>
          </a:p>
        </p:txBody>
      </p:sp>
      <p:pic>
        <p:nvPicPr>
          <p:cNvPr id="3" name="Content Placeholder 2" descr="A picture containing diagram&#10;&#10;Description automatically generated">
            <a:extLst>
              <a:ext uri="{FF2B5EF4-FFF2-40B4-BE49-F238E27FC236}">
                <a16:creationId xmlns:a16="http://schemas.microsoft.com/office/drawing/2014/main" id="{C4DA5660-CAFF-AF4B-A329-48D568DF40F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779804" y="1451861"/>
            <a:ext cx="6632392" cy="5041014"/>
          </a:xfrm>
        </p:spPr>
      </p:pic>
    </p:spTree>
    <p:extLst>
      <p:ext uri="{BB962C8B-B14F-4D97-AF65-F5344CB8AC3E}">
        <p14:creationId xmlns:p14="http://schemas.microsoft.com/office/powerpoint/2010/main" val="40569752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F5DAFC-2B21-C04F-8863-E981637B5625}"/>
              </a:ext>
            </a:extLst>
          </p:cNvPr>
          <p:cNvSpPr>
            <a:spLocks noGrp="1"/>
          </p:cNvSpPr>
          <p:nvPr>
            <p:ph type="title"/>
          </p:nvPr>
        </p:nvSpPr>
        <p:spPr/>
        <p:txBody>
          <a:bodyPr/>
          <a:lstStyle/>
          <a:p>
            <a:r>
              <a:rPr lang="en-US" dirty="0"/>
              <a:t>DAVOS technique</a:t>
            </a:r>
          </a:p>
        </p:txBody>
      </p:sp>
      <p:pic>
        <p:nvPicPr>
          <p:cNvPr id="3" name="Content Placeholder 2" descr="A drawing of a horse&#10;&#10;Description automatically generated with low confidence">
            <a:extLst>
              <a:ext uri="{FF2B5EF4-FFF2-40B4-BE49-F238E27FC236}">
                <a16:creationId xmlns:a16="http://schemas.microsoft.com/office/drawing/2014/main" id="{5C3F8808-CBEF-E745-ACD4-2E8151DC2D4B}"/>
              </a:ext>
            </a:extLst>
          </p:cNvPr>
          <p:cNvPicPr>
            <a:picLocks noGrp="1" noChangeAspect="1"/>
          </p:cNvPicPr>
          <p:nvPr>
            <p:ph idx="1"/>
          </p:nvPr>
        </p:nvPicPr>
        <p:blipFill>
          <a:blip r:embed="rId2"/>
          <a:stretch>
            <a:fillRect/>
          </a:stretch>
        </p:blipFill>
        <p:spPr>
          <a:xfrm>
            <a:off x="580206" y="1892969"/>
            <a:ext cx="11031587" cy="4186989"/>
          </a:xfrm>
        </p:spPr>
      </p:pic>
    </p:spTree>
    <p:extLst>
      <p:ext uri="{BB962C8B-B14F-4D97-AF65-F5344CB8AC3E}">
        <p14:creationId xmlns:p14="http://schemas.microsoft.com/office/powerpoint/2010/main" val="42450031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F5DAFC-2B21-C04F-8863-E981637B5625}"/>
              </a:ext>
            </a:extLst>
          </p:cNvPr>
          <p:cNvSpPr>
            <a:spLocks noGrp="1"/>
          </p:cNvSpPr>
          <p:nvPr>
            <p:ph type="title"/>
          </p:nvPr>
        </p:nvSpPr>
        <p:spPr/>
        <p:txBody>
          <a:bodyPr/>
          <a:lstStyle/>
          <a:p>
            <a:r>
              <a:rPr lang="en-US" dirty="0"/>
              <a:t>Post reduction care</a:t>
            </a:r>
          </a:p>
        </p:txBody>
      </p:sp>
      <p:sp>
        <p:nvSpPr>
          <p:cNvPr id="5" name="Content Placeholder 4">
            <a:extLst>
              <a:ext uri="{FF2B5EF4-FFF2-40B4-BE49-F238E27FC236}">
                <a16:creationId xmlns:a16="http://schemas.microsoft.com/office/drawing/2014/main" id="{11144A09-6CA6-9B47-9327-81C8337A3BFE}"/>
              </a:ext>
            </a:extLst>
          </p:cNvPr>
          <p:cNvSpPr>
            <a:spLocks noGrp="1"/>
          </p:cNvSpPr>
          <p:nvPr>
            <p:ph idx="1"/>
          </p:nvPr>
        </p:nvSpPr>
        <p:spPr/>
        <p:txBody>
          <a:bodyPr/>
          <a:lstStyle/>
          <a:p>
            <a:r>
              <a:rPr lang="en-US" dirty="0" err="1"/>
              <a:t>Postreduction</a:t>
            </a:r>
            <a:r>
              <a:rPr lang="en-US" dirty="0"/>
              <a:t> XR to confirm successful reduction and documentation</a:t>
            </a:r>
          </a:p>
          <a:p>
            <a:r>
              <a:rPr lang="en-US" dirty="0"/>
              <a:t>Sling vs. Sling and Swathe vs. Shoulder Immobilizer</a:t>
            </a:r>
          </a:p>
          <a:p>
            <a:r>
              <a:rPr lang="en-US" dirty="0"/>
              <a:t>Non-weight bearing (NWB)</a:t>
            </a:r>
          </a:p>
          <a:p>
            <a:r>
              <a:rPr lang="en-US" dirty="0"/>
              <a:t>Pain management: NSAIDS, acetaminophen, narcotics</a:t>
            </a:r>
          </a:p>
          <a:p>
            <a:r>
              <a:rPr lang="en-US" dirty="0"/>
              <a:t>Follow-up with Orthopedics or Sports Medicine within 1-2 days if complicated by bony/ST injury or 1 week if uncomplicated</a:t>
            </a:r>
          </a:p>
          <a:p>
            <a:r>
              <a:rPr lang="en-US" dirty="0"/>
              <a:t>Instruct patient to remove sling several times daily for ROM exercises (move the elbow, gentle pendulum exercises) to prevent stiffness </a:t>
            </a:r>
          </a:p>
          <a:p>
            <a:endParaRPr lang="en-US" dirty="0"/>
          </a:p>
        </p:txBody>
      </p:sp>
    </p:spTree>
    <p:extLst>
      <p:ext uri="{BB962C8B-B14F-4D97-AF65-F5344CB8AC3E}">
        <p14:creationId xmlns:p14="http://schemas.microsoft.com/office/powerpoint/2010/main" val="4592628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AE822-9E86-E745-BEF6-4D3F654190B5}"/>
              </a:ext>
            </a:extLst>
          </p:cNvPr>
          <p:cNvSpPr>
            <a:spLocks noGrp="1"/>
          </p:cNvSpPr>
          <p:nvPr>
            <p:ph idx="1"/>
          </p:nvPr>
        </p:nvSpPr>
        <p:spPr>
          <a:xfrm>
            <a:off x="838200" y="669702"/>
            <a:ext cx="10515600" cy="5518595"/>
          </a:xfrm>
        </p:spPr>
        <p:txBody>
          <a:bodyPr/>
          <a:lstStyle/>
          <a:p>
            <a:pPr marL="0" indent="0">
              <a:buNone/>
            </a:pPr>
            <a:r>
              <a:rPr lang="en-US" dirty="0"/>
              <a:t>The shoulder is most vulnerable to an anterior glenohumeral dislocation in which of the following positions? </a:t>
            </a:r>
          </a:p>
          <a:p>
            <a:pPr marL="514350" indent="-514350">
              <a:buFont typeface="+mj-lt"/>
              <a:buAutoNum type="alphaUcPeriod"/>
            </a:pPr>
            <a:r>
              <a:rPr lang="en-US" dirty="0"/>
              <a:t>Abduction and external rotation</a:t>
            </a:r>
          </a:p>
          <a:p>
            <a:pPr marL="514350" indent="-514350">
              <a:buFont typeface="+mj-lt"/>
              <a:buAutoNum type="alphaUcPeriod"/>
            </a:pPr>
            <a:r>
              <a:rPr lang="en-US" dirty="0"/>
              <a:t>Abduction and internal rotation</a:t>
            </a:r>
          </a:p>
          <a:p>
            <a:pPr marL="514350" indent="-514350">
              <a:buFont typeface="+mj-lt"/>
              <a:buAutoNum type="alphaUcPeriod"/>
            </a:pPr>
            <a:r>
              <a:rPr lang="en-US" dirty="0"/>
              <a:t>Adduction and external rotation</a:t>
            </a:r>
          </a:p>
          <a:p>
            <a:pPr marL="514350" indent="-514350">
              <a:buFont typeface="+mj-lt"/>
              <a:buAutoNum type="alphaUcPeriod"/>
            </a:pPr>
            <a:r>
              <a:rPr lang="en-US" dirty="0"/>
              <a:t>Adduction and internal rotation</a:t>
            </a:r>
          </a:p>
          <a:p>
            <a:endParaRPr lang="en-US" dirty="0"/>
          </a:p>
        </p:txBody>
      </p:sp>
    </p:spTree>
    <p:extLst>
      <p:ext uri="{BB962C8B-B14F-4D97-AF65-F5344CB8AC3E}">
        <p14:creationId xmlns:p14="http://schemas.microsoft.com/office/powerpoint/2010/main" val="3229755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AE822-9E86-E745-BEF6-4D3F654190B5}"/>
              </a:ext>
            </a:extLst>
          </p:cNvPr>
          <p:cNvSpPr>
            <a:spLocks noGrp="1"/>
          </p:cNvSpPr>
          <p:nvPr>
            <p:ph idx="1"/>
          </p:nvPr>
        </p:nvSpPr>
        <p:spPr>
          <a:xfrm>
            <a:off x="838200" y="669702"/>
            <a:ext cx="10515600" cy="5518595"/>
          </a:xfrm>
        </p:spPr>
        <p:txBody>
          <a:bodyPr/>
          <a:lstStyle/>
          <a:p>
            <a:pPr marL="0" indent="0">
              <a:buNone/>
            </a:pPr>
            <a:r>
              <a:rPr lang="en-US" dirty="0"/>
              <a:t>Which of the following is the most common complication associated with an anterior shoulder dislocation?</a:t>
            </a:r>
          </a:p>
          <a:p>
            <a:pPr marL="514350" indent="-514350">
              <a:buFont typeface="+mj-lt"/>
              <a:buAutoNum type="alphaUcPeriod"/>
            </a:pPr>
            <a:r>
              <a:rPr lang="en-US" dirty="0"/>
              <a:t>Axillary nerve injury </a:t>
            </a:r>
          </a:p>
          <a:p>
            <a:pPr marL="514350" indent="-514350">
              <a:buFont typeface="+mj-lt"/>
              <a:buAutoNum type="alphaUcPeriod"/>
            </a:pPr>
            <a:r>
              <a:rPr lang="en-US" dirty="0"/>
              <a:t>Bankart lesion</a:t>
            </a:r>
          </a:p>
          <a:p>
            <a:pPr marL="514350" indent="-514350">
              <a:buFont typeface="+mj-lt"/>
              <a:buAutoNum type="alphaUcPeriod"/>
            </a:pPr>
            <a:r>
              <a:rPr lang="en-US" dirty="0"/>
              <a:t>Greater tuberosity fracture</a:t>
            </a:r>
          </a:p>
          <a:p>
            <a:pPr marL="514350" indent="-514350">
              <a:buFont typeface="+mj-lt"/>
              <a:buAutoNum type="alphaUcPeriod"/>
            </a:pPr>
            <a:r>
              <a:rPr lang="en-US" dirty="0"/>
              <a:t>Hill-Sachs defect</a:t>
            </a:r>
          </a:p>
          <a:p>
            <a:endParaRPr lang="en-US" dirty="0"/>
          </a:p>
        </p:txBody>
      </p:sp>
    </p:spTree>
    <p:extLst>
      <p:ext uri="{BB962C8B-B14F-4D97-AF65-F5344CB8AC3E}">
        <p14:creationId xmlns:p14="http://schemas.microsoft.com/office/powerpoint/2010/main" val="21437323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316ED-371B-E04C-B181-19806D4E20BA}"/>
              </a:ext>
            </a:extLst>
          </p:cNvPr>
          <p:cNvSpPr>
            <a:spLocks noGrp="1"/>
          </p:cNvSpPr>
          <p:nvPr>
            <p:ph type="title"/>
          </p:nvPr>
        </p:nvSpPr>
        <p:spPr/>
        <p:txBody>
          <a:bodyPr/>
          <a:lstStyle/>
          <a:p>
            <a:r>
              <a:rPr lang="en-US" dirty="0"/>
              <a:t>Posterior Glenohumeral Dislocation</a:t>
            </a:r>
          </a:p>
        </p:txBody>
      </p:sp>
      <p:sp>
        <p:nvSpPr>
          <p:cNvPr id="3" name="Content Placeholder 2">
            <a:extLst>
              <a:ext uri="{FF2B5EF4-FFF2-40B4-BE49-F238E27FC236}">
                <a16:creationId xmlns:a16="http://schemas.microsoft.com/office/drawing/2014/main" id="{A1E1E96C-76D2-9B47-8705-59EB43E3828E}"/>
              </a:ext>
            </a:extLst>
          </p:cNvPr>
          <p:cNvSpPr>
            <a:spLocks noGrp="1"/>
          </p:cNvSpPr>
          <p:nvPr>
            <p:ph idx="1"/>
          </p:nvPr>
        </p:nvSpPr>
        <p:spPr/>
        <p:txBody>
          <a:bodyPr>
            <a:normAutofit/>
          </a:bodyPr>
          <a:lstStyle/>
          <a:p>
            <a:r>
              <a:rPr lang="en-US" dirty="0"/>
              <a:t>Mechanism: Forceful internal rotation and adduction or a direct blow to the anterior shoulder </a:t>
            </a:r>
          </a:p>
          <a:p>
            <a:r>
              <a:rPr lang="en-US" dirty="0"/>
              <a:t>Prominence of the posterior shoulder may, or may not, be present</a:t>
            </a:r>
          </a:p>
          <a:p>
            <a:r>
              <a:rPr lang="en-US" dirty="0"/>
              <a:t>Anterior flattening of the normal shoulder contour </a:t>
            </a:r>
          </a:p>
          <a:p>
            <a:r>
              <a:rPr lang="en-US" dirty="0"/>
              <a:t>Patient will be unable to externally rotate or abduct the affected arm</a:t>
            </a:r>
          </a:p>
          <a:p>
            <a:r>
              <a:rPr lang="en-US" dirty="0"/>
              <a:t>Y-view XR +/- Axillary XR diagnostic </a:t>
            </a:r>
          </a:p>
          <a:p>
            <a:r>
              <a:rPr lang="en-US" dirty="0"/>
              <a:t>Neurovascular and rotator cuff tears are less common</a:t>
            </a:r>
          </a:p>
          <a:p>
            <a:pPr marL="0" indent="0">
              <a:buNone/>
            </a:pPr>
            <a:endParaRPr lang="en-US" dirty="0"/>
          </a:p>
          <a:p>
            <a:endParaRPr lang="en-US" dirty="0"/>
          </a:p>
        </p:txBody>
      </p:sp>
    </p:spTree>
    <p:extLst>
      <p:ext uri="{BB962C8B-B14F-4D97-AF65-F5344CB8AC3E}">
        <p14:creationId xmlns:p14="http://schemas.microsoft.com/office/powerpoint/2010/main" val="41870315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87ABBB8-B539-1943-B2BA-1367C54F2D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7013"/>
            <a:ext cx="12192000" cy="6823974"/>
          </a:xfrm>
          <a:prstGeom prst="rect">
            <a:avLst/>
          </a:prstGeom>
        </p:spPr>
      </p:pic>
    </p:spTree>
    <p:extLst>
      <p:ext uri="{BB962C8B-B14F-4D97-AF65-F5344CB8AC3E}">
        <p14:creationId xmlns:p14="http://schemas.microsoft.com/office/powerpoint/2010/main" val="37853967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918DAFC-120A-E141-99FA-DBACB74EAF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91" y="0"/>
            <a:ext cx="6136517" cy="6903347"/>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F8967715-F612-1548-91F9-BC4AC1AD60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45407" y="-2386"/>
            <a:ext cx="6037701" cy="6905733"/>
          </a:xfrm>
          <a:prstGeom prst="rect">
            <a:avLst/>
          </a:prstGeom>
        </p:spPr>
      </p:pic>
    </p:spTree>
    <p:extLst>
      <p:ext uri="{BB962C8B-B14F-4D97-AF65-F5344CB8AC3E}">
        <p14:creationId xmlns:p14="http://schemas.microsoft.com/office/powerpoint/2010/main" val="11336604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436BB420-6E40-D246-B8D4-B4FEA1B52B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66114" y="0"/>
            <a:ext cx="3710431" cy="6858000"/>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2CB16E61-2710-CF43-86A2-02DF1A03B8C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15455" y="0"/>
            <a:ext cx="4351189" cy="6858000"/>
          </a:xfrm>
          <a:prstGeom prst="rect">
            <a:avLst/>
          </a:prstGeom>
        </p:spPr>
      </p:pic>
    </p:spTree>
    <p:extLst>
      <p:ext uri="{BB962C8B-B14F-4D97-AF65-F5344CB8AC3E}">
        <p14:creationId xmlns:p14="http://schemas.microsoft.com/office/powerpoint/2010/main" val="3652640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Graphical user interface&#10;&#10;Description automatically generated">
            <a:extLst>
              <a:ext uri="{FF2B5EF4-FFF2-40B4-BE49-F238E27FC236}">
                <a16:creationId xmlns:a16="http://schemas.microsoft.com/office/drawing/2014/main" id="{532C8063-0CE2-F747-8DF4-676B62981B53}"/>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966364" y="0"/>
            <a:ext cx="8259272" cy="6858000"/>
          </a:xfrm>
        </p:spPr>
      </p:pic>
    </p:spTree>
    <p:extLst>
      <p:ext uri="{BB962C8B-B14F-4D97-AF65-F5344CB8AC3E}">
        <p14:creationId xmlns:p14="http://schemas.microsoft.com/office/powerpoint/2010/main" val="36121737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316ED-371B-E04C-B181-19806D4E20BA}"/>
              </a:ext>
            </a:extLst>
          </p:cNvPr>
          <p:cNvSpPr>
            <a:spLocks noGrp="1"/>
          </p:cNvSpPr>
          <p:nvPr>
            <p:ph type="title"/>
          </p:nvPr>
        </p:nvSpPr>
        <p:spPr/>
        <p:txBody>
          <a:bodyPr/>
          <a:lstStyle/>
          <a:p>
            <a:r>
              <a:rPr lang="en-US" dirty="0"/>
              <a:t>Inferior Glenohumeral Dislocation</a:t>
            </a:r>
          </a:p>
        </p:txBody>
      </p:sp>
      <p:sp>
        <p:nvSpPr>
          <p:cNvPr id="3" name="Content Placeholder 2">
            <a:extLst>
              <a:ext uri="{FF2B5EF4-FFF2-40B4-BE49-F238E27FC236}">
                <a16:creationId xmlns:a16="http://schemas.microsoft.com/office/drawing/2014/main" id="{A1E1E96C-76D2-9B47-8705-59EB43E3828E}"/>
              </a:ext>
            </a:extLst>
          </p:cNvPr>
          <p:cNvSpPr>
            <a:spLocks noGrp="1"/>
          </p:cNvSpPr>
          <p:nvPr>
            <p:ph idx="1"/>
          </p:nvPr>
        </p:nvSpPr>
        <p:spPr/>
        <p:txBody>
          <a:bodyPr>
            <a:normAutofit/>
          </a:bodyPr>
          <a:lstStyle/>
          <a:p>
            <a:r>
              <a:rPr lang="en-US" dirty="0"/>
              <a:t>Mechanism: hyperabduction force </a:t>
            </a:r>
          </a:p>
          <a:p>
            <a:r>
              <a:rPr lang="en-US" dirty="0" err="1"/>
              <a:t>Humerus</a:t>
            </a:r>
            <a:r>
              <a:rPr lang="en-US" dirty="0"/>
              <a:t> fully abducted, the elbow flexed, and the patient’s hand on or behind the head</a:t>
            </a:r>
          </a:p>
          <a:p>
            <a:r>
              <a:rPr lang="en-US" dirty="0"/>
              <a:t>The humeral head can be palpated on the lateral chest wall</a:t>
            </a:r>
          </a:p>
          <a:p>
            <a:r>
              <a:rPr lang="en-US" dirty="0"/>
              <a:t>Associated with significant soft tissue trauma or fracture </a:t>
            </a:r>
          </a:p>
          <a:p>
            <a:r>
              <a:rPr lang="en-US" dirty="0"/>
              <a:t>When the humeral head is buttonholed through the inferior capsule, the dislocation is irreducible, and operative reduction is required</a:t>
            </a:r>
          </a:p>
          <a:p>
            <a:endParaRPr lang="en-US" dirty="0"/>
          </a:p>
        </p:txBody>
      </p:sp>
    </p:spTree>
    <p:extLst>
      <p:ext uri="{BB962C8B-B14F-4D97-AF65-F5344CB8AC3E}">
        <p14:creationId xmlns:p14="http://schemas.microsoft.com/office/powerpoint/2010/main" val="11734696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67606840-18BE-DC49-8758-E5211986CA2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0"/>
            <a:ext cx="6667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59532FE2-FD2E-454F-AD6C-4B02B84B98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67500" y="0"/>
            <a:ext cx="5391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7218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2B274-9276-1447-8AB4-20B6FCFA0117}"/>
              </a:ext>
            </a:extLst>
          </p:cNvPr>
          <p:cNvSpPr>
            <a:spLocks noGrp="1"/>
          </p:cNvSpPr>
          <p:nvPr>
            <p:ph type="title"/>
          </p:nvPr>
        </p:nvSpPr>
        <p:spPr/>
        <p:txBody>
          <a:bodyPr/>
          <a:lstStyle/>
          <a:p>
            <a:r>
              <a:rPr lang="en-US" dirty="0" err="1"/>
              <a:t>Luxatio</a:t>
            </a:r>
            <a:r>
              <a:rPr lang="en-US" dirty="0"/>
              <a:t> </a:t>
            </a:r>
            <a:r>
              <a:rPr lang="en-US" dirty="0" err="1"/>
              <a:t>Erecta</a:t>
            </a:r>
            <a:r>
              <a:rPr lang="en-US" dirty="0"/>
              <a:t> (Inferior Dislocations)</a:t>
            </a:r>
          </a:p>
        </p:txBody>
      </p:sp>
      <p:pic>
        <p:nvPicPr>
          <p:cNvPr id="5" name="Content Placeholder 4" descr="Diagram&#10;&#10;Description automatically generated">
            <a:extLst>
              <a:ext uri="{FF2B5EF4-FFF2-40B4-BE49-F238E27FC236}">
                <a16:creationId xmlns:a16="http://schemas.microsoft.com/office/drawing/2014/main" id="{4250B414-9B87-2343-8421-8EF48E9AA3E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119708" y="1280220"/>
            <a:ext cx="3952584" cy="5272813"/>
          </a:xfrm>
        </p:spPr>
      </p:pic>
    </p:spTree>
    <p:extLst>
      <p:ext uri="{BB962C8B-B14F-4D97-AF65-F5344CB8AC3E}">
        <p14:creationId xmlns:p14="http://schemas.microsoft.com/office/powerpoint/2010/main" val="32528322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AE822-9E86-E745-BEF6-4D3F654190B5}"/>
              </a:ext>
            </a:extLst>
          </p:cNvPr>
          <p:cNvSpPr>
            <a:spLocks noGrp="1"/>
          </p:cNvSpPr>
          <p:nvPr>
            <p:ph idx="1"/>
          </p:nvPr>
        </p:nvSpPr>
        <p:spPr>
          <a:xfrm>
            <a:off x="838200" y="3291840"/>
            <a:ext cx="10515600" cy="3401568"/>
          </a:xfrm>
        </p:spPr>
        <p:txBody>
          <a:bodyPr>
            <a:normAutofit fontScale="92500" lnSpcReduction="20000"/>
          </a:bodyPr>
          <a:lstStyle/>
          <a:p>
            <a:pPr marL="0" indent="0">
              <a:buNone/>
            </a:pPr>
            <a:r>
              <a:rPr lang="en-US" dirty="0"/>
              <a:t>A 17-year-old woman presents after a witnessed generalized tonic-</a:t>
            </a:r>
            <a:r>
              <a:rPr lang="en-US" dirty="0" err="1"/>
              <a:t>clonic</a:t>
            </a:r>
            <a:r>
              <a:rPr lang="en-US" dirty="0"/>
              <a:t> seizure. She complains of pain in her right shoulder and difficulty moving her right arm. You order a shoulder radiograph and obtain the image above. You are told that the patient could not tolerate all three views of the shoulder. Which of the following is the most likely diagnosis? </a:t>
            </a:r>
          </a:p>
          <a:p>
            <a:pPr marL="514350" indent="-514350">
              <a:buFont typeface="+mj-lt"/>
              <a:buAutoNum type="alphaUcPeriod"/>
            </a:pPr>
            <a:r>
              <a:rPr lang="en-US" dirty="0"/>
              <a:t>Acromioclavicular separation</a:t>
            </a:r>
          </a:p>
          <a:p>
            <a:pPr marL="514350" indent="-514350">
              <a:buFont typeface="+mj-lt"/>
              <a:buAutoNum type="alphaUcPeriod"/>
            </a:pPr>
            <a:r>
              <a:rPr lang="en-US" dirty="0"/>
              <a:t>Anterior shoulder dislocation</a:t>
            </a:r>
          </a:p>
          <a:p>
            <a:pPr marL="514350" indent="-514350">
              <a:buFont typeface="+mj-lt"/>
              <a:buAutoNum type="alphaUcPeriod"/>
            </a:pPr>
            <a:r>
              <a:rPr lang="en-US" dirty="0"/>
              <a:t>Hill-</a:t>
            </a:r>
            <a:r>
              <a:rPr lang="en-US" dirty="0" err="1"/>
              <a:t>sachs</a:t>
            </a:r>
            <a:r>
              <a:rPr lang="en-US" dirty="0"/>
              <a:t> deformity</a:t>
            </a:r>
          </a:p>
          <a:p>
            <a:pPr marL="514350" indent="-514350">
              <a:buFont typeface="+mj-lt"/>
              <a:buAutoNum type="alphaUcPeriod"/>
            </a:pPr>
            <a:r>
              <a:rPr lang="en-US" dirty="0"/>
              <a:t>Posterior shoulder dislocation</a:t>
            </a:r>
            <a:endParaRPr lang="en-US" dirty="0">
              <a:effectLst/>
            </a:endParaRPr>
          </a:p>
        </p:txBody>
      </p:sp>
      <p:pic>
        <p:nvPicPr>
          <p:cNvPr id="6146" name="Picture 2">
            <a:extLst>
              <a:ext uri="{FF2B5EF4-FFF2-40B4-BE49-F238E27FC236}">
                <a16:creationId xmlns:a16="http://schemas.microsoft.com/office/drawing/2014/main" id="{10F7B65C-372C-D64A-982E-D253B8CBE3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6198" y="0"/>
            <a:ext cx="7499604" cy="3109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556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6E8A5-359C-1B41-A526-452BBA483417}"/>
              </a:ext>
            </a:extLst>
          </p:cNvPr>
          <p:cNvSpPr>
            <a:spLocks noGrp="1"/>
          </p:cNvSpPr>
          <p:nvPr>
            <p:ph type="title"/>
          </p:nvPr>
        </p:nvSpPr>
        <p:spPr/>
        <p:txBody>
          <a:bodyPr/>
          <a:lstStyle/>
          <a:p>
            <a:r>
              <a:rPr lang="en-US" dirty="0"/>
              <a:t>Subacromial Impingement Syndrome</a:t>
            </a:r>
          </a:p>
        </p:txBody>
      </p:sp>
      <p:sp>
        <p:nvSpPr>
          <p:cNvPr id="3" name="Content Placeholder 2">
            <a:extLst>
              <a:ext uri="{FF2B5EF4-FFF2-40B4-BE49-F238E27FC236}">
                <a16:creationId xmlns:a16="http://schemas.microsoft.com/office/drawing/2014/main" id="{5AEE5770-4AEC-C141-9B8C-F8CEC41C8EA2}"/>
              </a:ext>
            </a:extLst>
          </p:cNvPr>
          <p:cNvSpPr>
            <a:spLocks noGrp="1"/>
          </p:cNvSpPr>
          <p:nvPr>
            <p:ph idx="1"/>
          </p:nvPr>
        </p:nvSpPr>
        <p:spPr/>
        <p:txBody>
          <a:bodyPr>
            <a:normAutofit lnSpcReduction="10000"/>
          </a:bodyPr>
          <a:lstStyle/>
          <a:p>
            <a:r>
              <a:rPr lang="en-US" dirty="0"/>
              <a:t>Stage 1: reversible edema and hemorrhage about the rotator cuff</a:t>
            </a:r>
          </a:p>
          <a:p>
            <a:pPr lvl="1"/>
            <a:r>
              <a:rPr lang="en-US" dirty="0"/>
              <a:t>patients complain of a dull ache over the anterolateral shoulder that is aggravated by activity and improved by rest</a:t>
            </a:r>
          </a:p>
          <a:p>
            <a:r>
              <a:rPr lang="en-US" dirty="0"/>
              <a:t>Stage 2: tendinitis of the rotator cuff creates fibrosis and thickening of the tendons and bursa </a:t>
            </a:r>
          </a:p>
          <a:p>
            <a:pPr lvl="1"/>
            <a:r>
              <a:rPr lang="en-US" dirty="0"/>
              <a:t>patients complain of a recurrent or chronic aching pain with daily activities, pain with vigorous activity, and night pain </a:t>
            </a:r>
          </a:p>
          <a:p>
            <a:r>
              <a:rPr lang="en-US" dirty="0"/>
              <a:t>Stage 3: rotator cuff tears, rupture of the long head of the biceps, and subacromial spurs. </a:t>
            </a:r>
          </a:p>
          <a:p>
            <a:pPr lvl="1"/>
            <a:r>
              <a:rPr lang="en-US" dirty="0"/>
              <a:t>patients have progressive symptoms and disability, and they often require surgical decompression of the subacromial space</a:t>
            </a:r>
          </a:p>
          <a:p>
            <a:endParaRPr lang="en-US" dirty="0"/>
          </a:p>
        </p:txBody>
      </p:sp>
    </p:spTree>
    <p:extLst>
      <p:ext uri="{BB962C8B-B14F-4D97-AF65-F5344CB8AC3E}">
        <p14:creationId xmlns:p14="http://schemas.microsoft.com/office/powerpoint/2010/main" val="36693166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1CB7B8-8D9D-8E4E-8F4E-70753BCE1E47}"/>
              </a:ext>
            </a:extLst>
          </p:cNvPr>
          <p:cNvSpPr>
            <a:spLocks noGrp="1"/>
          </p:cNvSpPr>
          <p:nvPr>
            <p:ph type="title"/>
          </p:nvPr>
        </p:nvSpPr>
        <p:spPr/>
        <p:txBody>
          <a:bodyPr/>
          <a:lstStyle/>
          <a:p>
            <a:r>
              <a:rPr lang="en-US" dirty="0"/>
              <a:t>Subacromial Impingement Syndrome</a:t>
            </a:r>
          </a:p>
        </p:txBody>
      </p:sp>
      <p:sp>
        <p:nvSpPr>
          <p:cNvPr id="5" name="Content Placeholder 4">
            <a:extLst>
              <a:ext uri="{FF2B5EF4-FFF2-40B4-BE49-F238E27FC236}">
                <a16:creationId xmlns:a16="http://schemas.microsoft.com/office/drawing/2014/main" id="{D6296C5C-38B2-3C45-AA2B-BC3EA50F6C90}"/>
              </a:ext>
            </a:extLst>
          </p:cNvPr>
          <p:cNvSpPr>
            <a:spLocks noGrp="1"/>
          </p:cNvSpPr>
          <p:nvPr>
            <p:ph idx="1"/>
          </p:nvPr>
        </p:nvSpPr>
        <p:spPr>
          <a:xfrm>
            <a:off x="763524" y="1690688"/>
            <a:ext cx="10664952" cy="4351338"/>
          </a:xfrm>
        </p:spPr>
        <p:txBody>
          <a:bodyPr>
            <a:normAutofit/>
          </a:bodyPr>
          <a:lstStyle/>
          <a:p>
            <a:r>
              <a:rPr lang="en-US" dirty="0"/>
              <a:t>Mechanism: Repetitive overhead use of the arm or movement of the shoulder above the horizontal</a:t>
            </a:r>
          </a:p>
          <a:p>
            <a:r>
              <a:rPr lang="en-US" dirty="0"/>
              <a:t>Exam may reveal anterolateral shoulder pain that radiates to lateral mid-humerus, atrophy of shoulder muscles, catching and crepitus (fibrosis), but full active and passive ROM</a:t>
            </a:r>
          </a:p>
          <a:p>
            <a:pPr lvl="1"/>
            <a:r>
              <a:rPr lang="en-US" dirty="0" err="1"/>
              <a:t>Neer</a:t>
            </a:r>
            <a:r>
              <a:rPr lang="en-US" dirty="0"/>
              <a:t> and Hawkins tests</a:t>
            </a:r>
          </a:p>
          <a:p>
            <a:r>
              <a:rPr lang="en-US" dirty="0"/>
              <a:t>Tx: rest, activity and posture modification (scapular retraction), analgesics (NSAIDs), ice, ROM exercises, stretching and strengthening, corticosteroid injections, follow up</a:t>
            </a:r>
          </a:p>
          <a:p>
            <a:endParaRPr lang="en-US" dirty="0"/>
          </a:p>
          <a:p>
            <a:endParaRPr lang="en-US" dirty="0"/>
          </a:p>
        </p:txBody>
      </p:sp>
    </p:spTree>
    <p:extLst>
      <p:ext uri="{BB962C8B-B14F-4D97-AF65-F5344CB8AC3E}">
        <p14:creationId xmlns:p14="http://schemas.microsoft.com/office/powerpoint/2010/main" val="23937461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C534-D9D1-DB42-8864-98E68BEBC8F4}"/>
              </a:ext>
            </a:extLst>
          </p:cNvPr>
          <p:cNvSpPr>
            <a:spLocks noGrp="1"/>
          </p:cNvSpPr>
          <p:nvPr>
            <p:ph type="title"/>
          </p:nvPr>
        </p:nvSpPr>
        <p:spPr/>
        <p:txBody>
          <a:bodyPr/>
          <a:lstStyle/>
          <a:p>
            <a:r>
              <a:rPr lang="en-US" dirty="0"/>
              <a:t>Subacromial Impingement Syndrome</a:t>
            </a:r>
          </a:p>
        </p:txBody>
      </p:sp>
      <p:pic>
        <p:nvPicPr>
          <p:cNvPr id="1026" name="Picture 2" descr="How to properly &amp;amp; permanently resolve scapular dyskinesis – MSK Neurology">
            <a:extLst>
              <a:ext uri="{FF2B5EF4-FFF2-40B4-BE49-F238E27FC236}">
                <a16:creationId xmlns:a16="http://schemas.microsoft.com/office/drawing/2014/main" id="{536B9C3E-771D-6C48-8A78-FA1FF82ED65A}"/>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733301" y="1825625"/>
            <a:ext cx="872539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7799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1CB7B8-8D9D-8E4E-8F4E-70753BCE1E47}"/>
              </a:ext>
            </a:extLst>
          </p:cNvPr>
          <p:cNvSpPr>
            <a:spLocks noGrp="1"/>
          </p:cNvSpPr>
          <p:nvPr>
            <p:ph type="title"/>
          </p:nvPr>
        </p:nvSpPr>
        <p:spPr/>
        <p:txBody>
          <a:bodyPr/>
          <a:lstStyle/>
          <a:p>
            <a:r>
              <a:rPr lang="en-US" dirty="0"/>
              <a:t>Rotator Cuff Tears</a:t>
            </a:r>
          </a:p>
        </p:txBody>
      </p:sp>
      <p:sp>
        <p:nvSpPr>
          <p:cNvPr id="5" name="Content Placeholder 4">
            <a:extLst>
              <a:ext uri="{FF2B5EF4-FFF2-40B4-BE49-F238E27FC236}">
                <a16:creationId xmlns:a16="http://schemas.microsoft.com/office/drawing/2014/main" id="{D6296C5C-38B2-3C45-AA2B-BC3EA50F6C90}"/>
              </a:ext>
            </a:extLst>
          </p:cNvPr>
          <p:cNvSpPr>
            <a:spLocks noGrp="1"/>
          </p:cNvSpPr>
          <p:nvPr>
            <p:ph idx="1"/>
          </p:nvPr>
        </p:nvSpPr>
        <p:spPr>
          <a:xfrm>
            <a:off x="754380" y="1690688"/>
            <a:ext cx="10683240" cy="4351338"/>
          </a:xfrm>
        </p:spPr>
        <p:txBody>
          <a:bodyPr>
            <a:normAutofit lnSpcReduction="10000"/>
          </a:bodyPr>
          <a:lstStyle/>
          <a:p>
            <a:r>
              <a:rPr lang="en-US" dirty="0"/>
              <a:t>Acute</a:t>
            </a:r>
          </a:p>
          <a:p>
            <a:pPr lvl="1"/>
            <a:r>
              <a:rPr lang="en-US" dirty="0"/>
              <a:t>Mechanism: trauma, extreme hyperabduction or hyperextension, FOOSH, lifting heavy object or catching heavy object +/- glenohumeral dislocation</a:t>
            </a:r>
          </a:p>
          <a:p>
            <a:pPr lvl="1"/>
            <a:r>
              <a:rPr lang="en-US" dirty="0"/>
              <a:t>Exam: sudden tearing sensation in the shoulder with severe pain, inability to abduct or externally rotate the arm against even minimal resistance, and asymmetry due to local swelling</a:t>
            </a:r>
          </a:p>
          <a:p>
            <a:r>
              <a:rPr lang="en-US" dirty="0"/>
              <a:t>Chronic (more common)</a:t>
            </a:r>
          </a:p>
          <a:p>
            <a:pPr lvl="1"/>
            <a:r>
              <a:rPr lang="en-US" dirty="0"/>
              <a:t>Mechanism: sports with overhead activities (swimming, tennis, baseball), laborers, extension of subacromial impingement syndrome</a:t>
            </a:r>
          </a:p>
          <a:p>
            <a:pPr lvl="1"/>
            <a:r>
              <a:rPr lang="en-US" dirty="0"/>
              <a:t>Exam: gradual and progressive pain at lateral upper arm, worse with arm elevation, external rotation, and lifting; disuse atrophy, weakness and crepitus with ROM is often present</a:t>
            </a:r>
          </a:p>
        </p:txBody>
      </p:sp>
    </p:spTree>
    <p:extLst>
      <p:ext uri="{BB962C8B-B14F-4D97-AF65-F5344CB8AC3E}">
        <p14:creationId xmlns:p14="http://schemas.microsoft.com/office/powerpoint/2010/main" val="20179431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5ABDF-E569-154B-85F0-8EE01B1D2E2E}"/>
              </a:ext>
            </a:extLst>
          </p:cNvPr>
          <p:cNvSpPr>
            <a:spLocks noGrp="1"/>
          </p:cNvSpPr>
          <p:nvPr>
            <p:ph type="title"/>
          </p:nvPr>
        </p:nvSpPr>
        <p:spPr/>
        <p:txBody>
          <a:bodyPr/>
          <a:lstStyle/>
          <a:p>
            <a:r>
              <a:rPr lang="en-US" dirty="0"/>
              <a:t>Rotator Cuff Tears</a:t>
            </a:r>
          </a:p>
        </p:txBody>
      </p:sp>
      <p:sp>
        <p:nvSpPr>
          <p:cNvPr id="3" name="Content Placeholder 2">
            <a:extLst>
              <a:ext uri="{FF2B5EF4-FFF2-40B4-BE49-F238E27FC236}">
                <a16:creationId xmlns:a16="http://schemas.microsoft.com/office/drawing/2014/main" id="{A8C4B7FB-7D54-624E-9D11-14F910F05961}"/>
              </a:ext>
            </a:extLst>
          </p:cNvPr>
          <p:cNvSpPr>
            <a:spLocks noGrp="1"/>
          </p:cNvSpPr>
          <p:nvPr>
            <p:ph idx="1"/>
          </p:nvPr>
        </p:nvSpPr>
        <p:spPr>
          <a:xfrm>
            <a:off x="726948" y="1792288"/>
            <a:ext cx="10738104" cy="4351338"/>
          </a:xfrm>
        </p:spPr>
        <p:txBody>
          <a:bodyPr/>
          <a:lstStyle/>
          <a:p>
            <a:r>
              <a:rPr lang="en-US" dirty="0"/>
              <a:t>Partial Tear (more common) vs. Full-thickness Tear</a:t>
            </a:r>
          </a:p>
          <a:p>
            <a:pPr lvl="1"/>
            <a:r>
              <a:rPr lang="en-US" dirty="0"/>
              <a:t>Tx: rest, activity modification, analgesics (NSAIDs), ice, ROM exercises, stretching and strengthening, corticosteroid injections, follow up within 1 week</a:t>
            </a:r>
          </a:p>
          <a:p>
            <a:pPr lvl="2"/>
            <a:r>
              <a:rPr lang="en-US" dirty="0"/>
              <a:t>Less responsive to conservative treatment over time</a:t>
            </a:r>
          </a:p>
          <a:p>
            <a:pPr lvl="2"/>
            <a:r>
              <a:rPr lang="en-US" dirty="0"/>
              <a:t>Full-thickness </a:t>
            </a:r>
            <a:r>
              <a:rPr lang="en-US" dirty="0">
                <a:sym typeface="Wingdings" pitchFamily="2" charset="2"/>
              </a:rPr>
              <a:t> OR</a:t>
            </a:r>
          </a:p>
          <a:p>
            <a:pPr lvl="2"/>
            <a:r>
              <a:rPr lang="en-US" dirty="0">
                <a:sym typeface="Wingdings" pitchFamily="2" charset="2"/>
              </a:rPr>
              <a:t>Neurovascular  OR</a:t>
            </a:r>
            <a:endParaRPr lang="en-US" dirty="0"/>
          </a:p>
        </p:txBody>
      </p:sp>
      <p:pic>
        <p:nvPicPr>
          <p:cNvPr id="5" name="Picture 4" descr="A picture containing X-ray film, blur&#10;&#10;Description automatically generated">
            <a:extLst>
              <a:ext uri="{FF2B5EF4-FFF2-40B4-BE49-F238E27FC236}">
                <a16:creationId xmlns:a16="http://schemas.microsoft.com/office/drawing/2014/main" id="{38F36065-5A3E-D143-8780-2815EAF40E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45395" y="3530600"/>
            <a:ext cx="3211205" cy="3327400"/>
          </a:xfrm>
          <a:prstGeom prst="rect">
            <a:avLst/>
          </a:prstGeom>
        </p:spPr>
      </p:pic>
      <p:pic>
        <p:nvPicPr>
          <p:cNvPr id="7" name="Picture 6" descr="A picture containing text, nature&#10;&#10;Description automatically generated">
            <a:extLst>
              <a:ext uri="{FF2B5EF4-FFF2-40B4-BE49-F238E27FC236}">
                <a16:creationId xmlns:a16="http://schemas.microsoft.com/office/drawing/2014/main" id="{64F6E9B8-D860-E44D-9C0C-2479C1E2D4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56600" y="3530600"/>
            <a:ext cx="3835400" cy="3327400"/>
          </a:xfrm>
          <a:prstGeom prst="rect">
            <a:avLst/>
          </a:prstGeom>
        </p:spPr>
      </p:pic>
    </p:spTree>
    <p:extLst>
      <p:ext uri="{BB962C8B-B14F-4D97-AF65-F5344CB8AC3E}">
        <p14:creationId xmlns:p14="http://schemas.microsoft.com/office/powerpoint/2010/main" val="25134828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1CB7B8-8D9D-8E4E-8F4E-70753BCE1E47}"/>
              </a:ext>
            </a:extLst>
          </p:cNvPr>
          <p:cNvSpPr>
            <a:spLocks noGrp="1"/>
          </p:cNvSpPr>
          <p:nvPr>
            <p:ph type="title"/>
          </p:nvPr>
        </p:nvSpPr>
        <p:spPr/>
        <p:txBody>
          <a:bodyPr/>
          <a:lstStyle/>
          <a:p>
            <a:r>
              <a:rPr lang="en-US" dirty="0"/>
              <a:t>Calcific Tendinosis</a:t>
            </a:r>
          </a:p>
        </p:txBody>
      </p:sp>
      <p:sp>
        <p:nvSpPr>
          <p:cNvPr id="5" name="Content Placeholder 4">
            <a:extLst>
              <a:ext uri="{FF2B5EF4-FFF2-40B4-BE49-F238E27FC236}">
                <a16:creationId xmlns:a16="http://schemas.microsoft.com/office/drawing/2014/main" id="{D6296C5C-38B2-3C45-AA2B-BC3EA50F6C90}"/>
              </a:ext>
            </a:extLst>
          </p:cNvPr>
          <p:cNvSpPr>
            <a:spLocks noGrp="1"/>
          </p:cNvSpPr>
          <p:nvPr>
            <p:ph idx="1"/>
          </p:nvPr>
        </p:nvSpPr>
        <p:spPr>
          <a:xfrm>
            <a:off x="717804" y="1690688"/>
            <a:ext cx="10756392" cy="4351338"/>
          </a:xfrm>
        </p:spPr>
        <p:txBody>
          <a:bodyPr>
            <a:normAutofit/>
          </a:bodyPr>
          <a:lstStyle/>
          <a:p>
            <a:r>
              <a:rPr lang="en-US" dirty="0"/>
              <a:t>chronic repetitive microtrauma, age, tissue hypoxia </a:t>
            </a:r>
            <a:r>
              <a:rPr lang="en-US" dirty="0">
                <a:sym typeface="Wingdings" pitchFamily="2" charset="2"/>
              </a:rPr>
              <a:t> </a:t>
            </a:r>
            <a:r>
              <a:rPr lang="en-US" dirty="0"/>
              <a:t> calcium crystal deposition </a:t>
            </a:r>
            <a:r>
              <a:rPr lang="en-US" dirty="0">
                <a:sym typeface="Wingdings" pitchFamily="2" charset="2"/>
              </a:rPr>
              <a:t> </a:t>
            </a:r>
            <a:r>
              <a:rPr lang="en-US" dirty="0"/>
              <a:t>painful spontaneous resorption </a:t>
            </a:r>
          </a:p>
          <a:p>
            <a:endParaRPr lang="en-US" dirty="0"/>
          </a:p>
          <a:p>
            <a:r>
              <a:rPr lang="en-US" dirty="0"/>
              <a:t>Pre-calcific: mild pain at rest or at night</a:t>
            </a:r>
          </a:p>
          <a:p>
            <a:r>
              <a:rPr lang="en-US" dirty="0"/>
              <a:t>Calcific: pain with abduction or “catching” sensation</a:t>
            </a:r>
          </a:p>
          <a:p>
            <a:r>
              <a:rPr lang="en-US" dirty="0"/>
              <a:t>Resorptive: incapacitating pain for 1-2 weeks</a:t>
            </a:r>
          </a:p>
          <a:p>
            <a:r>
              <a:rPr lang="en-US" dirty="0"/>
              <a:t>Post-calcific: variable pain and shoulder dysfunction for several months</a:t>
            </a:r>
          </a:p>
          <a:p>
            <a:endParaRPr lang="en-US" dirty="0"/>
          </a:p>
        </p:txBody>
      </p:sp>
    </p:spTree>
    <p:extLst>
      <p:ext uri="{BB962C8B-B14F-4D97-AF65-F5344CB8AC3E}">
        <p14:creationId xmlns:p14="http://schemas.microsoft.com/office/powerpoint/2010/main" val="4277075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a:extLst>
              <a:ext uri="{FF2B5EF4-FFF2-40B4-BE49-F238E27FC236}">
                <a16:creationId xmlns:a16="http://schemas.microsoft.com/office/drawing/2014/main" id="{5670077D-FDF6-7745-9654-533D03DB5199}"/>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1219200"/>
            <a:ext cx="6842038" cy="4162928"/>
          </a:xfrm>
        </p:spPr>
      </p:pic>
      <p:pic>
        <p:nvPicPr>
          <p:cNvPr id="6" name="Content Placeholder 8" descr="Graphical user interface&#10;&#10;Description automatically generated">
            <a:extLst>
              <a:ext uri="{FF2B5EF4-FFF2-40B4-BE49-F238E27FC236}">
                <a16:creationId xmlns:a16="http://schemas.microsoft.com/office/drawing/2014/main" id="{99ABB244-F79C-1249-B556-EC1074C4D2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42038" y="1219200"/>
            <a:ext cx="5349962" cy="4342504"/>
          </a:xfrm>
          <a:prstGeom prst="rect">
            <a:avLst/>
          </a:prstGeom>
        </p:spPr>
      </p:pic>
    </p:spTree>
    <p:extLst>
      <p:ext uri="{BB962C8B-B14F-4D97-AF65-F5344CB8AC3E}">
        <p14:creationId xmlns:p14="http://schemas.microsoft.com/office/powerpoint/2010/main" val="36850732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1CB7B8-8D9D-8E4E-8F4E-70753BCE1E47}"/>
              </a:ext>
            </a:extLst>
          </p:cNvPr>
          <p:cNvSpPr>
            <a:spLocks noGrp="1"/>
          </p:cNvSpPr>
          <p:nvPr>
            <p:ph type="title"/>
          </p:nvPr>
        </p:nvSpPr>
        <p:spPr/>
        <p:txBody>
          <a:bodyPr/>
          <a:lstStyle/>
          <a:p>
            <a:r>
              <a:rPr lang="en-US" dirty="0"/>
              <a:t>Calcific Tendinosis</a:t>
            </a:r>
          </a:p>
        </p:txBody>
      </p:sp>
      <p:sp>
        <p:nvSpPr>
          <p:cNvPr id="5" name="Content Placeholder 4">
            <a:extLst>
              <a:ext uri="{FF2B5EF4-FFF2-40B4-BE49-F238E27FC236}">
                <a16:creationId xmlns:a16="http://schemas.microsoft.com/office/drawing/2014/main" id="{D6296C5C-38B2-3C45-AA2B-BC3EA50F6C90}"/>
              </a:ext>
            </a:extLst>
          </p:cNvPr>
          <p:cNvSpPr>
            <a:spLocks noGrp="1"/>
          </p:cNvSpPr>
          <p:nvPr>
            <p:ph idx="1"/>
          </p:nvPr>
        </p:nvSpPr>
        <p:spPr>
          <a:xfrm>
            <a:off x="666750" y="1690688"/>
            <a:ext cx="10858500" cy="5167312"/>
          </a:xfrm>
        </p:spPr>
        <p:txBody>
          <a:bodyPr>
            <a:normAutofit/>
          </a:bodyPr>
          <a:lstStyle/>
          <a:p>
            <a:r>
              <a:rPr lang="en-US" dirty="0"/>
              <a:t>Exam: patient may hold the arm adducted, max tenderness over the </a:t>
            </a:r>
            <a:r>
              <a:rPr lang="en-US" dirty="0" err="1"/>
              <a:t>prox</a:t>
            </a:r>
            <a:r>
              <a:rPr lang="en-US" dirty="0"/>
              <a:t> humerus, limited active and passive ROM, crepitus, muscle atrophy</a:t>
            </a:r>
          </a:p>
          <a:p>
            <a:r>
              <a:rPr lang="en-US" dirty="0"/>
              <a:t>Shoulder XR: localize deposits and any signs of impingement </a:t>
            </a:r>
          </a:p>
          <a:p>
            <a:r>
              <a:rPr lang="en-US" dirty="0"/>
              <a:t>Tx: analgesics, NSAIDs, ice, sling for brief periods, progressive ROM exercises, PT if chronic, corticosteroid injection, oral steroids, platelet-rich plasma, electrical nerve stimulation, and </a:t>
            </a:r>
            <a:r>
              <a:rPr lang="en-US" b="1" dirty="0"/>
              <a:t>US-guided needle lavage </a:t>
            </a:r>
          </a:p>
          <a:p>
            <a:pPr lvl="1"/>
            <a:r>
              <a:rPr lang="en-US" dirty="0"/>
              <a:t>rest the shoulder in abduction on the back of a chair as often as is tolerable</a:t>
            </a:r>
          </a:p>
          <a:p>
            <a:pPr lvl="1"/>
            <a:r>
              <a:rPr lang="en-US" dirty="0"/>
              <a:t>sleep with a pillow beneath the axilla in order to prevent restriction of motion</a:t>
            </a:r>
          </a:p>
          <a:p>
            <a:r>
              <a:rPr lang="en-US" dirty="0"/>
              <a:t>Progression of symptoms, constant pain interfering with daily activities, or no improvement with conservative therapy </a:t>
            </a:r>
            <a:r>
              <a:rPr lang="en-US" dirty="0">
                <a:sym typeface="Wingdings" pitchFamily="2" charset="2"/>
              </a:rPr>
              <a:t> arthroscopy in OR</a:t>
            </a:r>
            <a:endParaRPr lang="en-US" dirty="0"/>
          </a:p>
          <a:p>
            <a:endParaRPr lang="en-US" dirty="0"/>
          </a:p>
          <a:p>
            <a:endParaRPr lang="en-US" dirty="0"/>
          </a:p>
        </p:txBody>
      </p:sp>
    </p:spTree>
    <p:extLst>
      <p:ext uri="{BB962C8B-B14F-4D97-AF65-F5344CB8AC3E}">
        <p14:creationId xmlns:p14="http://schemas.microsoft.com/office/powerpoint/2010/main" val="8540312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EB0D5980-D799-6345-92A4-9DD603BF9B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6005015" cy="685800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2312ED13-3D0F-874F-9ABD-64A554E9B62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86985" y="1"/>
            <a:ext cx="6005015" cy="6858000"/>
          </a:xfrm>
          <a:prstGeom prst="rect">
            <a:avLst/>
          </a:prstGeom>
        </p:spPr>
      </p:pic>
    </p:spTree>
    <p:extLst>
      <p:ext uri="{BB962C8B-B14F-4D97-AF65-F5344CB8AC3E}">
        <p14:creationId xmlns:p14="http://schemas.microsoft.com/office/powerpoint/2010/main" val="18085329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a:xfrm>
            <a:off x="365760" y="346837"/>
            <a:ext cx="11460480" cy="1325563"/>
          </a:xfrm>
        </p:spPr>
        <p:txBody>
          <a:bodyPr/>
          <a:lstStyle/>
          <a:p>
            <a:r>
              <a:rPr lang="en-US" dirty="0"/>
              <a:t>Adhesive Capsulitis </a:t>
            </a:r>
            <a:r>
              <a:rPr lang="en-US" sz="3200" dirty="0"/>
              <a:t>aka</a:t>
            </a:r>
            <a:r>
              <a:rPr lang="en-US" dirty="0"/>
              <a:t> Frozen Shoulder Syndrome</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a:xfrm>
            <a:off x="838200" y="1825625"/>
            <a:ext cx="10515600" cy="4685538"/>
          </a:xfrm>
        </p:spPr>
        <p:txBody>
          <a:bodyPr>
            <a:normAutofit fontScale="62500" lnSpcReduction="20000"/>
          </a:bodyPr>
          <a:lstStyle/>
          <a:p>
            <a:r>
              <a:rPr lang="en-US" sz="4200" dirty="0"/>
              <a:t>Primary: diabetes, thyroid disease, postmenopausal, pulmonary neoplasm, and autoimmune disorders </a:t>
            </a:r>
          </a:p>
          <a:p>
            <a:r>
              <a:rPr lang="en-US" sz="4200" dirty="0"/>
              <a:t>Secondary: prolonged immobilization after trauma, surgery, stroke, impingement syndrome or bicipital tendinitis</a:t>
            </a:r>
          </a:p>
          <a:p>
            <a:endParaRPr lang="en-US" sz="4200" dirty="0"/>
          </a:p>
          <a:p>
            <a:r>
              <a:rPr lang="en-US" sz="4200" dirty="0"/>
              <a:t>Stage 1 (months 2-3): acute synovial inflammation with limitation of ROM</a:t>
            </a:r>
          </a:p>
          <a:p>
            <a:r>
              <a:rPr lang="en-US" sz="4200" dirty="0"/>
              <a:t>Stage 2 (months 3-9): decreased shoulder motion and chronic pain from capsular thickening/scarring </a:t>
            </a:r>
          </a:p>
          <a:p>
            <a:r>
              <a:rPr lang="en-US" sz="4200" dirty="0"/>
              <a:t>Stage 3 (months 9-15): less pain and increased ROM, but a more fibrotic thick capsule </a:t>
            </a:r>
          </a:p>
          <a:p>
            <a:r>
              <a:rPr lang="en-US" sz="4200" dirty="0"/>
              <a:t>Stage 4 (months &gt;15): progressive improvement in ROM with significant improvement in pain</a:t>
            </a:r>
          </a:p>
          <a:p>
            <a:endParaRPr lang="en-US" dirty="0"/>
          </a:p>
          <a:p>
            <a:endParaRPr lang="en-US" dirty="0"/>
          </a:p>
        </p:txBody>
      </p:sp>
    </p:spTree>
    <p:extLst>
      <p:ext uri="{BB962C8B-B14F-4D97-AF65-F5344CB8AC3E}">
        <p14:creationId xmlns:p14="http://schemas.microsoft.com/office/powerpoint/2010/main" val="26495195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a:xfrm>
            <a:off x="365760" y="346837"/>
            <a:ext cx="11460480" cy="1325563"/>
          </a:xfrm>
        </p:spPr>
        <p:txBody>
          <a:bodyPr/>
          <a:lstStyle/>
          <a:p>
            <a:r>
              <a:rPr lang="en-US" dirty="0"/>
              <a:t>Adhesive Capsulitis </a:t>
            </a:r>
            <a:r>
              <a:rPr lang="en-US" sz="3200" dirty="0"/>
              <a:t>aka</a:t>
            </a:r>
            <a:r>
              <a:rPr lang="en-US" dirty="0"/>
              <a:t> Frozen Shoulder Syndrome</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a:xfrm>
            <a:off x="838200" y="1825625"/>
            <a:ext cx="10515600" cy="4685538"/>
          </a:xfrm>
        </p:spPr>
        <p:txBody>
          <a:bodyPr>
            <a:normAutofit/>
          </a:bodyPr>
          <a:lstStyle/>
          <a:p>
            <a:r>
              <a:rPr lang="en-US" dirty="0"/>
              <a:t>Exam: limited active and passive ROM, pain is diffuse, poorly localized, often extends down the upper arm, worse at night and at rest +/- muscle atrophy</a:t>
            </a:r>
          </a:p>
          <a:p>
            <a:r>
              <a:rPr lang="en-US" dirty="0"/>
              <a:t>US may demonstrate increased vascular flow, thickening of rotator cuff structures, and bulging of the supraspinatus tendon</a:t>
            </a:r>
          </a:p>
          <a:p>
            <a:r>
              <a:rPr lang="en-US" dirty="0"/>
              <a:t>Tx: analgesics, NSAIDs, ice, </a:t>
            </a:r>
            <a:r>
              <a:rPr lang="en-US" b="1" dirty="0"/>
              <a:t>no immobilization</a:t>
            </a:r>
            <a:r>
              <a:rPr lang="en-US" dirty="0"/>
              <a:t>, progressive ROM exercises, </a:t>
            </a:r>
            <a:r>
              <a:rPr lang="en-US" b="1" dirty="0"/>
              <a:t>PT is crucial</a:t>
            </a:r>
            <a:r>
              <a:rPr lang="en-US" dirty="0"/>
              <a:t>, corticosteroid injection</a:t>
            </a:r>
          </a:p>
          <a:p>
            <a:r>
              <a:rPr lang="en-US" dirty="0"/>
              <a:t>If symptoms persist &gt;6 months: refer to ortho for closed manipulation under general anesthesia, arthroscopic capsular release, or open capsular release in OR</a:t>
            </a:r>
          </a:p>
          <a:p>
            <a:endParaRPr lang="en-US" sz="3600" dirty="0"/>
          </a:p>
          <a:p>
            <a:endParaRPr lang="en-US" sz="4200" dirty="0"/>
          </a:p>
          <a:p>
            <a:endParaRPr lang="en-US" dirty="0"/>
          </a:p>
          <a:p>
            <a:endParaRPr lang="en-US" dirty="0"/>
          </a:p>
        </p:txBody>
      </p:sp>
    </p:spTree>
    <p:extLst>
      <p:ext uri="{BB962C8B-B14F-4D97-AF65-F5344CB8AC3E}">
        <p14:creationId xmlns:p14="http://schemas.microsoft.com/office/powerpoint/2010/main" val="19704457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p:txBody>
          <a:bodyPr/>
          <a:lstStyle/>
          <a:p>
            <a:r>
              <a:rPr lang="en-US" dirty="0"/>
              <a:t>Osteoarthritis (OA)</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a:xfrm>
            <a:off x="838200" y="1825625"/>
            <a:ext cx="6001511" cy="4351338"/>
          </a:xfrm>
        </p:spPr>
        <p:txBody>
          <a:bodyPr>
            <a:normAutofit/>
          </a:bodyPr>
          <a:lstStyle/>
          <a:p>
            <a:r>
              <a:rPr lang="en-US" dirty="0"/>
              <a:t>Gradual and progressive pain, worse with motion, better with rest</a:t>
            </a:r>
          </a:p>
          <a:p>
            <a:r>
              <a:rPr lang="en-US" dirty="0"/>
              <a:t>Usually concurrent with degenerative disease of the AC joint</a:t>
            </a:r>
          </a:p>
          <a:p>
            <a:r>
              <a:rPr lang="en-US" dirty="0"/>
              <a:t> Secondary OA (more common):  prev. fracture, recurrent dislocations, or an underlying disorder</a:t>
            </a:r>
          </a:p>
          <a:p>
            <a:r>
              <a:rPr lang="en-US" dirty="0"/>
              <a:t>Tx: analgesics, NSAIDs, gentle ROM exercise</a:t>
            </a:r>
          </a:p>
        </p:txBody>
      </p:sp>
      <p:pic>
        <p:nvPicPr>
          <p:cNvPr id="7" name="Picture 6" descr="Graphical user interface&#10;&#10;Description automatically generated">
            <a:extLst>
              <a:ext uri="{FF2B5EF4-FFF2-40B4-BE49-F238E27FC236}">
                <a16:creationId xmlns:a16="http://schemas.microsoft.com/office/drawing/2014/main" id="{E55E919C-D226-5A47-9E05-3F1B29F7485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46645" y="218821"/>
            <a:ext cx="2645355" cy="3666829"/>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id="{B8F65B8F-1F61-F040-A9A4-F9ED87E955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79489" y="218821"/>
            <a:ext cx="2645356" cy="3666830"/>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CB521F45-4B7C-2041-82D4-70A6CBE45BB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564624" y="3918380"/>
            <a:ext cx="2627376" cy="2793316"/>
          </a:xfrm>
          <a:prstGeom prst="rect">
            <a:avLst/>
          </a:prstGeom>
        </p:spPr>
      </p:pic>
      <p:pic>
        <p:nvPicPr>
          <p:cNvPr id="15" name="Picture 14" descr="Graphical user interface, text&#10;&#10;Description automatically generated">
            <a:extLst>
              <a:ext uri="{FF2B5EF4-FFF2-40B4-BE49-F238E27FC236}">
                <a16:creationId xmlns:a16="http://schemas.microsoft.com/office/drawing/2014/main" id="{4FEAC3A1-3C11-074B-8E4E-E4CCE8DAEA7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919267" y="3936668"/>
            <a:ext cx="2645357" cy="2756740"/>
          </a:xfrm>
          <a:prstGeom prst="rect">
            <a:avLst/>
          </a:prstGeom>
        </p:spPr>
      </p:pic>
    </p:spTree>
    <p:extLst>
      <p:ext uri="{BB962C8B-B14F-4D97-AF65-F5344CB8AC3E}">
        <p14:creationId xmlns:p14="http://schemas.microsoft.com/office/powerpoint/2010/main" val="19623259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6FCA4-8B7A-EE4A-9448-23040406EDD7}"/>
              </a:ext>
            </a:extLst>
          </p:cNvPr>
          <p:cNvSpPr>
            <a:spLocks noGrp="1"/>
          </p:cNvSpPr>
          <p:nvPr>
            <p:ph type="title"/>
          </p:nvPr>
        </p:nvSpPr>
        <p:spPr/>
        <p:txBody>
          <a:bodyPr/>
          <a:lstStyle/>
          <a:p>
            <a:r>
              <a:rPr lang="en-US" dirty="0"/>
              <a:t>Thoracic Outlet Syndrome</a:t>
            </a:r>
          </a:p>
        </p:txBody>
      </p:sp>
      <p:sp>
        <p:nvSpPr>
          <p:cNvPr id="3" name="Content Placeholder 2">
            <a:extLst>
              <a:ext uri="{FF2B5EF4-FFF2-40B4-BE49-F238E27FC236}">
                <a16:creationId xmlns:a16="http://schemas.microsoft.com/office/drawing/2014/main" id="{AB3690A3-C9E8-AC4D-98AE-834779159AE8}"/>
              </a:ext>
            </a:extLst>
          </p:cNvPr>
          <p:cNvSpPr>
            <a:spLocks noGrp="1"/>
          </p:cNvSpPr>
          <p:nvPr>
            <p:ph idx="1"/>
          </p:nvPr>
        </p:nvSpPr>
        <p:spPr/>
        <p:txBody>
          <a:bodyPr>
            <a:normAutofit/>
          </a:bodyPr>
          <a:lstStyle/>
          <a:p>
            <a:r>
              <a:rPr lang="en-US" dirty="0"/>
              <a:t>Compression of the brachial plexus (medial trunk) and blood vessels (subclavian a./v.) proximal to the shoulder</a:t>
            </a:r>
          </a:p>
          <a:p>
            <a:r>
              <a:rPr lang="en-US" dirty="0"/>
              <a:t>Pain that radiates through the shoulder to the medial forearm and 4</a:t>
            </a:r>
            <a:r>
              <a:rPr lang="en-US" baseline="30000" dirty="0"/>
              <a:t>th/</a:t>
            </a:r>
            <a:r>
              <a:rPr lang="en-US" dirty="0"/>
              <a:t>5</a:t>
            </a:r>
            <a:r>
              <a:rPr lang="en-US" baseline="30000" dirty="0"/>
              <a:t>th </a:t>
            </a:r>
            <a:r>
              <a:rPr lang="en-US" dirty="0"/>
              <a:t>digits, numbness and tingling of the fingers and a weak grip </a:t>
            </a:r>
          </a:p>
          <a:p>
            <a:pPr lvl="1"/>
            <a:r>
              <a:rPr lang="en-US" dirty="0"/>
              <a:t>Elevated arm stress test and Adson’s test</a:t>
            </a:r>
          </a:p>
          <a:p>
            <a:r>
              <a:rPr lang="en-US" dirty="0"/>
              <a:t>XR </a:t>
            </a:r>
            <a:r>
              <a:rPr lang="en-US" dirty="0">
                <a:sym typeface="Wingdings" pitchFamily="2" charset="2"/>
              </a:rPr>
              <a:t> p</a:t>
            </a:r>
            <a:r>
              <a:rPr lang="en-US" dirty="0"/>
              <a:t>rior clavicular fracture with malunion or cervical rib band;   CTA </a:t>
            </a:r>
            <a:r>
              <a:rPr lang="en-US" dirty="0">
                <a:sym typeface="Wingdings" pitchFamily="2" charset="2"/>
              </a:rPr>
              <a:t></a:t>
            </a:r>
            <a:r>
              <a:rPr lang="en-US" dirty="0"/>
              <a:t> arterial lesions; US </a:t>
            </a:r>
            <a:r>
              <a:rPr lang="en-US" dirty="0">
                <a:sym typeface="Wingdings" pitchFamily="2" charset="2"/>
              </a:rPr>
              <a:t></a:t>
            </a:r>
            <a:r>
              <a:rPr lang="en-US" dirty="0"/>
              <a:t> upper extremity venous thrombosis</a:t>
            </a:r>
          </a:p>
          <a:p>
            <a:r>
              <a:rPr lang="en-US" dirty="0"/>
              <a:t>Tx: activity modification, education, postural exercises, NSAIDs, PT, referral to PCP to dx neurogenic vs. arterial vs. venous TOS</a:t>
            </a:r>
          </a:p>
          <a:p>
            <a:pPr marL="0" indent="0">
              <a:buNone/>
            </a:pPr>
            <a:endParaRPr lang="en-US" dirty="0"/>
          </a:p>
        </p:txBody>
      </p:sp>
    </p:spTree>
    <p:extLst>
      <p:ext uri="{BB962C8B-B14F-4D97-AF65-F5344CB8AC3E}">
        <p14:creationId xmlns:p14="http://schemas.microsoft.com/office/powerpoint/2010/main" val="23858344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Shoulder Arthritis | Johns Hopkins Medicine">
            <a:extLst>
              <a:ext uri="{FF2B5EF4-FFF2-40B4-BE49-F238E27FC236}">
                <a16:creationId xmlns:a16="http://schemas.microsoft.com/office/drawing/2014/main" id="{691E9FF1-F45A-F34B-B2FA-112B5FA2C1D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7126" y="0"/>
            <a:ext cx="12386252"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5A61BA-6CC4-9146-A9A9-9A3B4136DE80}"/>
              </a:ext>
            </a:extLst>
          </p:cNvPr>
          <p:cNvSpPr>
            <a:spLocks noGrp="1"/>
          </p:cNvSpPr>
          <p:nvPr>
            <p:ph type="title"/>
          </p:nvPr>
        </p:nvSpPr>
        <p:spPr>
          <a:xfrm>
            <a:off x="187271" y="380624"/>
            <a:ext cx="10515600" cy="1325563"/>
          </a:xfrm>
        </p:spPr>
        <p:txBody>
          <a:bodyPr/>
          <a:lstStyle/>
          <a:p>
            <a:r>
              <a:rPr lang="en-US" b="1" dirty="0">
                <a:solidFill>
                  <a:schemeClr val="bg1"/>
                </a:solidFill>
              </a:rPr>
              <a:t>Arm Pathologies</a:t>
            </a:r>
          </a:p>
        </p:txBody>
      </p:sp>
    </p:spTree>
    <p:extLst>
      <p:ext uri="{BB962C8B-B14F-4D97-AF65-F5344CB8AC3E}">
        <p14:creationId xmlns:p14="http://schemas.microsoft.com/office/powerpoint/2010/main" val="37587489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1CB7B8-8D9D-8E4E-8F4E-70753BCE1E47}"/>
              </a:ext>
            </a:extLst>
          </p:cNvPr>
          <p:cNvSpPr>
            <a:spLocks noGrp="1"/>
          </p:cNvSpPr>
          <p:nvPr>
            <p:ph type="title"/>
          </p:nvPr>
        </p:nvSpPr>
        <p:spPr/>
        <p:txBody>
          <a:bodyPr/>
          <a:lstStyle/>
          <a:p>
            <a:r>
              <a:rPr lang="en-US" dirty="0"/>
              <a:t>Proximal </a:t>
            </a:r>
            <a:r>
              <a:rPr lang="en-US" dirty="0" err="1"/>
              <a:t>Humerus</a:t>
            </a:r>
            <a:r>
              <a:rPr lang="en-US" dirty="0"/>
              <a:t> Fractures</a:t>
            </a:r>
          </a:p>
        </p:txBody>
      </p:sp>
      <p:sp>
        <p:nvSpPr>
          <p:cNvPr id="5" name="Content Placeholder 4">
            <a:extLst>
              <a:ext uri="{FF2B5EF4-FFF2-40B4-BE49-F238E27FC236}">
                <a16:creationId xmlns:a16="http://schemas.microsoft.com/office/drawing/2014/main" id="{D6296C5C-38B2-3C45-AA2B-BC3EA50F6C90}"/>
              </a:ext>
            </a:extLst>
          </p:cNvPr>
          <p:cNvSpPr>
            <a:spLocks noGrp="1"/>
          </p:cNvSpPr>
          <p:nvPr>
            <p:ph idx="1"/>
          </p:nvPr>
        </p:nvSpPr>
        <p:spPr/>
        <p:txBody>
          <a:bodyPr>
            <a:normAutofit/>
          </a:bodyPr>
          <a:lstStyle/>
          <a:p>
            <a:r>
              <a:rPr lang="en-US" dirty="0"/>
              <a:t>Pain, swelling, and tenderness around the shoulder </a:t>
            </a:r>
          </a:p>
          <a:p>
            <a:r>
              <a:rPr lang="en-US" dirty="0"/>
              <a:t>ROM often significantly limited, and arm is held in adduction</a:t>
            </a:r>
          </a:p>
          <a:p>
            <a:r>
              <a:rPr lang="en-US" dirty="0"/>
              <a:t>Crepitus and ecchymosis may be present</a:t>
            </a:r>
          </a:p>
          <a:p>
            <a:r>
              <a:rPr lang="en-US" dirty="0"/>
              <a:t>Neurovascular exam: axillary n. (sensation over deltoid m.) and  suprascapular n. (supraspinatus and infraspinatus </a:t>
            </a:r>
            <a:r>
              <a:rPr lang="en-US" dirty="0">
                <a:sym typeface="Wingdings" pitchFamily="2" charset="2"/>
              </a:rPr>
              <a:t> </a:t>
            </a:r>
            <a:r>
              <a:rPr lang="en-US" dirty="0"/>
              <a:t>shoulder abduction) </a:t>
            </a:r>
          </a:p>
          <a:p>
            <a:r>
              <a:rPr lang="en-US" dirty="0"/>
              <a:t>Axillary a. injury may be suggested by weak distal pulses, paresthesia, pallor, pulselessness, or an expanding hematoma</a:t>
            </a:r>
          </a:p>
        </p:txBody>
      </p:sp>
    </p:spTree>
    <p:extLst>
      <p:ext uri="{BB962C8B-B14F-4D97-AF65-F5344CB8AC3E}">
        <p14:creationId xmlns:p14="http://schemas.microsoft.com/office/powerpoint/2010/main" val="23577801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descr="Graphical user interface, application, Word&#10;&#10;Description automatically generated">
            <a:extLst>
              <a:ext uri="{FF2B5EF4-FFF2-40B4-BE49-F238E27FC236}">
                <a16:creationId xmlns:a16="http://schemas.microsoft.com/office/drawing/2014/main" id="{2D06B44E-70DB-7744-8B32-33C3DA0D31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49802" y="1825625"/>
            <a:ext cx="3242198" cy="3598050"/>
          </a:xfrm>
          <a:prstGeom prst="rect">
            <a:avLst/>
          </a:prstGeom>
        </p:spPr>
      </p:pic>
      <p:sp>
        <p:nvSpPr>
          <p:cNvPr id="2" name="Title 1">
            <a:extLst>
              <a:ext uri="{FF2B5EF4-FFF2-40B4-BE49-F238E27FC236}">
                <a16:creationId xmlns:a16="http://schemas.microsoft.com/office/drawing/2014/main" id="{8ED5B804-1390-E144-91C4-09217DC5D95F}"/>
              </a:ext>
            </a:extLst>
          </p:cNvPr>
          <p:cNvSpPr>
            <a:spLocks noGrp="1"/>
          </p:cNvSpPr>
          <p:nvPr>
            <p:ph type="title"/>
          </p:nvPr>
        </p:nvSpPr>
        <p:spPr/>
        <p:txBody>
          <a:bodyPr/>
          <a:lstStyle/>
          <a:p>
            <a:r>
              <a:rPr lang="en-US" dirty="0" err="1"/>
              <a:t>Neer</a:t>
            </a:r>
            <a:r>
              <a:rPr lang="en-US" dirty="0"/>
              <a:t> classification system</a:t>
            </a:r>
          </a:p>
        </p:txBody>
      </p:sp>
      <p:sp>
        <p:nvSpPr>
          <p:cNvPr id="6" name="TextBox 5">
            <a:extLst>
              <a:ext uri="{FF2B5EF4-FFF2-40B4-BE49-F238E27FC236}">
                <a16:creationId xmlns:a16="http://schemas.microsoft.com/office/drawing/2014/main" id="{6593144C-D106-D14D-8065-628D9B781CC8}"/>
              </a:ext>
            </a:extLst>
          </p:cNvPr>
          <p:cNvSpPr txBox="1"/>
          <p:nvPr/>
        </p:nvSpPr>
        <p:spPr>
          <a:xfrm>
            <a:off x="9479855" y="5657671"/>
            <a:ext cx="2182091" cy="1200329"/>
          </a:xfrm>
          <a:prstGeom prst="rect">
            <a:avLst/>
          </a:prstGeom>
          <a:noFill/>
        </p:spPr>
        <p:txBody>
          <a:bodyPr wrap="square" rtlCol="0">
            <a:spAutoFit/>
          </a:bodyPr>
          <a:lstStyle/>
          <a:p>
            <a:r>
              <a:rPr lang="en-US" dirty="0"/>
              <a:t>1. Articular surface</a:t>
            </a:r>
          </a:p>
          <a:p>
            <a:r>
              <a:rPr lang="en-US" dirty="0"/>
              <a:t>2. Greater tubercle</a:t>
            </a:r>
          </a:p>
          <a:p>
            <a:r>
              <a:rPr lang="en-US" dirty="0"/>
              <a:t>3. Lesser tubercle</a:t>
            </a:r>
          </a:p>
          <a:p>
            <a:r>
              <a:rPr lang="en-US" dirty="0"/>
              <a:t>4. Diaphysis/shaft</a:t>
            </a:r>
          </a:p>
        </p:txBody>
      </p:sp>
      <p:sp>
        <p:nvSpPr>
          <p:cNvPr id="8" name="Content Placeholder 7">
            <a:extLst>
              <a:ext uri="{FF2B5EF4-FFF2-40B4-BE49-F238E27FC236}">
                <a16:creationId xmlns:a16="http://schemas.microsoft.com/office/drawing/2014/main" id="{32317AD4-78F0-8F46-928F-1B922F94034B}"/>
              </a:ext>
            </a:extLst>
          </p:cNvPr>
          <p:cNvSpPr>
            <a:spLocks noGrp="1"/>
          </p:cNvSpPr>
          <p:nvPr>
            <p:ph idx="1"/>
          </p:nvPr>
        </p:nvSpPr>
        <p:spPr>
          <a:xfrm>
            <a:off x="838201" y="1825625"/>
            <a:ext cx="4869404" cy="4351338"/>
          </a:xfrm>
        </p:spPr>
        <p:txBody>
          <a:bodyPr/>
          <a:lstStyle/>
          <a:p>
            <a:r>
              <a:rPr lang="en-US" dirty="0"/>
              <a:t>1-part: fragment is not displaced, is displaced &lt;1 cm, or is not angulated &gt;45º</a:t>
            </a:r>
          </a:p>
          <a:p>
            <a:pPr lvl="1"/>
            <a:r>
              <a:rPr lang="en-US" dirty="0"/>
              <a:t>Tx: immobilization, ice, analgesics, ortho referral, and early mobilization </a:t>
            </a:r>
          </a:p>
          <a:p>
            <a:r>
              <a:rPr lang="en-US" dirty="0"/>
              <a:t>2-part, 3-part, 4-part: 2, 3, or 4 fragments that are displaced &gt;1cm or angulated &gt; 45º</a:t>
            </a:r>
          </a:p>
          <a:p>
            <a:pPr lvl="1"/>
            <a:r>
              <a:rPr lang="en-US" dirty="0"/>
              <a:t>Tx: Ortho consult in the ED </a:t>
            </a:r>
          </a:p>
          <a:p>
            <a:pPr lvl="1"/>
            <a:endParaRPr lang="en-US" dirty="0"/>
          </a:p>
          <a:p>
            <a:pPr lvl="1"/>
            <a:endParaRPr lang="en-US" dirty="0"/>
          </a:p>
          <a:p>
            <a:pPr lvl="1"/>
            <a:endParaRPr lang="en-US" dirty="0"/>
          </a:p>
        </p:txBody>
      </p:sp>
      <p:pic>
        <p:nvPicPr>
          <p:cNvPr id="14" name="Picture 13" descr="Diagram&#10;&#10;Description automatically generated with low confidence">
            <a:extLst>
              <a:ext uri="{FF2B5EF4-FFF2-40B4-BE49-F238E27FC236}">
                <a16:creationId xmlns:a16="http://schemas.microsoft.com/office/drawing/2014/main" id="{27D5E200-E145-294D-A757-BB0B7C63CE6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07604" y="1799025"/>
            <a:ext cx="3242198" cy="4063008"/>
          </a:xfrm>
          <a:prstGeom prst="rect">
            <a:avLst/>
          </a:prstGeom>
        </p:spPr>
      </p:pic>
    </p:spTree>
    <p:extLst>
      <p:ext uri="{BB962C8B-B14F-4D97-AF65-F5344CB8AC3E}">
        <p14:creationId xmlns:p14="http://schemas.microsoft.com/office/powerpoint/2010/main" val="27736365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10;&#10;Description automatically generated">
            <a:extLst>
              <a:ext uri="{FF2B5EF4-FFF2-40B4-BE49-F238E27FC236}">
                <a16:creationId xmlns:a16="http://schemas.microsoft.com/office/drawing/2014/main" id="{6E833B70-B12E-904B-B041-85B884A0F8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24200" y="0"/>
            <a:ext cx="5943600" cy="3850107"/>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BB567868-C1BA-2943-AA02-286EAE7C9D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24200" y="3158836"/>
            <a:ext cx="5943600" cy="3699164"/>
          </a:xfrm>
          <a:prstGeom prst="rect">
            <a:avLst/>
          </a:prstGeom>
        </p:spPr>
      </p:pic>
    </p:spTree>
    <p:extLst>
      <p:ext uri="{BB962C8B-B14F-4D97-AF65-F5344CB8AC3E}">
        <p14:creationId xmlns:p14="http://schemas.microsoft.com/office/powerpoint/2010/main" val="68515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C004E146-19A0-9349-B658-497A9D719665}"/>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130507" y="0"/>
            <a:ext cx="9930986" cy="6858000"/>
          </a:xfrm>
        </p:spPr>
      </p:pic>
    </p:spTree>
    <p:extLst>
      <p:ext uri="{BB962C8B-B14F-4D97-AF65-F5344CB8AC3E}">
        <p14:creationId xmlns:p14="http://schemas.microsoft.com/office/powerpoint/2010/main" val="20222970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C7C8-59EF-794A-9489-DC35C54CE162}"/>
              </a:ext>
            </a:extLst>
          </p:cNvPr>
          <p:cNvSpPr>
            <a:spLocks noGrp="1"/>
          </p:cNvSpPr>
          <p:nvPr>
            <p:ph type="title"/>
          </p:nvPr>
        </p:nvSpPr>
        <p:spPr/>
        <p:txBody>
          <a:bodyPr/>
          <a:lstStyle/>
          <a:p>
            <a:r>
              <a:rPr lang="en-US" dirty="0"/>
              <a:t>Humeral Shaft Fractures</a:t>
            </a:r>
          </a:p>
        </p:txBody>
      </p:sp>
      <p:sp>
        <p:nvSpPr>
          <p:cNvPr id="3" name="Content Placeholder 2">
            <a:extLst>
              <a:ext uri="{FF2B5EF4-FFF2-40B4-BE49-F238E27FC236}">
                <a16:creationId xmlns:a16="http://schemas.microsoft.com/office/drawing/2014/main" id="{0C4B01F1-5A04-E248-9FA6-4BFF818413D4}"/>
              </a:ext>
            </a:extLst>
          </p:cNvPr>
          <p:cNvSpPr>
            <a:spLocks noGrp="1"/>
          </p:cNvSpPr>
          <p:nvPr>
            <p:ph idx="1"/>
          </p:nvPr>
        </p:nvSpPr>
        <p:spPr>
          <a:xfrm>
            <a:off x="838200" y="1690688"/>
            <a:ext cx="10695709" cy="4351338"/>
          </a:xfrm>
        </p:spPr>
        <p:txBody>
          <a:bodyPr>
            <a:normAutofit/>
          </a:bodyPr>
          <a:lstStyle/>
          <a:p>
            <a:r>
              <a:rPr lang="en-US" dirty="0"/>
              <a:t>Transverse </a:t>
            </a:r>
            <a:r>
              <a:rPr lang="en-US" dirty="0" err="1"/>
              <a:t>Fx</a:t>
            </a:r>
            <a:r>
              <a:rPr lang="en-US" dirty="0"/>
              <a:t>: direct blow that produces a bending force </a:t>
            </a:r>
          </a:p>
          <a:p>
            <a:r>
              <a:rPr lang="en-US" dirty="0"/>
              <a:t>Oblique </a:t>
            </a:r>
            <a:r>
              <a:rPr lang="en-US" dirty="0" err="1"/>
              <a:t>Fx</a:t>
            </a:r>
            <a:r>
              <a:rPr lang="en-US" dirty="0"/>
              <a:t>: bending AND torsion forces, sometimes with comminution</a:t>
            </a:r>
          </a:p>
          <a:p>
            <a:r>
              <a:rPr lang="en-US" dirty="0"/>
              <a:t>Spiral </a:t>
            </a:r>
            <a:r>
              <a:rPr lang="en-US" dirty="0" err="1"/>
              <a:t>Fx</a:t>
            </a:r>
            <a:r>
              <a:rPr lang="en-US" dirty="0"/>
              <a:t>: indirect mechanism (FOOSH) that produces a torsion force</a:t>
            </a:r>
          </a:p>
          <a:p>
            <a:endParaRPr lang="en-US" dirty="0"/>
          </a:p>
        </p:txBody>
      </p:sp>
      <p:pic>
        <p:nvPicPr>
          <p:cNvPr id="5" name="Picture 4" descr="Diagram, text&#10;&#10;Description automatically generated">
            <a:extLst>
              <a:ext uri="{FF2B5EF4-FFF2-40B4-BE49-F238E27FC236}">
                <a16:creationId xmlns:a16="http://schemas.microsoft.com/office/drawing/2014/main" id="{9B69DE96-E7EC-294B-86EC-7ACD938D89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7619" y="3441895"/>
            <a:ext cx="3416105" cy="3416105"/>
          </a:xfrm>
          <a:prstGeom prst="rect">
            <a:avLst/>
          </a:prstGeom>
        </p:spPr>
      </p:pic>
      <p:pic>
        <p:nvPicPr>
          <p:cNvPr id="7" name="Picture 6" descr="A picture containing X-ray film, head covering&#10;&#10;Description automatically generated">
            <a:extLst>
              <a:ext uri="{FF2B5EF4-FFF2-40B4-BE49-F238E27FC236}">
                <a16:creationId xmlns:a16="http://schemas.microsoft.com/office/drawing/2014/main" id="{50A02DB3-FC41-474B-BF78-B03358184C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8774" y="3441894"/>
            <a:ext cx="2672464" cy="3416106"/>
          </a:xfrm>
          <a:prstGeom prst="rect">
            <a:avLst/>
          </a:prstGeom>
        </p:spPr>
      </p:pic>
      <p:pic>
        <p:nvPicPr>
          <p:cNvPr id="9" name="Picture 8" descr="A picture containing text, indoor, person, black&#10;&#10;Description automatically generated">
            <a:extLst>
              <a:ext uri="{FF2B5EF4-FFF2-40B4-BE49-F238E27FC236}">
                <a16:creationId xmlns:a16="http://schemas.microsoft.com/office/drawing/2014/main" id="{642A8896-E201-C045-A160-FC3DEB3604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1238" y="3441894"/>
            <a:ext cx="4280762" cy="3416105"/>
          </a:xfrm>
          <a:prstGeom prst="rect">
            <a:avLst/>
          </a:prstGeom>
        </p:spPr>
      </p:pic>
      <p:pic>
        <p:nvPicPr>
          <p:cNvPr id="11" name="Picture 10" descr="A picture containing X-ray film, close&#10;&#10;Description automatically generated">
            <a:extLst>
              <a:ext uri="{FF2B5EF4-FFF2-40B4-BE49-F238E27FC236}">
                <a16:creationId xmlns:a16="http://schemas.microsoft.com/office/drawing/2014/main" id="{236F70BD-DE37-6F40-85BF-FE89F0DB68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18814" y="3441897"/>
            <a:ext cx="2219960" cy="3416103"/>
          </a:xfrm>
          <a:prstGeom prst="rect">
            <a:avLst/>
          </a:prstGeom>
        </p:spPr>
      </p:pic>
    </p:spTree>
    <p:extLst>
      <p:ext uri="{BB962C8B-B14F-4D97-AF65-F5344CB8AC3E}">
        <p14:creationId xmlns:p14="http://schemas.microsoft.com/office/powerpoint/2010/main" val="867330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C7C8-59EF-794A-9489-DC35C54CE162}"/>
              </a:ext>
            </a:extLst>
          </p:cNvPr>
          <p:cNvSpPr>
            <a:spLocks noGrp="1"/>
          </p:cNvSpPr>
          <p:nvPr>
            <p:ph type="title"/>
          </p:nvPr>
        </p:nvSpPr>
        <p:spPr/>
        <p:txBody>
          <a:bodyPr/>
          <a:lstStyle/>
          <a:p>
            <a:r>
              <a:rPr lang="en-US" dirty="0"/>
              <a:t>Humeral Shaft Fractures</a:t>
            </a:r>
          </a:p>
        </p:txBody>
      </p:sp>
      <p:sp>
        <p:nvSpPr>
          <p:cNvPr id="3" name="Content Placeholder 2">
            <a:extLst>
              <a:ext uri="{FF2B5EF4-FFF2-40B4-BE49-F238E27FC236}">
                <a16:creationId xmlns:a16="http://schemas.microsoft.com/office/drawing/2014/main" id="{0C4B01F1-5A04-E248-9FA6-4BFF818413D4}"/>
              </a:ext>
            </a:extLst>
          </p:cNvPr>
          <p:cNvSpPr>
            <a:spLocks noGrp="1"/>
          </p:cNvSpPr>
          <p:nvPr>
            <p:ph idx="1"/>
          </p:nvPr>
        </p:nvSpPr>
        <p:spPr>
          <a:xfrm>
            <a:off x="838199" y="1825625"/>
            <a:ext cx="10695709" cy="4351338"/>
          </a:xfrm>
        </p:spPr>
        <p:txBody>
          <a:bodyPr>
            <a:normAutofit/>
          </a:bodyPr>
          <a:lstStyle/>
          <a:p>
            <a:r>
              <a:rPr lang="en-US" dirty="0"/>
              <a:t>Exam: Localized tenderness, swelling, pain, and abnormal mobility or crepitus +/- arm shortening </a:t>
            </a:r>
          </a:p>
          <a:p>
            <a:pPr lvl="1"/>
            <a:r>
              <a:rPr lang="en-US" dirty="0"/>
              <a:t>r/o injury to the brachial a. and v., or the radial, ulnar, or median n. </a:t>
            </a:r>
          </a:p>
          <a:p>
            <a:r>
              <a:rPr lang="en-US" dirty="0"/>
              <a:t>Neurovascular injuries </a:t>
            </a:r>
            <a:r>
              <a:rPr lang="en-US" dirty="0">
                <a:sym typeface="Wingdings" pitchFamily="2" charset="2"/>
              </a:rPr>
              <a:t></a:t>
            </a:r>
            <a:r>
              <a:rPr lang="en-US" dirty="0"/>
              <a:t> emergency ortho consultation </a:t>
            </a:r>
          </a:p>
          <a:p>
            <a:r>
              <a:rPr lang="en-US" dirty="0"/>
              <a:t>&lt;20º of angulation in the sagittal plane, &lt;30º of varus or valgus angulation, and shortened &lt;2-3 cm </a:t>
            </a:r>
            <a:r>
              <a:rPr lang="en-US" dirty="0">
                <a:sym typeface="Wingdings" pitchFamily="2" charset="2"/>
              </a:rPr>
              <a:t> non-operative management</a:t>
            </a:r>
            <a:r>
              <a:rPr lang="en-US" dirty="0"/>
              <a:t> </a:t>
            </a:r>
          </a:p>
          <a:p>
            <a:pPr lvl="1"/>
            <a:r>
              <a:rPr lang="en-US" dirty="0"/>
              <a:t>Tx: immobilization (sugar-tong, hanging cast, simple sling and swathe), ice, analgesia, and referral</a:t>
            </a:r>
          </a:p>
          <a:p>
            <a:endParaRPr lang="en-US" dirty="0"/>
          </a:p>
        </p:txBody>
      </p:sp>
    </p:spTree>
    <p:extLst>
      <p:ext uri="{BB962C8B-B14F-4D97-AF65-F5344CB8AC3E}">
        <p14:creationId xmlns:p14="http://schemas.microsoft.com/office/powerpoint/2010/main" val="3793667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p:txBody>
          <a:bodyPr/>
          <a:lstStyle/>
          <a:p>
            <a:r>
              <a:rPr lang="en-US" dirty="0"/>
              <a:t>Disorders of the Biceps Tendon</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p:txBody>
          <a:bodyPr>
            <a:normAutofit fontScale="92500"/>
          </a:bodyPr>
          <a:lstStyle/>
          <a:p>
            <a:r>
              <a:rPr lang="en-US" dirty="0"/>
              <a:t>Tendinitis (</a:t>
            </a:r>
            <a:r>
              <a:rPr lang="en-US" dirty="0" err="1"/>
              <a:t>inflamm</a:t>
            </a:r>
            <a:r>
              <a:rPr lang="en-US" dirty="0"/>
              <a:t>.) and Tendinosis (collagen tears): associated with SLAP (superior labrum anterior to posterior) lesions 2/2 repetitive overhead arm motion </a:t>
            </a:r>
          </a:p>
          <a:p>
            <a:pPr lvl="1"/>
            <a:r>
              <a:rPr lang="en-US" dirty="0"/>
              <a:t>Intense pain at the anterior aspect of the shoulder at rest, at night, and with rotation </a:t>
            </a:r>
          </a:p>
          <a:p>
            <a:r>
              <a:rPr lang="en-US" dirty="0"/>
              <a:t>Subluxation of the biceps tendon from the bicipital groove is painful and occurs medially or laterally, while complete dislocation is seen only medially and is associated with a subscapularis tear</a:t>
            </a:r>
          </a:p>
          <a:p>
            <a:r>
              <a:rPr lang="en-US" dirty="0"/>
              <a:t>Partial or complete rupture is almost always proximal and is due to micro-tears and other age-related degenerative changes vs. mild trauma </a:t>
            </a:r>
          </a:p>
          <a:p>
            <a:pPr lvl="1"/>
            <a:r>
              <a:rPr lang="en-US" dirty="0"/>
              <a:t>Audible snap or pop followed by severe pain and deformity</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478074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p:txBody>
          <a:bodyPr/>
          <a:lstStyle/>
          <a:p>
            <a:r>
              <a:rPr lang="en-US" dirty="0"/>
              <a:t>Disorders of the Biceps Tendon</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a:xfrm>
            <a:off x="838200" y="1690688"/>
            <a:ext cx="10738104" cy="4351338"/>
          </a:xfrm>
        </p:spPr>
        <p:txBody>
          <a:bodyPr>
            <a:normAutofit/>
          </a:bodyPr>
          <a:lstStyle/>
          <a:p>
            <a:r>
              <a:rPr lang="en-US" dirty="0"/>
              <a:t>Exam: forearm supination (long head of the biceps) with resistance reproduces pain, palpable subluxation or popping sensation</a:t>
            </a:r>
          </a:p>
          <a:p>
            <a:r>
              <a:rPr lang="en-US" dirty="0"/>
              <a:t>US reliably detects biceps tendon dislocation and complete tears</a:t>
            </a:r>
          </a:p>
          <a:p>
            <a:r>
              <a:rPr lang="en-US" dirty="0"/>
              <a:t>Tx: rest, ice, sling PRN, analgesics, NSAIDs, elevation, early mobilization, intra-articular or bicipital groove inject. with US</a:t>
            </a:r>
          </a:p>
          <a:p>
            <a:r>
              <a:rPr lang="en-US" dirty="0"/>
              <a:t>Ortho: debridement, tenotomy, or tenodesis</a:t>
            </a:r>
          </a:p>
          <a:p>
            <a:endParaRPr lang="en-US" dirty="0"/>
          </a:p>
          <a:p>
            <a:endParaRPr lang="en-US" dirty="0"/>
          </a:p>
          <a:p>
            <a:endParaRPr lang="en-US" dirty="0"/>
          </a:p>
          <a:p>
            <a:endParaRPr lang="en-US" dirty="0"/>
          </a:p>
          <a:p>
            <a:endParaRPr lang="en-US" dirty="0"/>
          </a:p>
          <a:p>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A4CD8FB8-604B-DA4A-BFA8-AC54349700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419600"/>
            <a:ext cx="2005263" cy="2438400"/>
          </a:xfrm>
          <a:prstGeom prst="rect">
            <a:avLst/>
          </a:prstGeom>
        </p:spPr>
      </p:pic>
      <p:pic>
        <p:nvPicPr>
          <p:cNvPr id="3074" name="Picture 2" descr="The uppercut test. The uppercut test is performed | Download Scientific  Diagram">
            <a:extLst>
              <a:ext uri="{FF2B5EF4-FFF2-40B4-BE49-F238E27FC236}">
                <a16:creationId xmlns:a16="http://schemas.microsoft.com/office/drawing/2014/main" id="{CFE3C756-3612-324C-8FA5-40D1F59BE65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005263" y="4419600"/>
            <a:ext cx="2706701"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linical Examination of Biceps, SLAP and Pulley Lesions">
            <a:extLst>
              <a:ext uri="{FF2B5EF4-FFF2-40B4-BE49-F238E27FC236}">
                <a16:creationId xmlns:a16="http://schemas.microsoft.com/office/drawing/2014/main" id="{2687576F-B69C-044F-AFDF-DF8398C7FC6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781215" y="4419600"/>
            <a:ext cx="1625833" cy="2438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linical Examination of Biceps, SLAP and Pulley Lesions">
            <a:extLst>
              <a:ext uri="{FF2B5EF4-FFF2-40B4-BE49-F238E27FC236}">
                <a16:creationId xmlns:a16="http://schemas.microsoft.com/office/drawing/2014/main" id="{7AA1D13B-2FAF-FE48-9F96-3A644A7E3A3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388059" y="4419600"/>
            <a:ext cx="1625833"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1968864D-581D-D148-9BF3-D8B37FE27E2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124226" y="3694176"/>
            <a:ext cx="4067773" cy="3163824"/>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a:extLst>
              <a:ext uri="{FF2B5EF4-FFF2-40B4-BE49-F238E27FC236}">
                <a16:creationId xmlns:a16="http://schemas.microsoft.com/office/drawing/2014/main" id="{2AB1AB82-E9C3-7745-9794-9CFB3F2E902F}"/>
              </a:ext>
            </a:extLst>
          </p:cNvPr>
          <p:cNvSpPr/>
          <p:nvPr/>
        </p:nvSpPr>
        <p:spPr>
          <a:xfrm rot="18278706">
            <a:off x="9789841" y="4858282"/>
            <a:ext cx="220740" cy="139037"/>
          </a:xfrm>
          <a:prstGeom prst="rightArrow">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45B8ECC9-20D3-4142-8649-81C25FE1B98E}"/>
              </a:ext>
            </a:extLst>
          </p:cNvPr>
          <p:cNvSpPr txBox="1"/>
          <p:nvPr/>
        </p:nvSpPr>
        <p:spPr>
          <a:xfrm>
            <a:off x="9425125" y="5026219"/>
            <a:ext cx="637953" cy="230832"/>
          </a:xfrm>
          <a:prstGeom prst="rect">
            <a:avLst/>
          </a:prstGeom>
          <a:noFill/>
        </p:spPr>
        <p:txBody>
          <a:bodyPr wrap="square" rtlCol="0">
            <a:spAutoFit/>
          </a:bodyPr>
          <a:lstStyle/>
          <a:p>
            <a:r>
              <a:rPr lang="en-US" sz="900" dirty="0">
                <a:solidFill>
                  <a:schemeClr val="bg1"/>
                </a:solidFill>
              </a:rPr>
              <a:t>TENDON</a:t>
            </a:r>
          </a:p>
        </p:txBody>
      </p:sp>
    </p:spTree>
    <p:extLst>
      <p:ext uri="{BB962C8B-B14F-4D97-AF65-F5344CB8AC3E}">
        <p14:creationId xmlns:p14="http://schemas.microsoft.com/office/powerpoint/2010/main" val="26833904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p:txBody>
          <a:bodyPr/>
          <a:lstStyle/>
          <a:p>
            <a:r>
              <a:rPr lang="en-US" dirty="0"/>
              <a:t>Proximal Biceps Tendon Rupture</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p:txBody>
          <a:bodyPr>
            <a:normAutofit/>
          </a:bodyPr>
          <a:lstStyle/>
          <a:p>
            <a:r>
              <a:rPr lang="en-US" dirty="0"/>
              <a:t>Mechanism: sudden or prolonged contraction against resistance, especially with a history of chronic biceps tendinopathy</a:t>
            </a:r>
          </a:p>
          <a:p>
            <a:r>
              <a:rPr lang="en-US" dirty="0"/>
              <a:t>Exam of the ant shoulder may reveal swelling, ecchymosis, tenderness, and often crepitus over the bicipital groove</a:t>
            </a:r>
          </a:p>
          <a:p>
            <a:r>
              <a:rPr lang="en-US" dirty="0"/>
              <a:t>Obtain XR Shoulder to r/o avulsion fracture</a:t>
            </a:r>
          </a:p>
          <a:p>
            <a:r>
              <a:rPr lang="en-US" dirty="0"/>
              <a:t>Tx: sling, ice, analgesics, and referral to ortho</a:t>
            </a:r>
          </a:p>
        </p:txBody>
      </p:sp>
      <p:pic>
        <p:nvPicPr>
          <p:cNvPr id="4" name="Picture 3" descr="A close-up of a person's chest&#10;&#10;Description automatically generated with medium confidence">
            <a:extLst>
              <a:ext uri="{FF2B5EF4-FFF2-40B4-BE49-F238E27FC236}">
                <a16:creationId xmlns:a16="http://schemas.microsoft.com/office/drawing/2014/main" id="{CA97C6D7-86FD-3048-8D01-09298CC43D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68191" y="4657059"/>
            <a:ext cx="2471232" cy="220094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638766A6-51A7-184D-B22C-B9D66EDD10FE}"/>
              </a:ext>
            </a:extLst>
          </p:cNvPr>
          <p:cNvPicPr>
            <a:picLocks noChangeAspect="1"/>
          </p:cNvPicPr>
          <p:nvPr/>
        </p:nvPicPr>
        <p:blipFill>
          <a:blip r:embed="rId3"/>
          <a:stretch>
            <a:fillRect/>
          </a:stretch>
        </p:blipFill>
        <p:spPr>
          <a:xfrm>
            <a:off x="9708411" y="3449332"/>
            <a:ext cx="2452578" cy="3408668"/>
          </a:xfrm>
          <a:prstGeom prst="rect">
            <a:avLst/>
          </a:prstGeom>
        </p:spPr>
      </p:pic>
      <p:sp>
        <p:nvSpPr>
          <p:cNvPr id="6" name="TextBox 5">
            <a:extLst>
              <a:ext uri="{FF2B5EF4-FFF2-40B4-BE49-F238E27FC236}">
                <a16:creationId xmlns:a16="http://schemas.microsoft.com/office/drawing/2014/main" id="{68996D69-D386-7C4D-B928-61861BB31F4A}"/>
              </a:ext>
            </a:extLst>
          </p:cNvPr>
          <p:cNvSpPr txBox="1"/>
          <p:nvPr/>
        </p:nvSpPr>
        <p:spPr>
          <a:xfrm>
            <a:off x="1203485" y="4538164"/>
            <a:ext cx="6320589"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Nonsurgical treatment if patient is older, less active, injury is at nondominant arm, patient can tolerate not having full arm function</a:t>
            </a:r>
            <a:endParaRPr lang="en-US" dirty="0"/>
          </a:p>
        </p:txBody>
      </p:sp>
    </p:spTree>
    <p:extLst>
      <p:ext uri="{BB962C8B-B14F-4D97-AF65-F5344CB8AC3E}">
        <p14:creationId xmlns:p14="http://schemas.microsoft.com/office/powerpoint/2010/main" val="23363224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p:txBody>
          <a:bodyPr/>
          <a:lstStyle/>
          <a:p>
            <a:r>
              <a:rPr lang="en-US" dirty="0"/>
              <a:t>Distal Biceps Tendon Rupture</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p:txBody>
          <a:bodyPr>
            <a:normAutofit/>
          </a:bodyPr>
          <a:lstStyle/>
          <a:p>
            <a:r>
              <a:rPr lang="en-US" dirty="0"/>
              <a:t>Mechanism: sudden eccentric (extension) load applied to a flexed elbow</a:t>
            </a:r>
          </a:p>
          <a:p>
            <a:r>
              <a:rPr lang="en-US" dirty="0"/>
              <a:t>Exam of the antecubital fossa may reveal swelling, ecchymosis, and tenderness </a:t>
            </a:r>
          </a:p>
          <a:p>
            <a:r>
              <a:rPr lang="en-US" dirty="0"/>
              <a:t>Obtain XR Elbow to r/o avulsion fracture</a:t>
            </a:r>
          </a:p>
          <a:p>
            <a:r>
              <a:rPr lang="en-US" dirty="0"/>
              <a:t>Tx: sling, ice, analgesics, and referral to ortho</a:t>
            </a:r>
          </a:p>
          <a:p>
            <a:pPr marL="457200" lvl="1" indent="0">
              <a:buNone/>
            </a:pPr>
            <a:endParaRPr lang="en-US" dirty="0"/>
          </a:p>
          <a:p>
            <a:pPr lvl="1"/>
            <a:endParaRPr lang="en-US" dirty="0"/>
          </a:p>
          <a:p>
            <a:pPr marL="0" indent="0">
              <a:buNone/>
            </a:pPr>
            <a:endParaRPr lang="en-US" dirty="0"/>
          </a:p>
        </p:txBody>
      </p:sp>
      <p:pic>
        <p:nvPicPr>
          <p:cNvPr id="4" name="Picture 3" descr="A picture containing person, wall, indoor, underpants&#10;&#10;Description automatically generated">
            <a:extLst>
              <a:ext uri="{FF2B5EF4-FFF2-40B4-BE49-F238E27FC236}">
                <a16:creationId xmlns:a16="http://schemas.microsoft.com/office/drawing/2014/main" id="{21B3B29C-5A6D-FE4B-8134-10B60FAF43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89358" y="3983970"/>
            <a:ext cx="4302642" cy="2874030"/>
          </a:xfrm>
          <a:prstGeom prst="rect">
            <a:avLst/>
          </a:prstGeom>
        </p:spPr>
      </p:pic>
      <p:sp>
        <p:nvSpPr>
          <p:cNvPr id="5" name="TextBox 4">
            <a:extLst>
              <a:ext uri="{FF2B5EF4-FFF2-40B4-BE49-F238E27FC236}">
                <a16:creationId xmlns:a16="http://schemas.microsoft.com/office/drawing/2014/main" id="{0773EB20-8137-5042-AA60-865B941C3727}"/>
              </a:ext>
            </a:extLst>
          </p:cNvPr>
          <p:cNvSpPr txBox="1"/>
          <p:nvPr/>
        </p:nvSpPr>
        <p:spPr>
          <a:xfrm>
            <a:off x="1203485" y="4539916"/>
            <a:ext cx="6320589"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Nonsurgical treatment if patient is older, less active, injury is at nondominant arm, patient can tolerate not having full arm function</a:t>
            </a:r>
            <a:endParaRPr lang="en-US" dirty="0"/>
          </a:p>
        </p:txBody>
      </p:sp>
    </p:spTree>
    <p:extLst>
      <p:ext uri="{BB962C8B-B14F-4D97-AF65-F5344CB8AC3E}">
        <p14:creationId xmlns:p14="http://schemas.microsoft.com/office/powerpoint/2010/main" val="26051836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CE6B7-D64B-404A-99DB-DC62FDB6DE35}"/>
              </a:ext>
            </a:extLst>
          </p:cNvPr>
          <p:cNvSpPr>
            <a:spLocks noGrp="1"/>
          </p:cNvSpPr>
          <p:nvPr>
            <p:ph type="title"/>
          </p:nvPr>
        </p:nvSpPr>
        <p:spPr/>
        <p:txBody>
          <a:bodyPr/>
          <a:lstStyle/>
          <a:p>
            <a:r>
              <a:rPr lang="en-US" dirty="0"/>
              <a:t>Distal Biceps Tendon Rupture tests</a:t>
            </a:r>
          </a:p>
        </p:txBody>
      </p:sp>
      <p:pic>
        <p:nvPicPr>
          <p:cNvPr id="5" name="Picture 4" descr="A picture containing person&#10;&#10;Description automatically generated">
            <a:extLst>
              <a:ext uri="{FF2B5EF4-FFF2-40B4-BE49-F238E27FC236}">
                <a16:creationId xmlns:a16="http://schemas.microsoft.com/office/drawing/2014/main" id="{005393F6-98B4-2A4C-B572-C49D137109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690688"/>
            <a:ext cx="5526537" cy="5167312"/>
          </a:xfrm>
          <a:prstGeom prst="rect">
            <a:avLst/>
          </a:prstGeom>
        </p:spPr>
      </p:pic>
      <p:pic>
        <p:nvPicPr>
          <p:cNvPr id="7" name="Picture 6" descr="A picture containing person, indoor&#10;&#10;Description automatically generated">
            <a:extLst>
              <a:ext uri="{FF2B5EF4-FFF2-40B4-BE49-F238E27FC236}">
                <a16:creationId xmlns:a16="http://schemas.microsoft.com/office/drawing/2014/main" id="{1CC01A90-5026-3744-9D1D-3ADBAB9B73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26536" y="1870665"/>
            <a:ext cx="6665464" cy="4987335"/>
          </a:xfrm>
          <a:prstGeom prst="rect">
            <a:avLst/>
          </a:prstGeom>
        </p:spPr>
      </p:pic>
    </p:spTree>
    <p:extLst>
      <p:ext uri="{BB962C8B-B14F-4D97-AF65-F5344CB8AC3E}">
        <p14:creationId xmlns:p14="http://schemas.microsoft.com/office/powerpoint/2010/main" val="26726339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p:txBody>
          <a:bodyPr/>
          <a:lstStyle/>
          <a:p>
            <a:r>
              <a:rPr lang="en-US" dirty="0"/>
              <a:t>Triceps Tendon Rupture</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p:txBody>
          <a:bodyPr>
            <a:normAutofit/>
          </a:bodyPr>
          <a:lstStyle/>
          <a:p>
            <a:r>
              <a:rPr lang="en-US" dirty="0"/>
              <a:t>Mechanism: fall on an outstretched hand causing a forceful flexion of an extended elbow or a direct blow to the olecranon</a:t>
            </a:r>
          </a:p>
          <a:p>
            <a:r>
              <a:rPr lang="en-US" dirty="0"/>
              <a:t>Exam of the elbow may reveal posterior swelling, ecchymosis, and tenderness just proximal to the olecranon </a:t>
            </a:r>
          </a:p>
          <a:p>
            <a:r>
              <a:rPr lang="en-US" dirty="0"/>
              <a:t>Obtain XR Elbow to r/o avulsion fractures </a:t>
            </a:r>
          </a:p>
          <a:p>
            <a:r>
              <a:rPr lang="en-US" dirty="0"/>
              <a:t>Tx: sling, ice, analgesics, ortho referral</a:t>
            </a:r>
          </a:p>
          <a:p>
            <a:endParaRPr lang="en-US" dirty="0"/>
          </a:p>
        </p:txBody>
      </p:sp>
      <p:pic>
        <p:nvPicPr>
          <p:cNvPr id="5" name="Picture 4" descr="A picture containing text, person, floor&#10;&#10;Description automatically generated">
            <a:extLst>
              <a:ext uri="{FF2B5EF4-FFF2-40B4-BE49-F238E27FC236}">
                <a16:creationId xmlns:a16="http://schemas.microsoft.com/office/drawing/2014/main" id="{EDB04127-4BE7-8C44-B6F7-A3F88A4032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89800" y="3603098"/>
            <a:ext cx="4902200" cy="3254902"/>
          </a:xfrm>
          <a:prstGeom prst="rect">
            <a:avLst/>
          </a:prstGeom>
        </p:spPr>
      </p:pic>
    </p:spTree>
    <p:extLst>
      <p:ext uri="{BB962C8B-B14F-4D97-AF65-F5344CB8AC3E}">
        <p14:creationId xmlns:p14="http://schemas.microsoft.com/office/powerpoint/2010/main" val="31226240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69E1D-38A0-D347-A0CA-3722638ED7F5}"/>
              </a:ext>
            </a:extLst>
          </p:cNvPr>
          <p:cNvSpPr>
            <a:spLocks noGrp="1"/>
          </p:cNvSpPr>
          <p:nvPr>
            <p:ph type="title"/>
          </p:nvPr>
        </p:nvSpPr>
        <p:spPr/>
        <p:txBody>
          <a:bodyPr/>
          <a:lstStyle/>
          <a:p>
            <a:r>
              <a:rPr lang="en-US" dirty="0"/>
              <a:t>Board Review Questions</a:t>
            </a:r>
          </a:p>
        </p:txBody>
      </p:sp>
      <p:sp>
        <p:nvSpPr>
          <p:cNvPr id="3" name="Text Placeholder 2">
            <a:extLst>
              <a:ext uri="{FF2B5EF4-FFF2-40B4-BE49-F238E27FC236}">
                <a16:creationId xmlns:a16="http://schemas.microsoft.com/office/drawing/2014/main" id="{B1762EF3-22D0-3C46-848B-8FBADE2B138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892887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AE822-9E86-E745-BEF6-4D3F654190B5}"/>
              </a:ext>
            </a:extLst>
          </p:cNvPr>
          <p:cNvSpPr>
            <a:spLocks noGrp="1"/>
          </p:cNvSpPr>
          <p:nvPr>
            <p:ph idx="1"/>
          </p:nvPr>
        </p:nvSpPr>
        <p:spPr>
          <a:xfrm>
            <a:off x="838200" y="669702"/>
            <a:ext cx="10515600" cy="5518595"/>
          </a:xfrm>
        </p:spPr>
        <p:txBody>
          <a:bodyPr/>
          <a:lstStyle/>
          <a:p>
            <a:pPr marL="0" indent="0">
              <a:buNone/>
            </a:pPr>
            <a:r>
              <a:rPr lang="en-US" dirty="0"/>
              <a:t>An 82-year-old woman with osteoporosis falls against her kitchen table. She presents with acute right shoulder pain, proximal right upper extremity edema, and near-absent active shoulder joint range of motion. Which of the following is the most appropriate next step in management?</a:t>
            </a:r>
          </a:p>
          <a:p>
            <a:pPr marL="514350" indent="-514350">
              <a:buFont typeface="+mj-lt"/>
              <a:buAutoNum type="alphaUcPeriod"/>
            </a:pPr>
            <a:r>
              <a:rPr lang="en-US" dirty="0"/>
              <a:t>Obtain a scapular-Y radiograph </a:t>
            </a:r>
          </a:p>
          <a:p>
            <a:pPr marL="514350" indent="-514350">
              <a:buFont typeface="+mj-lt"/>
              <a:buAutoNum type="alphaUcPeriod"/>
            </a:pPr>
            <a:r>
              <a:rPr lang="en-US" dirty="0"/>
              <a:t>Passive range of motion measurement </a:t>
            </a:r>
          </a:p>
          <a:p>
            <a:pPr marL="514350" indent="-514350">
              <a:buFont typeface="+mj-lt"/>
              <a:buAutoNum type="alphaUcPeriod"/>
            </a:pPr>
            <a:r>
              <a:rPr lang="en-US" dirty="0"/>
              <a:t>Perform a distal neurovascular examination</a:t>
            </a:r>
          </a:p>
          <a:p>
            <a:pPr marL="514350" indent="-514350">
              <a:buFont typeface="+mj-lt"/>
              <a:buAutoNum type="alphaUcPeriod"/>
            </a:pPr>
            <a:r>
              <a:rPr lang="en-US" dirty="0"/>
              <a:t>Perform a Hawkins testing</a:t>
            </a:r>
          </a:p>
          <a:p>
            <a:endParaRPr lang="en-US" dirty="0"/>
          </a:p>
        </p:txBody>
      </p:sp>
    </p:spTree>
    <p:extLst>
      <p:ext uri="{BB962C8B-B14F-4D97-AF65-F5344CB8AC3E}">
        <p14:creationId xmlns:p14="http://schemas.microsoft.com/office/powerpoint/2010/main" val="4138551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a:extLst>
              <a:ext uri="{FF2B5EF4-FFF2-40B4-BE49-F238E27FC236}">
                <a16:creationId xmlns:a16="http://schemas.microsoft.com/office/drawing/2014/main" id="{B789FB39-56FD-E04B-9437-40C81BA3F2E1}"/>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468516" y="0"/>
            <a:ext cx="9254967" cy="6858000"/>
          </a:xfrm>
        </p:spPr>
      </p:pic>
    </p:spTree>
    <p:extLst>
      <p:ext uri="{BB962C8B-B14F-4D97-AF65-F5344CB8AC3E}">
        <p14:creationId xmlns:p14="http://schemas.microsoft.com/office/powerpoint/2010/main" val="21913557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AE822-9E86-E745-BEF6-4D3F654190B5}"/>
              </a:ext>
            </a:extLst>
          </p:cNvPr>
          <p:cNvSpPr>
            <a:spLocks noGrp="1"/>
          </p:cNvSpPr>
          <p:nvPr>
            <p:ph idx="1"/>
          </p:nvPr>
        </p:nvSpPr>
        <p:spPr>
          <a:xfrm>
            <a:off x="838200" y="669702"/>
            <a:ext cx="5791200" cy="5518595"/>
          </a:xfrm>
        </p:spPr>
        <p:txBody>
          <a:bodyPr>
            <a:normAutofit lnSpcReduction="10000"/>
          </a:bodyPr>
          <a:lstStyle/>
          <a:p>
            <a:pPr marL="0" indent="0">
              <a:buNone/>
            </a:pPr>
            <a:r>
              <a:rPr lang="en-US" dirty="0"/>
              <a:t>A 49-year-old man presents to the ED with right shoulder pain after falling from his bicycle while riding at a high speed. His exam is unremarkable except that his right arm is locked in abduction over his head, as seen in the image above. Which of the following is the likely diagnosis?</a:t>
            </a:r>
          </a:p>
          <a:p>
            <a:pPr marL="514350" indent="-514350">
              <a:buFont typeface="+mj-lt"/>
              <a:buAutoNum type="alphaUcPeriod"/>
            </a:pPr>
            <a:r>
              <a:rPr lang="en-US" dirty="0"/>
              <a:t>Anterior shoulder dislocation</a:t>
            </a:r>
          </a:p>
          <a:p>
            <a:pPr marL="514350" indent="-514350">
              <a:buFont typeface="+mj-lt"/>
              <a:buAutoNum type="alphaUcPeriod"/>
            </a:pPr>
            <a:r>
              <a:rPr lang="en-US" dirty="0"/>
              <a:t>Inferior shoulder dislocation</a:t>
            </a:r>
          </a:p>
          <a:p>
            <a:pPr marL="514350" indent="-514350">
              <a:buFont typeface="+mj-lt"/>
              <a:buAutoNum type="alphaUcPeriod"/>
            </a:pPr>
            <a:r>
              <a:rPr lang="en-US" dirty="0"/>
              <a:t>Posterior shoulder dislocation</a:t>
            </a:r>
          </a:p>
          <a:p>
            <a:pPr marL="514350" indent="-514350">
              <a:buFont typeface="+mj-lt"/>
              <a:buAutoNum type="alphaUcPeriod"/>
            </a:pPr>
            <a:r>
              <a:rPr lang="en-US" dirty="0"/>
              <a:t>Sternoclavicular joint dislocation</a:t>
            </a:r>
          </a:p>
          <a:p>
            <a:pPr marL="514350" indent="-514350">
              <a:buFont typeface="+mj-lt"/>
              <a:buAutoNum type="alphaUcPeriod"/>
            </a:pPr>
            <a:r>
              <a:rPr lang="en-US" dirty="0"/>
              <a:t>Superior shoulder dislocation</a:t>
            </a:r>
          </a:p>
          <a:p>
            <a:endParaRPr lang="en-US" dirty="0"/>
          </a:p>
        </p:txBody>
      </p:sp>
      <p:pic>
        <p:nvPicPr>
          <p:cNvPr id="7170" name="Picture 2">
            <a:extLst>
              <a:ext uri="{FF2B5EF4-FFF2-40B4-BE49-F238E27FC236}">
                <a16:creationId xmlns:a16="http://schemas.microsoft.com/office/drawing/2014/main" id="{1A4DCD26-6C27-944A-A831-F7A68AC27A8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1346199"/>
            <a:ext cx="5562600" cy="416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2228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AE822-9E86-E745-BEF6-4D3F654190B5}"/>
              </a:ext>
            </a:extLst>
          </p:cNvPr>
          <p:cNvSpPr>
            <a:spLocks noGrp="1"/>
          </p:cNvSpPr>
          <p:nvPr>
            <p:ph idx="1"/>
          </p:nvPr>
        </p:nvSpPr>
        <p:spPr>
          <a:xfrm>
            <a:off x="838200" y="3291840"/>
            <a:ext cx="10515600" cy="3401568"/>
          </a:xfrm>
        </p:spPr>
        <p:txBody>
          <a:bodyPr>
            <a:normAutofit/>
          </a:bodyPr>
          <a:lstStyle/>
          <a:p>
            <a:pPr marL="0" indent="0">
              <a:buNone/>
            </a:pPr>
            <a:r>
              <a:rPr lang="en-US" dirty="0"/>
              <a:t>A 20-year-old patient presents with traumatic shoulder pain with a noted deformity. An X-ray is shown above. Which of the following is the most likely diagnosis?</a:t>
            </a:r>
          </a:p>
          <a:p>
            <a:pPr marL="514350" indent="-514350">
              <a:buFont typeface="+mj-lt"/>
              <a:buAutoNum type="alphaUcPeriod"/>
            </a:pPr>
            <a:r>
              <a:rPr lang="en-US" dirty="0"/>
              <a:t>Acromioclavicular joint separation</a:t>
            </a:r>
          </a:p>
          <a:p>
            <a:pPr marL="514350" indent="-514350">
              <a:buFont typeface="+mj-lt"/>
              <a:buAutoNum type="alphaUcPeriod"/>
            </a:pPr>
            <a:r>
              <a:rPr lang="en-US" dirty="0"/>
              <a:t>Anterior glenohumeral dislocation</a:t>
            </a:r>
          </a:p>
          <a:p>
            <a:pPr marL="514350" indent="-514350">
              <a:buFont typeface="+mj-lt"/>
              <a:buAutoNum type="alphaUcPeriod"/>
            </a:pPr>
            <a:r>
              <a:rPr lang="en-US" dirty="0"/>
              <a:t>Inferior glenohumeral dislocation</a:t>
            </a:r>
          </a:p>
          <a:p>
            <a:pPr marL="514350" indent="-514350">
              <a:buFont typeface="+mj-lt"/>
              <a:buAutoNum type="alphaUcPeriod"/>
            </a:pPr>
            <a:r>
              <a:rPr lang="en-US" dirty="0"/>
              <a:t>Posterior glenohumeral dislocation</a:t>
            </a:r>
          </a:p>
        </p:txBody>
      </p:sp>
      <p:pic>
        <p:nvPicPr>
          <p:cNvPr id="6146" name="Picture 2">
            <a:extLst>
              <a:ext uri="{FF2B5EF4-FFF2-40B4-BE49-F238E27FC236}">
                <a16:creationId xmlns:a16="http://schemas.microsoft.com/office/drawing/2014/main" id="{10F7B65C-372C-D64A-982E-D253B8CBE3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6198" y="0"/>
            <a:ext cx="7499604" cy="3109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9010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AE822-9E86-E745-BEF6-4D3F654190B5}"/>
              </a:ext>
            </a:extLst>
          </p:cNvPr>
          <p:cNvSpPr>
            <a:spLocks noGrp="1"/>
          </p:cNvSpPr>
          <p:nvPr>
            <p:ph idx="1"/>
          </p:nvPr>
        </p:nvSpPr>
        <p:spPr>
          <a:xfrm>
            <a:off x="838200" y="669702"/>
            <a:ext cx="10515600" cy="5518595"/>
          </a:xfrm>
        </p:spPr>
        <p:txBody>
          <a:bodyPr/>
          <a:lstStyle/>
          <a:p>
            <a:pPr marL="0" indent="0">
              <a:buNone/>
            </a:pPr>
            <a:r>
              <a:rPr lang="en-US" dirty="0"/>
              <a:t>Which of the following is the most common nerve injury associated with anterior shoulder reduction?</a:t>
            </a:r>
          </a:p>
          <a:p>
            <a:pPr marL="514350" indent="-514350">
              <a:buFont typeface="+mj-lt"/>
              <a:buAutoNum type="alphaUcPeriod"/>
            </a:pPr>
            <a:r>
              <a:rPr lang="en-US" dirty="0"/>
              <a:t>Axillary nerve injury</a:t>
            </a:r>
          </a:p>
          <a:p>
            <a:pPr marL="514350" indent="-514350">
              <a:buFont typeface="+mj-lt"/>
              <a:buAutoNum type="alphaUcPeriod"/>
            </a:pPr>
            <a:r>
              <a:rPr lang="en-US" dirty="0"/>
              <a:t>Brachial plexus injury</a:t>
            </a:r>
          </a:p>
          <a:p>
            <a:pPr marL="514350" indent="-514350">
              <a:buFont typeface="+mj-lt"/>
              <a:buAutoNum type="alphaUcPeriod"/>
            </a:pPr>
            <a:r>
              <a:rPr lang="en-US" dirty="0"/>
              <a:t>Musculocutaneous nerve injury</a:t>
            </a:r>
          </a:p>
          <a:p>
            <a:pPr marL="514350" indent="-514350">
              <a:buFont typeface="+mj-lt"/>
              <a:buAutoNum type="alphaUcPeriod"/>
            </a:pPr>
            <a:r>
              <a:rPr lang="en-US" dirty="0"/>
              <a:t>Radial nerve injury</a:t>
            </a:r>
          </a:p>
          <a:p>
            <a:endParaRPr lang="en-US" dirty="0"/>
          </a:p>
        </p:txBody>
      </p:sp>
    </p:spTree>
    <p:extLst>
      <p:ext uri="{BB962C8B-B14F-4D97-AF65-F5344CB8AC3E}">
        <p14:creationId xmlns:p14="http://schemas.microsoft.com/office/powerpoint/2010/main" val="33907789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AE822-9E86-E745-BEF6-4D3F654190B5}"/>
              </a:ext>
            </a:extLst>
          </p:cNvPr>
          <p:cNvSpPr>
            <a:spLocks noGrp="1"/>
          </p:cNvSpPr>
          <p:nvPr>
            <p:ph idx="1"/>
          </p:nvPr>
        </p:nvSpPr>
        <p:spPr>
          <a:xfrm>
            <a:off x="717804" y="669702"/>
            <a:ext cx="10756392" cy="5518595"/>
          </a:xfrm>
        </p:spPr>
        <p:txBody>
          <a:bodyPr/>
          <a:lstStyle/>
          <a:p>
            <a:pPr marL="0" indent="0">
              <a:buNone/>
            </a:pPr>
            <a:r>
              <a:rPr lang="en-US" dirty="0"/>
              <a:t>A 33-year-old man presents with right-sided neck and shoulder pain. On exam, which of the following maneuvers would be most predictive of a rotator cuff injury?</a:t>
            </a:r>
          </a:p>
          <a:p>
            <a:pPr marL="514350" indent="-514350">
              <a:buFont typeface="+mj-lt"/>
              <a:buAutoNum type="alphaUcPeriod"/>
            </a:pPr>
            <a:r>
              <a:rPr lang="en-US" dirty="0"/>
              <a:t>Pain in shoulder while actively abducting the arm beyond 90 degrees</a:t>
            </a:r>
          </a:p>
          <a:p>
            <a:pPr marL="514350" indent="-514350">
              <a:buFont typeface="+mj-lt"/>
              <a:buAutoNum type="alphaUcPeriod"/>
            </a:pPr>
            <a:r>
              <a:rPr lang="en-US" dirty="0"/>
              <a:t>Pain in shoulder with forced internal rotation with the arm parallel to floor and elbow flexed at 90 degrees</a:t>
            </a:r>
          </a:p>
          <a:p>
            <a:pPr marL="514350" indent="-514350">
              <a:buFont typeface="+mj-lt"/>
              <a:buAutoNum type="alphaUcPeriod"/>
            </a:pPr>
            <a:r>
              <a:rPr lang="en-US" dirty="0"/>
              <a:t>Pain with passive elevation of the arm above the head</a:t>
            </a:r>
          </a:p>
          <a:p>
            <a:pPr marL="514350" indent="-514350">
              <a:buFont typeface="+mj-lt"/>
              <a:buAutoNum type="alphaUcPeriod"/>
            </a:pPr>
            <a:r>
              <a:rPr lang="en-US" dirty="0"/>
              <a:t>Reproducible right arm pain with downward pressure on the head while the neck is extended and leaning toward the right</a:t>
            </a:r>
          </a:p>
          <a:p>
            <a:endParaRPr lang="en-US" dirty="0"/>
          </a:p>
        </p:txBody>
      </p:sp>
    </p:spTree>
    <p:extLst>
      <p:ext uri="{BB962C8B-B14F-4D97-AF65-F5344CB8AC3E}">
        <p14:creationId xmlns:p14="http://schemas.microsoft.com/office/powerpoint/2010/main" val="28947889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86110077-D854-CA4C-9ECF-75E6273883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70484" y="0"/>
            <a:ext cx="7251031" cy="6858000"/>
          </a:xfrm>
          <a:prstGeom prst="rect">
            <a:avLst/>
          </a:prstGeom>
        </p:spPr>
      </p:pic>
    </p:spTree>
    <p:extLst>
      <p:ext uri="{BB962C8B-B14F-4D97-AF65-F5344CB8AC3E}">
        <p14:creationId xmlns:p14="http://schemas.microsoft.com/office/powerpoint/2010/main" val="37479914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BAF83-B991-0A4B-BA04-FBE866E511AC}"/>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CEC6ACA8-F336-C64D-9D07-AF83176440C3}"/>
              </a:ext>
            </a:extLst>
          </p:cNvPr>
          <p:cNvSpPr>
            <a:spLocks noGrp="1"/>
          </p:cNvSpPr>
          <p:nvPr>
            <p:ph idx="1"/>
          </p:nvPr>
        </p:nvSpPr>
        <p:spPr/>
        <p:txBody>
          <a:bodyPr/>
          <a:lstStyle/>
          <a:p>
            <a:r>
              <a:rPr lang="en-US" dirty="0"/>
              <a:t>Netter’s Clinical Anatomy, 4</a:t>
            </a:r>
            <a:r>
              <a:rPr lang="en-US" baseline="30000" dirty="0"/>
              <a:t>th</a:t>
            </a:r>
            <a:r>
              <a:rPr lang="en-US" dirty="0"/>
              <a:t> edition</a:t>
            </a:r>
          </a:p>
          <a:p>
            <a:r>
              <a:rPr lang="en-US" dirty="0" err="1"/>
              <a:t>Startradiology.com</a:t>
            </a:r>
            <a:endParaRPr lang="en-US" dirty="0"/>
          </a:p>
          <a:p>
            <a:r>
              <a:rPr lang="en-US" dirty="0" err="1"/>
              <a:t>Radiopaedia.org</a:t>
            </a:r>
            <a:endParaRPr lang="en-US" dirty="0"/>
          </a:p>
          <a:p>
            <a:r>
              <a:rPr lang="en-US" dirty="0" err="1"/>
              <a:t>Tintinalli’s</a:t>
            </a:r>
            <a:r>
              <a:rPr lang="en-US" dirty="0"/>
              <a:t> Emergency Medicine A Comprehensive Study Guide, 9</a:t>
            </a:r>
            <a:r>
              <a:rPr lang="en-US" baseline="30000" dirty="0"/>
              <a:t>th</a:t>
            </a:r>
            <a:r>
              <a:rPr lang="en-US" dirty="0"/>
              <a:t> edition</a:t>
            </a:r>
          </a:p>
          <a:p>
            <a:r>
              <a:rPr lang="en-US" dirty="0"/>
              <a:t>Rosh Review</a:t>
            </a:r>
          </a:p>
          <a:p>
            <a:endParaRPr lang="en-US" dirty="0"/>
          </a:p>
        </p:txBody>
      </p:sp>
    </p:spTree>
    <p:extLst>
      <p:ext uri="{BB962C8B-B14F-4D97-AF65-F5344CB8AC3E}">
        <p14:creationId xmlns:p14="http://schemas.microsoft.com/office/powerpoint/2010/main" val="30362922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40417</TotalTime>
  <Words>5076</Words>
  <Application>Microsoft Office PowerPoint</Application>
  <PresentationFormat>Widescreen</PresentationFormat>
  <Paragraphs>474</Paragraphs>
  <Slides>95</Slides>
  <Notes>50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95</vt:i4>
      </vt:variant>
    </vt:vector>
  </HeadingPairs>
  <TitlesOfParts>
    <vt:vector size="99" baseType="lpstr">
      <vt:lpstr>Arial</vt:lpstr>
      <vt:lpstr>Calibri</vt:lpstr>
      <vt:lpstr>Calibri Light</vt:lpstr>
      <vt:lpstr>Office Theme</vt:lpstr>
      <vt:lpstr>Evaluation of the Shoulder in the Emergency Dept.</vt:lpstr>
      <vt:lpstr>Objectives</vt:lpstr>
      <vt:lpstr>Anatomy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Radiology </vt:lpstr>
      <vt:lpstr>PowerPoint Presentation</vt:lpstr>
      <vt:lpstr>PowerPoint Presentation</vt:lpstr>
      <vt:lpstr>PowerPoint Presentation</vt:lpstr>
      <vt:lpstr>PowerPoint Presentation</vt:lpstr>
      <vt:lpstr>PowerPoint Presentation</vt:lpstr>
      <vt:lpstr>Physical Examination</vt:lpstr>
      <vt:lpstr>Shoulder</vt:lpstr>
      <vt:lpstr>Special testing</vt:lpstr>
      <vt:lpstr>PowerPoint Presentation</vt:lpstr>
      <vt:lpstr>Pathologies</vt:lpstr>
      <vt:lpstr>Shoulder Pathologies</vt:lpstr>
      <vt:lpstr>Sternoclavicular Sprain</vt:lpstr>
      <vt:lpstr>Anterior Sternoclavicular dislocation</vt:lpstr>
      <vt:lpstr>Posterior Sternoclavicular dislocation *may be life-threatening*</vt:lpstr>
      <vt:lpstr>A towel clamp may be placed percutaneously on the medial end of the clavicle and a very careful reduction maneuver with an anteriorly directed force is attempted</vt:lpstr>
      <vt:lpstr>Clavicle Fractures</vt:lpstr>
      <vt:lpstr>Proximal Third Clavicle Fractures</vt:lpstr>
      <vt:lpstr>Middle Third Clavicle Fractures</vt:lpstr>
      <vt:lpstr>Distal Third Clavicle Fractures</vt:lpstr>
      <vt:lpstr>Scapula Fractures</vt:lpstr>
      <vt:lpstr>Acromioclavicular Joint Injuries, 6 types</vt:lpstr>
      <vt:lpstr>PowerPoint Presentation</vt:lpstr>
      <vt:lpstr>PowerPoint Presentation</vt:lpstr>
      <vt:lpstr>Anterior Glenohumeral Dislocation</vt:lpstr>
      <vt:lpstr>Complications of Glenohumeral Dislocation </vt:lpstr>
      <vt:lpstr>PowerPoint Presentation</vt:lpstr>
      <vt:lpstr>PowerPoint Presentation</vt:lpstr>
      <vt:lpstr>PowerPoint Presentation</vt:lpstr>
      <vt:lpstr>PowerPoint Presentation</vt:lpstr>
      <vt:lpstr>Treatment of Glenohumeral Dislocations</vt:lpstr>
      <vt:lpstr>Intra-articular anesthetic injection</vt:lpstr>
      <vt:lpstr>Common Shoulder Reduction Techniques</vt:lpstr>
      <vt:lpstr>Traction/Counter-traction aka Modified Hippocratic Technique </vt:lpstr>
      <vt:lpstr>FARES Technique (Fast, Reliable and Safe)</vt:lpstr>
      <vt:lpstr>Scapular Manipulation Technique</vt:lpstr>
      <vt:lpstr>Stimson Technique</vt:lpstr>
      <vt:lpstr>Milch Technique</vt:lpstr>
      <vt:lpstr>External Rotation Technique (Kocher’s Technique)</vt:lpstr>
      <vt:lpstr>Cunningham Technique</vt:lpstr>
      <vt:lpstr>SPASO technique</vt:lpstr>
      <vt:lpstr>DAVOS technique</vt:lpstr>
      <vt:lpstr>Post reduction care</vt:lpstr>
      <vt:lpstr>PowerPoint Presentation</vt:lpstr>
      <vt:lpstr>PowerPoint Presentation</vt:lpstr>
      <vt:lpstr>Posterior Glenohumeral Dislocation</vt:lpstr>
      <vt:lpstr>PowerPoint Presentation</vt:lpstr>
      <vt:lpstr>PowerPoint Presentation</vt:lpstr>
      <vt:lpstr>PowerPoint Presentation</vt:lpstr>
      <vt:lpstr>Inferior Glenohumeral Dislocation</vt:lpstr>
      <vt:lpstr>PowerPoint Presentation</vt:lpstr>
      <vt:lpstr>Luxatio Erecta (Inferior Dislocations)</vt:lpstr>
      <vt:lpstr>PowerPoint Presentation</vt:lpstr>
      <vt:lpstr>Subacromial Impingement Syndrome</vt:lpstr>
      <vt:lpstr>Subacromial Impingement Syndrome</vt:lpstr>
      <vt:lpstr>Subacromial Impingement Syndrome</vt:lpstr>
      <vt:lpstr>Rotator Cuff Tears</vt:lpstr>
      <vt:lpstr>Rotator Cuff Tears</vt:lpstr>
      <vt:lpstr>Calcific Tendinosis</vt:lpstr>
      <vt:lpstr>Calcific Tendinosis</vt:lpstr>
      <vt:lpstr>PowerPoint Presentation</vt:lpstr>
      <vt:lpstr>Adhesive Capsulitis aka Frozen Shoulder Syndrome</vt:lpstr>
      <vt:lpstr>Adhesive Capsulitis aka Frozen Shoulder Syndrome</vt:lpstr>
      <vt:lpstr>Osteoarthritis (OA)</vt:lpstr>
      <vt:lpstr>Thoracic Outlet Syndrome</vt:lpstr>
      <vt:lpstr>Arm Pathologies</vt:lpstr>
      <vt:lpstr>Proximal Humerus Fractures</vt:lpstr>
      <vt:lpstr>Neer classification system</vt:lpstr>
      <vt:lpstr>PowerPoint Presentation</vt:lpstr>
      <vt:lpstr>Humeral Shaft Fractures</vt:lpstr>
      <vt:lpstr>Humeral Shaft Fractures</vt:lpstr>
      <vt:lpstr>Disorders of the Biceps Tendon</vt:lpstr>
      <vt:lpstr>Disorders of the Biceps Tendon</vt:lpstr>
      <vt:lpstr>Proximal Biceps Tendon Rupture</vt:lpstr>
      <vt:lpstr>Distal Biceps Tendon Rupture</vt:lpstr>
      <vt:lpstr>Distal Biceps Tendon Rupture tests</vt:lpstr>
      <vt:lpstr>Triceps Tendon Rupture</vt:lpstr>
      <vt:lpstr>Board Review Questions</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of Knee pathology in the Emergency Dept.</dc:title>
  <dc:creator>Hasan Naserdean</dc:creator>
  <cp:lastModifiedBy>Tina Urbina</cp:lastModifiedBy>
  <cp:revision>400</cp:revision>
  <dcterms:created xsi:type="dcterms:W3CDTF">2021-04-21T14:17:46Z</dcterms:created>
  <dcterms:modified xsi:type="dcterms:W3CDTF">2022-01-04T20:59:28Z</dcterms:modified>
</cp:coreProperties>
</file>