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758" r:id="rId2"/>
    <p:sldMasterId id="2147483766" r:id="rId3"/>
  </p:sldMasterIdLst>
  <p:notesMasterIdLst>
    <p:notesMasterId r:id="rId28"/>
  </p:notesMasterIdLst>
  <p:sldIdLst>
    <p:sldId id="256" r:id="rId4"/>
    <p:sldId id="442" r:id="rId5"/>
    <p:sldId id="481" r:id="rId6"/>
    <p:sldId id="258" r:id="rId7"/>
    <p:sldId id="259" r:id="rId8"/>
    <p:sldId id="260" r:id="rId9"/>
    <p:sldId id="261" r:id="rId10"/>
    <p:sldId id="262" r:id="rId11"/>
    <p:sldId id="263" r:id="rId12"/>
    <p:sldId id="264" r:id="rId13"/>
    <p:sldId id="550" r:id="rId14"/>
    <p:sldId id="266" r:id="rId15"/>
    <p:sldId id="267" r:id="rId16"/>
    <p:sldId id="552" r:id="rId17"/>
    <p:sldId id="551" r:id="rId18"/>
    <p:sldId id="269" r:id="rId19"/>
    <p:sldId id="465" r:id="rId20"/>
    <p:sldId id="270" r:id="rId21"/>
    <p:sldId id="480" r:id="rId22"/>
    <p:sldId id="280" r:id="rId23"/>
    <p:sldId id="279" r:id="rId24"/>
    <p:sldId id="273" r:id="rId25"/>
    <p:sldId id="478" r:id="rId26"/>
    <p:sldId id="479"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Donihoo" initials="RD" lastIdx="12" clrIdx="0">
    <p:extLst>
      <p:ext uri="{19B8F6BF-5375-455C-9EA6-DF929625EA0E}">
        <p15:presenceInfo xmlns:p15="http://schemas.microsoft.com/office/powerpoint/2012/main" userId="S::rdonihoo@acep.org::2a135912-8cb6-400e-a960-badaa5b92f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626"/>
    <a:srgbClr val="249562"/>
    <a:srgbClr val="861F1F"/>
    <a:srgbClr val="108C96"/>
    <a:srgbClr val="1A547A"/>
    <a:srgbClr val="023649"/>
    <a:srgbClr val="44BAE7"/>
    <a:srgbClr val="010101"/>
    <a:srgbClr val="050505"/>
    <a:srgbClr val="066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0" autoAdjust="0"/>
  </p:normalViewPr>
  <p:slideViewPr>
    <p:cSldViewPr snapToGrid="0">
      <p:cViewPr varScale="1">
        <p:scale>
          <a:sx n="126" d="100"/>
          <a:sy n="126" d="100"/>
        </p:scale>
        <p:origin x="1194" y="120"/>
      </p:cViewPr>
      <p:guideLst>
        <p:guide orient="horz" pos="1597"/>
        <p:guide pos="272"/>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ytimes.com/interactive/2017/09/02/upshot/fentanyl-drug-overdose-death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8d0692b9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8d0692b90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g78d0692b90_2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8d0692b90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78d0692b90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Speaker Notes:</a:t>
            </a:r>
          </a:p>
          <a:p>
            <a:pPr marL="0" lvl="0" indent="0" algn="l" rtl="0">
              <a:spcBef>
                <a:spcPts val="0"/>
              </a:spcBef>
              <a:spcAft>
                <a:spcPts val="0"/>
              </a:spcAft>
              <a:buClr>
                <a:schemeClr val="dk1"/>
              </a:buClr>
              <a:buFont typeface="Arial"/>
              <a:buNone/>
            </a:pPr>
            <a:r>
              <a:rPr lang="en-US" dirty="0">
                <a:solidFill>
                  <a:schemeClr val="dk1"/>
                </a:solidFill>
              </a:rPr>
              <a:t>Substance use disorder meets the definition of a chronic illness, with features of heritability, influences from the environment and behavior, responsiveness to appropriate treatment, has a biologic/physiologic basis, is ongoing and long-term, and can involve recurrences. Furthermore, if not treated adequately, then can become progressive and result in substantial morbidity and mortality.</a:t>
            </a:r>
          </a:p>
          <a:p>
            <a:pPr marL="0" lvl="0" indent="0" algn="l" rtl="0">
              <a:spcBef>
                <a:spcPts val="0"/>
              </a:spcBef>
              <a:spcAft>
                <a:spcPts val="0"/>
              </a:spcAft>
              <a:buClr>
                <a:schemeClr val="dk1"/>
              </a:buClr>
              <a:buFont typeface="Arial"/>
              <a:buNone/>
            </a:pPr>
            <a:endParaRPr lang="en-US"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Stigma against SUD and medication-assisted treatment kills people. </a:t>
            </a:r>
            <a:r>
              <a:rPr lang="en-US" sz="1100" b="0" i="0" u="none" strike="noStrike" cap="none" dirty="0">
                <a:solidFill>
                  <a:srgbClr val="000000"/>
                </a:solidFill>
                <a:effectLst/>
                <a:latin typeface="Arial"/>
                <a:ea typeface="Arial"/>
                <a:cs typeface="Arial"/>
                <a:sym typeface="Arial"/>
              </a:rPr>
              <a:t>It kills people in the same way that if we had a stigma against insulin, and the only way to treat diabetes was through a strict diet and weight loss, people would die.</a:t>
            </a:r>
            <a:endParaRPr lang="en-US" dirty="0"/>
          </a:p>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95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d0692b90_2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78d0692b90_2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8d0692b90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78d0692b90_2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Speaker Notes:</a:t>
            </a:r>
            <a:endParaRPr dirty="0"/>
          </a:p>
          <a:p>
            <a:pPr marL="0" lvl="0" indent="0" algn="l" rtl="0">
              <a:spcBef>
                <a:spcPts val="0"/>
              </a:spcBef>
              <a:spcAft>
                <a:spcPts val="0"/>
              </a:spcAft>
              <a:buNone/>
            </a:pPr>
            <a:r>
              <a:rPr lang="en" dirty="0"/>
              <a:t>Substance Use Disorder is a chronic brain disease with strong genetic, neurodevelopmental, and sociocultural components.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3" name="Google Shape;313;g78d0692b90_2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n-US" b="1" dirty="0"/>
              <a:t>Speaker Notes:</a:t>
            </a:r>
            <a:endParaRPr lang="en-US" dirty="0"/>
          </a:p>
          <a:p>
            <a:pPr marL="162175" lvl="0" indent="-162175" algn="l" rtl="0">
              <a:spcBef>
                <a:spcPts val="0"/>
              </a:spcBef>
              <a:spcAft>
                <a:spcPts val="0"/>
              </a:spcAft>
              <a:buClr>
                <a:schemeClr val="dk1"/>
              </a:buClr>
              <a:buSzPts val="1100"/>
              <a:buFont typeface="Arial"/>
              <a:buChar char="•"/>
            </a:pPr>
            <a:r>
              <a:rPr lang="en-US" sz="1100" dirty="0"/>
              <a:t>Drugs such as opioids act on fundamental reward circuitry in the brain. </a:t>
            </a:r>
            <a:endParaRPr lang="en-US" dirty="0"/>
          </a:p>
          <a:p>
            <a:pPr marL="162175" marR="0" lvl="0" indent="-162175" algn="l" rtl="0">
              <a:lnSpc>
                <a:spcPct val="100000"/>
              </a:lnSpc>
              <a:spcBef>
                <a:spcPts val="0"/>
              </a:spcBef>
              <a:spcAft>
                <a:spcPts val="0"/>
              </a:spcAft>
              <a:buClr>
                <a:schemeClr val="dk1"/>
              </a:buClr>
              <a:buSzPts val="1100"/>
              <a:buFont typeface="Arial"/>
              <a:buChar char="•"/>
            </a:pPr>
            <a:r>
              <a:rPr lang="en-US" sz="1100" dirty="0"/>
              <a:t>Opioids stimulate release of dopamine (the basic neurotransmitter of reward) from the nucleus </a:t>
            </a:r>
            <a:r>
              <a:rPr lang="en-US" sz="1100" dirty="0" err="1"/>
              <a:t>accumbens</a:t>
            </a:r>
            <a:r>
              <a:rPr lang="en-US" sz="1100" dirty="0"/>
              <a:t> to an even greater extent than natural rewards such as food and sex, leading to supraphysiologic feelings of pleasure and gratification, learning of cues and behaviors that led to the experience, and motivation to repeat the behavior in the future. </a:t>
            </a:r>
            <a:endParaRPr lang="en-US" dirty="0"/>
          </a:p>
          <a:p>
            <a:pPr marL="162175" marR="0" lvl="0" indent="-162175" algn="l" rtl="0">
              <a:lnSpc>
                <a:spcPct val="100000"/>
              </a:lnSpc>
              <a:spcBef>
                <a:spcPts val="0"/>
              </a:spcBef>
              <a:spcAft>
                <a:spcPts val="0"/>
              </a:spcAft>
              <a:buClr>
                <a:schemeClr val="dk1"/>
              </a:buClr>
              <a:buSzPts val="1100"/>
              <a:buFont typeface="Arial"/>
              <a:buChar char="•"/>
            </a:pPr>
            <a:r>
              <a:rPr lang="en-US" sz="1100" dirty="0"/>
              <a:t>Repeated use overrides impulse inhibition (in the dorsal striatal circuit). </a:t>
            </a:r>
            <a:endParaRPr lang="en-US" dirty="0"/>
          </a:p>
          <a:p>
            <a:pPr marL="162175" marR="0" lvl="0" indent="-162175" algn="l" rtl="0">
              <a:lnSpc>
                <a:spcPct val="100000"/>
              </a:lnSpc>
              <a:spcBef>
                <a:spcPts val="0"/>
              </a:spcBef>
              <a:spcAft>
                <a:spcPts val="0"/>
              </a:spcAft>
              <a:buClr>
                <a:schemeClr val="dk1"/>
              </a:buClr>
              <a:buSzPts val="1100"/>
              <a:buFont typeface="Arial"/>
              <a:buChar char="•"/>
            </a:pPr>
            <a:r>
              <a:rPr lang="en-US" sz="1100" dirty="0"/>
              <a:t>Opioids decrease stimulation of the brain’s stress system (centered in the amygdala), producing relief from uncomfortable feelings like fear and anxiety, which again strengthens the motivation to use again in the future. </a:t>
            </a:r>
          </a:p>
          <a:p>
            <a:pPr marL="162175" lvl="0" indent="-162175" algn="l" rtl="0">
              <a:spcBef>
                <a:spcPts val="0"/>
              </a:spcBef>
              <a:spcAft>
                <a:spcPts val="0"/>
              </a:spcAft>
              <a:buClr>
                <a:schemeClr val="dk1"/>
              </a:buClr>
              <a:buSzPts val="1100"/>
              <a:buFont typeface="Arial"/>
              <a:buChar char="•"/>
            </a:pPr>
            <a:r>
              <a:rPr lang="en-US" sz="1100" dirty="0"/>
              <a:t>Repeated use sensitizes the brain to stressful stimuli and dysphoria when the stimulant is no longer present. </a:t>
            </a:r>
            <a:endParaRPr lang="en-US" dirty="0"/>
          </a:p>
          <a:p>
            <a:pPr marL="162175" lvl="0" indent="-162175" algn="l" rtl="0">
              <a:spcBef>
                <a:spcPts val="0"/>
              </a:spcBef>
              <a:spcAft>
                <a:spcPts val="0"/>
              </a:spcAft>
              <a:buClr>
                <a:schemeClr val="dk1"/>
              </a:buClr>
              <a:buSzPts val="1100"/>
              <a:buFont typeface="Arial"/>
              <a:buChar char="•"/>
            </a:pPr>
            <a:r>
              <a:rPr lang="en-US" sz="1100" dirty="0"/>
              <a:t>Repeated use also leads to dysregulation of executive function in the prefrontal cortex, leading to subjective feelings of preoccupation with and anticipation of the next “hit”.</a:t>
            </a:r>
          </a:p>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49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These neurobiological changes are associated with 3 types of behavior in a repeating cycle.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the </a:t>
            </a:r>
            <a:r>
              <a:rPr lang="en-US" sz="1100" b="1" i="0" u="none" strike="noStrike" cap="none" dirty="0">
                <a:solidFill>
                  <a:srgbClr val="000000"/>
                </a:solidFill>
                <a:effectLst/>
                <a:latin typeface="Arial"/>
                <a:ea typeface="Arial"/>
                <a:cs typeface="Arial"/>
                <a:sym typeface="Arial"/>
              </a:rPr>
              <a:t>binge/intoxication stage</a:t>
            </a:r>
            <a:r>
              <a:rPr lang="en-US" sz="1100" b="0" i="0" u="none" strike="noStrike" cap="none" dirty="0">
                <a:solidFill>
                  <a:srgbClr val="000000"/>
                </a:solidFill>
                <a:effectLst/>
                <a:latin typeface="Arial"/>
                <a:ea typeface="Arial"/>
                <a:cs typeface="Arial"/>
                <a:sym typeface="Arial"/>
              </a:rPr>
              <a:t>, the neurons in the basal ganglia contribute to the rewarding effects of consuming an intoxicating substance through the release of dopamine and the brain’s endogenous opioid peptides.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During the </a:t>
            </a:r>
            <a:r>
              <a:rPr lang="en-US" sz="1100" b="1" i="0" u="none" strike="noStrike" cap="none" dirty="0">
                <a:solidFill>
                  <a:srgbClr val="000000"/>
                </a:solidFill>
                <a:effectLst/>
                <a:latin typeface="Arial"/>
                <a:ea typeface="Arial"/>
                <a:cs typeface="Arial"/>
                <a:sym typeface="Arial"/>
              </a:rPr>
              <a:t>withdrawal/negative affect stage </a:t>
            </a:r>
            <a:r>
              <a:rPr lang="en-US" sz="1100" b="0" i="0" u="none" strike="noStrike" cap="none" dirty="0">
                <a:solidFill>
                  <a:srgbClr val="000000"/>
                </a:solidFill>
                <a:effectLst/>
                <a:latin typeface="Arial"/>
                <a:ea typeface="Arial"/>
                <a:cs typeface="Arial"/>
                <a:sym typeface="Arial"/>
              </a:rPr>
              <a:t>of the addiction cycle, the stress neurotransmitters in the extended amygdala are activated and contribute to a general loss of reward sensitivity. These stress neurotransmitters include corticotropin-releasing factor, norepinephrine, and dynorphin.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the </a:t>
            </a:r>
            <a:r>
              <a:rPr lang="en-US" sz="1100" b="1" i="0" u="none" strike="noStrike" cap="none" dirty="0">
                <a:solidFill>
                  <a:srgbClr val="000000"/>
                </a:solidFill>
                <a:effectLst/>
                <a:latin typeface="Arial"/>
                <a:ea typeface="Arial"/>
                <a:cs typeface="Arial"/>
                <a:sym typeface="Arial"/>
              </a:rPr>
              <a:t>preoccupation/anticipation stage</a:t>
            </a:r>
            <a:r>
              <a:rPr lang="en-US" sz="1100" b="0" i="0" u="none" strike="noStrike" cap="none" dirty="0">
                <a:solidFill>
                  <a:srgbClr val="000000"/>
                </a:solidFill>
                <a:effectLst/>
                <a:latin typeface="Arial"/>
                <a:ea typeface="Arial"/>
                <a:cs typeface="Arial"/>
                <a:sym typeface="Arial"/>
              </a:rPr>
              <a:t>, neurons in the “Go” circuits of the prefrontal cortex (the system that helps people make decisions, particularly those that require significant attention and planning) stimulate the habit systems of the dorsal striatum through connections that use glutamate, the main excitatory neurotransmitter in the brain. This process leads to decreased executive function. </a:t>
            </a:r>
          </a:p>
          <a:p>
            <a:pPr marL="0" lvl="0" indent="0" algn="l" rtl="0">
              <a:spcBef>
                <a:spcPts val="0"/>
              </a:spcBef>
              <a:spcAft>
                <a:spcPts val="0"/>
              </a:spcAft>
              <a:buClr>
                <a:schemeClr val="dk1"/>
              </a:buClr>
              <a:buFont typeface="Arial"/>
              <a:buNone/>
            </a:pPr>
            <a:r>
              <a:rPr lang="en-US" dirty="0">
                <a:solidFill>
                  <a:schemeClr val="dk1"/>
                </a:solidFill>
              </a:rPr>
              <a:t>treatment kills people. </a:t>
            </a:r>
            <a:r>
              <a:rPr lang="en-US" sz="1100" b="0" i="0" u="none" strike="noStrike" cap="none" dirty="0">
                <a:solidFill>
                  <a:srgbClr val="000000"/>
                </a:solidFill>
                <a:effectLst/>
                <a:latin typeface="Arial"/>
                <a:ea typeface="Arial"/>
                <a:cs typeface="Arial"/>
                <a:sym typeface="Arial"/>
              </a:rPr>
              <a:t>It kills people in the same way that if we had a stigma against insulin, and the only way to treat diabetes was through a strict diet and weight loss, people would die.</a:t>
            </a:r>
            <a:endParaRPr lang="en-US" dirty="0"/>
          </a:p>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4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596d072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596d0722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Speaker Notes:</a:t>
            </a:r>
            <a:endParaRPr b="1" dirty="0">
              <a:solidFill>
                <a:schemeClr val="dk1"/>
              </a:solidFill>
            </a:endParaRPr>
          </a:p>
          <a:p>
            <a:pPr marL="171450" lvl="0" indent="-171450" algn="l" rtl="0">
              <a:spcBef>
                <a:spcPts val="0"/>
              </a:spcBef>
              <a:spcAft>
                <a:spcPts val="0"/>
              </a:spcAft>
              <a:buClr>
                <a:schemeClr val="dk1"/>
              </a:buClr>
            </a:pPr>
            <a:r>
              <a:rPr lang="en" dirty="0">
                <a:solidFill>
                  <a:schemeClr val="dk1"/>
                </a:solidFill>
              </a:rPr>
              <a:t>Initial use of opioids lead to euphoric states. </a:t>
            </a:r>
            <a:endParaRPr dirty="0">
              <a:solidFill>
                <a:schemeClr val="dk1"/>
              </a:solidFill>
            </a:endParaRPr>
          </a:p>
          <a:p>
            <a:pPr marL="171450" lvl="0" indent="-171450" algn="l" rtl="0">
              <a:spcBef>
                <a:spcPts val="0"/>
              </a:spcBef>
              <a:spcAft>
                <a:spcPts val="0"/>
              </a:spcAft>
              <a:buClr>
                <a:schemeClr val="dk1"/>
              </a:buClr>
            </a:pPr>
            <a:r>
              <a:rPr lang="en" dirty="0">
                <a:solidFill>
                  <a:schemeClr val="dk1"/>
                </a:solidFill>
              </a:rPr>
              <a:t>Over time, however, repeated use of opioids leads to the development of tolerance and physical dependence and more frequent dips into states of withdrawal.</a:t>
            </a:r>
          </a:p>
          <a:p>
            <a:pPr marL="171450" lvl="0" indent="-171450" algn="l" rtl="0">
              <a:spcBef>
                <a:spcPts val="0"/>
              </a:spcBef>
              <a:spcAft>
                <a:spcPts val="0"/>
              </a:spcAft>
              <a:buClr>
                <a:schemeClr val="dk1"/>
              </a:buClr>
            </a:pPr>
            <a:r>
              <a:rPr lang="en" dirty="0">
                <a:solidFill>
                  <a:schemeClr val="dk1"/>
                </a:solidFill>
              </a:rPr>
              <a:t>Medications for Opioid Use Disorder (i.e. buprenorphine and methadone) act on the same receptors but </a:t>
            </a:r>
            <a:r>
              <a:rPr lang="en-US" dirty="0">
                <a:solidFill>
                  <a:schemeClr val="dk1"/>
                </a:solidFill>
              </a:rPr>
              <a:t>don’t produce the dramatic high’s and low’s of illicit opioid use, so </a:t>
            </a:r>
            <a:r>
              <a:rPr lang="en" dirty="0">
                <a:solidFill>
                  <a:schemeClr val="dk1"/>
                </a:solidFill>
              </a:rPr>
              <a:t>patients are better able to achieve a steady state</a:t>
            </a:r>
            <a:r>
              <a:rPr lang="en-US" dirty="0">
                <a:solidFill>
                  <a:schemeClr val="dk1"/>
                </a:solidFill>
              </a:rPr>
              <a:t> of normalcy.</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Stigma prevents people with SUD from seeking treatment. Stigma can also lead medical professionals to perceive SUD to be a moral failing rather than a treatable chronic disease. </a:t>
            </a:r>
            <a:endParaRPr lang="en-US" dirty="0"/>
          </a:p>
          <a:p>
            <a:endParaRPr lang="en-US" dirty="0"/>
          </a:p>
        </p:txBody>
      </p:sp>
    </p:spTree>
    <p:extLst>
      <p:ext uri="{BB962C8B-B14F-4D97-AF65-F5344CB8AC3E}">
        <p14:creationId xmlns:p14="http://schemas.microsoft.com/office/powerpoint/2010/main" val="168034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596d0722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596d072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rPr>
              <a:t>Speaker Notes:</a:t>
            </a: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Routine vocabulary of health care professional frames illness and shapes medical judgments. When these terms enter the public arena, they convey social norms and attitudes. Physicians should strive to use language that accurately reflects science, promotes evidence-based treatment, and demonstrates respect for patients. This includes using person-centric language both when speaking to patients and when speaking to other medical professionals (e.g. in the hospital elevator).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chemeClr val="tx1"/>
                </a:solidFill>
                <a:latin typeface="Arial"/>
                <a:ea typeface="Times New Roman"/>
                <a:cs typeface="Times New Roman"/>
                <a:sym typeface="Times New Roman"/>
              </a:rPr>
              <a:t>ED’s can be the optimal setting for screening and intervention because of the high prevalence of SUD in our patient population and the unique opportunity to leverage patients’ motivation to change when presenting in moments of crisis</a:t>
            </a:r>
            <a:endParaRPr lang="en-US" sz="1200" b="0" i="0" u="none" strike="noStrike" cap="none" dirty="0">
              <a:solidFill>
                <a:schemeClr val="tx1"/>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Multiple studies have shown SBIRT to be effective in ED populations in reducing alcohol consumption, smoking (in selected subgroups), marijuana use, and negative consequences such as drinking and driving.</a:t>
            </a:r>
          </a:p>
          <a:p>
            <a:r>
              <a:rPr lang="en-US" b="1" dirty="0"/>
              <a:t>Screening</a:t>
            </a:r>
            <a:r>
              <a:rPr lang="en-US" dirty="0"/>
              <a:t>: Quickly assess the severity of substance use and determine the appropriate level of treatment.</a:t>
            </a:r>
          </a:p>
          <a:p>
            <a:r>
              <a:rPr lang="en-US" b="1" dirty="0"/>
              <a:t>Brief Intervention</a:t>
            </a:r>
            <a:r>
              <a:rPr lang="en-US" dirty="0"/>
              <a:t>: Increase insight and awareness of substance use by using motivational interviewing techniques toward behavior change.</a:t>
            </a:r>
          </a:p>
          <a:p>
            <a:r>
              <a:rPr lang="en-US" b="1" dirty="0"/>
              <a:t>Referral to Treatment</a:t>
            </a:r>
            <a:r>
              <a:rPr lang="en-US" dirty="0"/>
              <a:t>: Provide patients identified as needing more extensive treatment with access to specialty care. </a:t>
            </a:r>
          </a:p>
        </p:txBody>
      </p:sp>
    </p:spTree>
    <p:extLst>
      <p:ext uri="{BB962C8B-B14F-4D97-AF65-F5344CB8AC3E}">
        <p14:creationId xmlns:p14="http://schemas.microsoft.com/office/powerpoint/2010/main" val="69456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latin typeface="Arial"/>
                <a:ea typeface="Arial"/>
                <a:cs typeface="Arial"/>
                <a:sym typeface="Arial"/>
              </a:rPr>
              <a:t>Speaker Notes:</a:t>
            </a:r>
          </a:p>
          <a:p>
            <a:pPr marL="162175" marR="0" lvl="0" indent="-162175"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b="0" dirty="0">
                <a:latin typeface="Arial"/>
                <a:ea typeface="Arial"/>
                <a:cs typeface="Arial"/>
                <a:sym typeface="Arial"/>
              </a:rPr>
              <a:t>The death toll from drug overdoses continues to rise, reaching a record high of </a:t>
            </a:r>
            <a:r>
              <a:rPr lang="en-US" dirty="0">
                <a:latin typeface="Arial"/>
                <a:cs typeface="Arial"/>
                <a:sym typeface="Arial"/>
              </a:rPr>
              <a:t>72,000 deaths in the U.S. in 2019 (CDC, 2020).</a:t>
            </a:r>
          </a:p>
          <a:p>
            <a:pPr marL="619375" lvl="1" indent="-162175" algn="l" rtl="0">
              <a:spcBef>
                <a:spcPts val="0"/>
              </a:spcBef>
              <a:spcAft>
                <a:spcPts val="0"/>
              </a:spcAft>
              <a:buClr>
                <a:schemeClr val="dk1"/>
              </a:buClr>
              <a:buSzPts val="1200"/>
              <a:buFont typeface="Arial"/>
              <a:buChar char="•"/>
            </a:pPr>
            <a:r>
              <a:rPr lang="en-US" dirty="0">
                <a:latin typeface="Arial"/>
                <a:ea typeface="Arial"/>
                <a:cs typeface="Arial"/>
                <a:sym typeface="Arial"/>
              </a:rPr>
              <a:t>As context:</a:t>
            </a:r>
          </a:p>
          <a:p>
            <a:pPr marL="1051840" lvl="2" indent="-162175" algn="l" rtl="0">
              <a:spcBef>
                <a:spcPts val="0"/>
              </a:spcBef>
              <a:spcAft>
                <a:spcPts val="0"/>
              </a:spcAft>
              <a:buClr>
                <a:schemeClr val="dk1"/>
              </a:buClr>
              <a:buSzPts val="1200"/>
              <a:buFont typeface="Noto Sans Symbols"/>
              <a:buChar char="▪"/>
            </a:pPr>
            <a:r>
              <a:rPr lang="en-US" dirty="0">
                <a:latin typeface="Arial"/>
                <a:ea typeface="Arial"/>
                <a:cs typeface="Arial"/>
                <a:sym typeface="Arial"/>
              </a:rPr>
              <a:t>~58,000 deaths during the </a:t>
            </a:r>
            <a:r>
              <a:rPr lang="en-US" i="1" u="sng" dirty="0">
                <a:latin typeface="Arial"/>
                <a:ea typeface="Arial"/>
                <a:cs typeface="Arial"/>
                <a:sym typeface="Arial"/>
              </a:rPr>
              <a:t>entire</a:t>
            </a:r>
            <a:r>
              <a:rPr lang="en-US" dirty="0">
                <a:latin typeface="Arial"/>
                <a:ea typeface="Arial"/>
                <a:cs typeface="Arial"/>
                <a:sym typeface="Arial"/>
              </a:rPr>
              <a:t> Vietnam War</a:t>
            </a:r>
            <a:endParaRPr lang="en-US" dirty="0"/>
          </a:p>
          <a:p>
            <a:pPr marL="1051840" lvl="2" indent="-162175" algn="l" rtl="0">
              <a:spcBef>
                <a:spcPts val="0"/>
              </a:spcBef>
              <a:spcAft>
                <a:spcPts val="0"/>
              </a:spcAft>
              <a:buClr>
                <a:schemeClr val="dk1"/>
              </a:buClr>
              <a:buSzPts val="1200"/>
              <a:buFont typeface="Noto Sans Symbols"/>
              <a:buChar char="▪"/>
            </a:pPr>
            <a:r>
              <a:rPr lang="en-US" dirty="0">
                <a:latin typeface="Arial"/>
                <a:ea typeface="Arial"/>
                <a:cs typeface="Arial"/>
                <a:sym typeface="Arial"/>
              </a:rPr>
              <a:t>~50,000 AIDS-related deaths in 1995 in the worst year of the AIDS.</a:t>
            </a:r>
            <a:endParaRPr lang="en-US" dirty="0"/>
          </a:p>
          <a:p>
            <a:pPr marL="1051840" lvl="2" indent="-162175" algn="l" rtl="0">
              <a:spcBef>
                <a:spcPts val="0"/>
              </a:spcBef>
              <a:spcAft>
                <a:spcPts val="0"/>
              </a:spcAft>
              <a:buClr>
                <a:schemeClr val="dk1"/>
              </a:buClr>
              <a:buSzPts val="1200"/>
              <a:buFont typeface="Noto Sans Symbols"/>
              <a:buChar char="▪"/>
            </a:pPr>
            <a:r>
              <a:rPr lang="en-US" dirty="0">
                <a:latin typeface="Arial"/>
                <a:ea typeface="Arial"/>
                <a:cs typeface="Arial"/>
                <a:sym typeface="Arial"/>
              </a:rPr>
              <a:t>~36,000 motor vehicle deaths in 2019.</a:t>
            </a:r>
            <a:endParaRPr lang="en-US" dirty="0"/>
          </a:p>
          <a:p>
            <a:pPr marL="1051840" lvl="2" indent="-162175" algn="l" rtl="0">
              <a:spcBef>
                <a:spcPts val="0"/>
              </a:spcBef>
              <a:spcAft>
                <a:spcPts val="0"/>
              </a:spcAft>
              <a:buClr>
                <a:schemeClr val="dk1"/>
              </a:buClr>
              <a:buSzPts val="1200"/>
              <a:buFont typeface="Noto Sans Symbols"/>
              <a:buChar char="▪"/>
            </a:pPr>
            <a:r>
              <a:rPr lang="en-US" dirty="0">
                <a:latin typeface="Arial"/>
                <a:ea typeface="Arial"/>
                <a:cs typeface="Arial"/>
                <a:sym typeface="Arial"/>
              </a:rPr>
              <a:t>~24,000 deaths due to homicides in 1991.</a:t>
            </a:r>
            <a:endParaRPr lang="en-US" dirty="0"/>
          </a:p>
          <a:p>
            <a:pPr marL="162175" marR="0" lvl="0" indent="-162175" algn="l" rtl="0">
              <a:lnSpc>
                <a:spcPct val="100000"/>
              </a:lnSpc>
              <a:spcBef>
                <a:spcPts val="0"/>
              </a:spcBef>
              <a:spcAft>
                <a:spcPts val="0"/>
              </a:spcAft>
              <a:buClr>
                <a:schemeClr val="dk1"/>
              </a:buClr>
              <a:buSzPts val="1200"/>
              <a:buFont typeface="Arial"/>
              <a:buChar char="•"/>
            </a:pPr>
            <a:endParaRPr lang="en-US" b="1" dirty="0">
              <a:latin typeface="Arial"/>
              <a:ea typeface="Arial"/>
              <a:cs typeface="Arial"/>
              <a:sym typeface="Arial"/>
            </a:endParaRPr>
          </a:p>
          <a:p>
            <a:pPr marL="162175" lvl="0" indent="-162175" algn="l" rtl="0">
              <a:spcBef>
                <a:spcPts val="0"/>
              </a:spcBef>
              <a:spcAft>
                <a:spcPts val="0"/>
              </a:spcAft>
              <a:buClr>
                <a:schemeClr val="dk1"/>
              </a:buClr>
              <a:buSzPts val="1200"/>
              <a:buFont typeface="Arial"/>
              <a:buChar char="•"/>
            </a:pPr>
            <a:r>
              <a:rPr lang="en-US" dirty="0">
                <a:latin typeface="Arial"/>
                <a:ea typeface="Arial"/>
                <a:cs typeface="Arial"/>
                <a:sym typeface="Arial"/>
              </a:rPr>
              <a:t>Most recent sudden increase (gold line) is mostly due to illicit </a:t>
            </a:r>
            <a:r>
              <a:rPr lang="en-US" b="1" u="none" dirty="0">
                <a:latin typeface="Arial"/>
                <a:ea typeface="Arial"/>
                <a:cs typeface="Arial"/>
                <a:sym typeface="Arial"/>
              </a:rPr>
              <a:t>Fentanyl </a:t>
            </a:r>
            <a:r>
              <a:rPr lang="en-US" b="0" u="none" dirty="0">
                <a:latin typeface="Arial"/>
                <a:ea typeface="Arial"/>
                <a:cs typeface="Arial"/>
                <a:sym typeface="Arial"/>
              </a:rPr>
              <a:t>and its analogues </a:t>
            </a:r>
          </a:p>
          <a:p>
            <a:pPr marL="162175" lvl="0" indent="-162175" algn="l" rtl="0">
              <a:spcBef>
                <a:spcPts val="0"/>
              </a:spcBef>
              <a:spcAft>
                <a:spcPts val="0"/>
              </a:spcAft>
              <a:buClr>
                <a:schemeClr val="dk1"/>
              </a:buClr>
              <a:buSzPts val="1200"/>
              <a:buFont typeface="Arial"/>
              <a:buChar char="•"/>
            </a:pPr>
            <a:endParaRPr lang="en-US" b="0" u="none" dirty="0">
              <a:latin typeface="Arial"/>
              <a:cs typeface="Arial"/>
              <a:sym typeface="Arial"/>
            </a:endParaRPr>
          </a:p>
          <a:p>
            <a:pPr marL="162175" marR="0" lvl="0" indent="-162175"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latin typeface="Arial"/>
                <a:ea typeface="Arial"/>
                <a:cs typeface="Arial"/>
                <a:sym typeface="Arial"/>
              </a:rPr>
              <a:t>Overdose is now the leading cause of death for Americans under 50 years old (Katz, NYTimes 2017, </a:t>
            </a:r>
            <a:r>
              <a:rPr lang="en-US" sz="1200" u="sng" dirty="0">
                <a:solidFill>
                  <a:schemeClr val="hlink"/>
                </a:solidFill>
                <a:latin typeface="Calibri"/>
                <a:ea typeface="Calibri"/>
                <a:cs typeface="Calibri"/>
                <a:sym typeface="Calibri"/>
                <a:hlinkClick r:id="rId3"/>
              </a:rPr>
              <a:t>https://www.nytimes.com/interactive/2017/09/02/upshot/fentanyl-drug-overdose-deaths.html</a:t>
            </a:r>
            <a:r>
              <a:rPr lang="en-US" dirty="0">
                <a:latin typeface="Arial"/>
                <a:ea typeface="Arial"/>
                <a:cs typeface="Arial"/>
                <a:sym typeface="Arial"/>
              </a:rPr>
              <a:t>)</a:t>
            </a:r>
          </a:p>
          <a:p>
            <a:pPr marL="162175" marR="0" lvl="0" indent="-162175" algn="l" defTabSz="914400" rtl="0" eaLnBrk="1" fontAlgn="auto" latinLnBrk="0" hangingPunct="1">
              <a:lnSpc>
                <a:spcPct val="100000"/>
              </a:lnSpc>
              <a:spcBef>
                <a:spcPts val="0"/>
              </a:spcBef>
              <a:spcAft>
                <a:spcPts val="0"/>
              </a:spcAft>
              <a:buClr>
                <a:schemeClr val="dk1"/>
              </a:buClr>
              <a:buSzPts val="1200"/>
              <a:buFont typeface="Arial"/>
              <a:buChar char="•"/>
              <a:tabLst/>
              <a:defRPr/>
            </a:pPr>
            <a:endParaRPr lang="en-US" b="1" u="none" dirty="0">
              <a:latin typeface="Arial"/>
              <a:ea typeface="Arial"/>
              <a:cs typeface="Arial"/>
              <a:sym typeface="Arial"/>
            </a:endParaRPr>
          </a:p>
          <a:p>
            <a:pPr marL="162175" lvl="0" indent="-85975" algn="l" rtl="0">
              <a:spcBef>
                <a:spcPts val="0"/>
              </a:spcBef>
              <a:spcAft>
                <a:spcPts val="0"/>
              </a:spcAft>
              <a:buClr>
                <a:schemeClr val="dk1"/>
              </a:buClr>
              <a:buSzPts val="1200"/>
              <a:buFont typeface="Arial"/>
              <a:buNone/>
            </a:pPr>
            <a:endParaRPr lang="en-US" dirty="0"/>
          </a:p>
          <a:p>
            <a:endParaRPr lang="en-US" dirty="0"/>
          </a:p>
        </p:txBody>
      </p:sp>
    </p:spTree>
    <p:extLst>
      <p:ext uri="{BB962C8B-B14F-4D97-AF65-F5344CB8AC3E}">
        <p14:creationId xmlns:p14="http://schemas.microsoft.com/office/powerpoint/2010/main" val="2957070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707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8d0692b90_2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78d0692b90_2_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1" name="Google Shape;371;g78d0692b90_2_3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Arial"/>
                <a:ea typeface="Arial"/>
                <a:cs typeface="Arial"/>
                <a:sym typeface="Arial"/>
              </a:rPr>
              <a:t>Speaker Notes:</a:t>
            </a:r>
          </a:p>
          <a:p>
            <a:r>
              <a:rPr lang="en-US" dirty="0"/>
              <a:t>A retrospective analysis of a national EMS database by Friedman (2020) revealed that the number of overdose-related cardiac arrests rose sharply during April 2020 and reached a peak in May, when lockdowns began to really take hold across the U.S. </a:t>
            </a:r>
          </a:p>
          <a:p>
            <a:r>
              <a:rPr lang="en-US" dirty="0"/>
              <a:t>Peak OD-related cardiac arrest rates in May 2020 were more than double the baseline in 2018 and 2019.</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Many of the trends predicted by public health experts at the outset of the pandemic, such as an increased proportion of individuals using substances alone, increased toxification of the drug supply, and reduced access to treatment, may explain the increased lethality of each overdose incident.</a:t>
            </a:r>
          </a:p>
          <a:p>
            <a:endParaRPr lang="en-US" dirty="0"/>
          </a:p>
        </p:txBody>
      </p:sp>
    </p:spTree>
    <p:extLst>
      <p:ext uri="{BB962C8B-B14F-4D97-AF65-F5344CB8AC3E}">
        <p14:creationId xmlns:p14="http://schemas.microsoft.com/office/powerpoint/2010/main" val="93257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8d0692b90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78d0692b90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Speaker Notes:</a:t>
            </a:r>
            <a:endParaRPr dirty="0"/>
          </a:p>
          <a:p>
            <a:pPr marL="162175" lvl="0" indent="-162175" algn="l" rtl="0">
              <a:spcBef>
                <a:spcPts val="0"/>
              </a:spcBef>
              <a:spcAft>
                <a:spcPts val="0"/>
              </a:spcAft>
              <a:buClr>
                <a:schemeClr val="dk1"/>
              </a:buClr>
              <a:buSzPts val="1200"/>
              <a:buFont typeface="Noto Sans Symbols"/>
              <a:buChar char="▪"/>
            </a:pPr>
            <a:r>
              <a:rPr lang="en" dirty="0"/>
              <a:t>SUDs are chronic conditions that affect over 21 million adults in America and are amongst the top causes of morbidity, mortality and economic costs.</a:t>
            </a:r>
            <a:endParaRPr dirty="0"/>
          </a:p>
          <a:p>
            <a:pPr marL="162175" marR="0" lvl="0" indent="-162175" algn="l" defTabSz="914400" rtl="0" eaLnBrk="1" fontAlgn="auto" latinLnBrk="0" hangingPunct="1">
              <a:lnSpc>
                <a:spcPct val="100000"/>
              </a:lnSpc>
              <a:spcBef>
                <a:spcPts val="0"/>
              </a:spcBef>
              <a:spcAft>
                <a:spcPts val="0"/>
              </a:spcAft>
              <a:buClr>
                <a:schemeClr val="dk1"/>
              </a:buClr>
              <a:buSzPts val="1200"/>
              <a:buFont typeface="Noto Sans Symbols"/>
              <a:buChar char="▪"/>
              <a:tabLst/>
              <a:defRPr/>
            </a:pPr>
            <a:r>
              <a:rPr lang="en" dirty="0"/>
              <a:t>Significant treatment gaps continue to exist for the timely treatment of SUDs: Of the </a:t>
            </a:r>
            <a:r>
              <a:rPr lang="en-US" sz="1100" b="0" i="0" u="none" strike="noStrike" cap="none" dirty="0">
                <a:solidFill>
                  <a:srgbClr val="000000"/>
                </a:solidFill>
                <a:effectLst/>
                <a:latin typeface="Arial"/>
                <a:ea typeface="Arial"/>
                <a:cs typeface="Arial"/>
                <a:sym typeface="Arial"/>
              </a:rPr>
              <a:t>21.2 million American people aged 12 or older who needed treatment for a substance use disorder in 2018, only 1 in 9 (11.1%) received addiction treatment within the past 12 months.</a:t>
            </a:r>
          </a:p>
          <a:p>
            <a:pPr marL="162175" lvl="0" indent="-162175" algn="l" rtl="0">
              <a:spcBef>
                <a:spcPts val="0"/>
              </a:spcBef>
              <a:spcAft>
                <a:spcPts val="0"/>
              </a:spcAft>
              <a:buClr>
                <a:schemeClr val="dk1"/>
              </a:buClr>
              <a:buSzPts val="1200"/>
              <a:buFont typeface="Noto Sans Symbols"/>
              <a:buChar char="▪"/>
            </a:pPr>
            <a:r>
              <a:rPr lang="en-US" sz="1100" b="0" i="0" u="none" strike="noStrike" cap="none" dirty="0">
                <a:solidFill>
                  <a:srgbClr val="000000"/>
                </a:solidFill>
                <a:effectLst/>
                <a:latin typeface="Arial"/>
                <a:ea typeface="Arial"/>
                <a:cs typeface="Arial"/>
                <a:sym typeface="Arial"/>
              </a:rPr>
              <a:t>Why are so many people left untreated? Lack of knowledge about evidence-based treatment modalities, the pervasive stigma surrounding addiction, and lack of a feeling of self-efficacy on the part of clinicians to intervene may all contribute to the missed opportunities to save lives.</a:t>
            </a:r>
            <a:endParaRPr dirty="0"/>
          </a:p>
          <a:p>
            <a:pPr marL="162175" lvl="0" indent="-162175" algn="l" rtl="0">
              <a:spcBef>
                <a:spcPts val="0"/>
              </a:spcBef>
              <a:spcAft>
                <a:spcPts val="0"/>
              </a:spcAft>
              <a:buClr>
                <a:schemeClr val="dk1"/>
              </a:buClr>
              <a:buSzPts val="1200"/>
              <a:buFont typeface="Noto Sans Symbols"/>
              <a:buChar char="▪"/>
            </a:pPr>
            <a:r>
              <a:rPr lang="en" dirty="0"/>
              <a:t>Medication for opioid use disorder (MOUD) can help decrease the treatment gap and lower mortality for individuals with Opioid Use Disorder.</a:t>
            </a:r>
          </a:p>
          <a:p>
            <a:pPr marL="162175" lvl="0" indent="-162175" algn="l" rtl="0">
              <a:spcBef>
                <a:spcPts val="0"/>
              </a:spcBef>
              <a:spcAft>
                <a:spcPts val="0"/>
              </a:spcAft>
              <a:buClr>
                <a:schemeClr val="dk1"/>
              </a:buClr>
              <a:buSzPts val="1200"/>
              <a:buFont typeface="Noto Sans Symbols"/>
              <a:buChar char="▪"/>
            </a:pPr>
            <a:r>
              <a:rPr lang="en-US" sz="1100" b="0" i="0" u="none" strike="noStrike" cap="none" dirty="0">
                <a:solidFill>
                  <a:srgbClr val="000000"/>
                </a:solidFill>
                <a:effectLst/>
                <a:latin typeface="Arial"/>
                <a:ea typeface="Arial"/>
                <a:cs typeface="Arial"/>
                <a:sym typeface="Arial"/>
              </a:rPr>
              <a:t>According to the Substance Abuse and Mental Health Services Administration (SAMHSA), fewer than 4% of licensed physicians were approved to prescribe buprenorphine in 2017. </a:t>
            </a:r>
            <a:endParaRPr dirty="0"/>
          </a:p>
        </p:txBody>
      </p:sp>
      <p:sp>
        <p:nvSpPr>
          <p:cNvPr id="144" name="Google Shape;144;g78d0692b90_2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8d0692b90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8d0692b90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78d0692b90_2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pPr>
            <a:r>
              <a:rPr lang="en" u="sng" dirty="0"/>
              <a:t>Key point</a:t>
            </a:r>
            <a:r>
              <a:rPr lang="en" u="none" dirty="0"/>
              <a:t>:</a:t>
            </a:r>
            <a:r>
              <a:rPr lang="en" dirty="0"/>
              <a:t> There is broad consensus by experts that Substance Use Disorder is a chronic, relapsing, remitting medical condition that affects behavior and decision making. </a:t>
            </a:r>
            <a:endParaRPr lang="en" sz="1100" b="0" i="0" u="none" strike="noStrike" cap="none" dirty="0">
              <a:solidFill>
                <a:srgbClr val="000000"/>
              </a:solidFill>
              <a:latin typeface="Arial"/>
              <a:cs typeface="Arial"/>
              <a:sym typeface="Arial"/>
            </a:endParaRPr>
          </a:p>
          <a:p>
            <a:pPr marL="171450" marR="0" lvl="0" indent="-171450" algn="l" rtl="0">
              <a:lnSpc>
                <a:spcPct val="100000"/>
              </a:lnSpc>
              <a:spcBef>
                <a:spcPts val="0"/>
              </a:spcBef>
              <a:spcAft>
                <a:spcPts val="0"/>
              </a:spcAft>
              <a:buClr>
                <a:schemeClr val="dk1"/>
              </a:buClr>
              <a:buSzPts val="1200"/>
            </a:pPr>
            <a:r>
              <a:rPr lang="en-US" sz="1100" b="0" i="0" u="none" strike="noStrike" cap="none" dirty="0">
                <a:solidFill>
                  <a:schemeClr val="tx1"/>
                </a:solidFill>
                <a:latin typeface="Arial"/>
                <a:ea typeface="Times New Roman"/>
                <a:cs typeface="Times New Roman"/>
                <a:sym typeface="Times New Roman"/>
              </a:rPr>
              <a:t>It is important to emphasize that substance use disorder is a chronic brain disease, not a moral failing.</a:t>
            </a:r>
            <a:endParaRPr lang="en-US" sz="11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References:</a:t>
            </a:r>
            <a:endParaRPr dirty="0"/>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ASAM: American Society of Addiction Medicine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NIDA: National Institute on Drug Abuse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8d0692b90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78d0692b90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Let’s consider a thought experiment…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3" name="Google Shape;273;g78d0692b90_2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d0692b90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78d0692b90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8d0692b90_2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78d0692b90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3405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5300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9"/>
        <p:cNvGrpSpPr/>
        <p:nvPr/>
      </p:nvGrpSpPr>
      <p:grpSpPr>
        <a:xfrm>
          <a:off x="0" y="0"/>
          <a:ext cx="0" cy="0"/>
          <a:chOff x="0" y="0"/>
          <a:chExt cx="0" cy="0"/>
        </a:xfrm>
      </p:grpSpPr>
      <p:pic>
        <p:nvPicPr>
          <p:cNvPr id="2" name="Picture 1">
            <a:extLst>
              <a:ext uri="{FF2B5EF4-FFF2-40B4-BE49-F238E27FC236}">
                <a16:creationId xmlns:a16="http://schemas.microsoft.com/office/drawing/2014/main" id="{B66E8C90-863F-42E5-BE16-9100CA894A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1777" b="17018"/>
          <a:stretch/>
        </p:blipFill>
        <p:spPr>
          <a:xfrm flipH="1">
            <a:off x="7744702" y="0"/>
            <a:ext cx="1411328" cy="5143501"/>
          </a:xfrm>
          <a:prstGeom prst="rect">
            <a:avLst/>
          </a:prstGeom>
        </p:spPr>
      </p:pic>
      <p:pic>
        <p:nvPicPr>
          <p:cNvPr id="3" name="Picture 2">
            <a:extLst>
              <a:ext uri="{FF2B5EF4-FFF2-40B4-BE49-F238E27FC236}">
                <a16:creationId xmlns:a16="http://schemas.microsoft.com/office/drawing/2014/main" id="{14E82BEC-21C1-4483-A6F2-DC221CAF7F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7018"/>
          <a:stretch/>
        </p:blipFill>
        <p:spPr>
          <a:xfrm>
            <a:off x="0" y="-1"/>
            <a:ext cx="7744703" cy="5143501"/>
          </a:xfrm>
          <a:prstGeom prst="rect">
            <a:avLst/>
          </a:prstGeom>
        </p:spPr>
      </p:pic>
      <p:sp>
        <p:nvSpPr>
          <p:cNvPr id="4" name="Rectangle 3">
            <a:extLst>
              <a:ext uri="{FF2B5EF4-FFF2-40B4-BE49-F238E27FC236}">
                <a16:creationId xmlns:a16="http://schemas.microsoft.com/office/drawing/2014/main" id="{993B0952-E507-4C21-BAF3-FA2F634599E2}"/>
              </a:ext>
            </a:extLst>
          </p:cNvPr>
          <p:cNvSpPr/>
          <p:nvPr userDrawn="1"/>
        </p:nvSpPr>
        <p:spPr>
          <a:xfrm>
            <a:off x="-12032" y="0"/>
            <a:ext cx="9156032" cy="6388769"/>
          </a:xfrm>
          <a:prstGeom prst="rect">
            <a:avLst/>
          </a:prstGeom>
          <a:gradFill flip="none" rotWithShape="1">
            <a:gsLst>
              <a:gs pos="0">
                <a:srgbClr val="023346">
                  <a:alpha val="87000"/>
                </a:srgbClr>
              </a:gs>
              <a:gs pos="43000">
                <a:srgbClr val="023346">
                  <a:alpha val="47000"/>
                </a:srgbClr>
              </a:gs>
              <a:gs pos="74000">
                <a:srgbClr val="066D7C">
                  <a:alpha val="30000"/>
                </a:srgbClr>
              </a:gs>
              <a:gs pos="100000">
                <a:srgbClr val="066D7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5" name="Slide Number Placeholder 2">
            <a:extLst>
              <a:ext uri="{FF2B5EF4-FFF2-40B4-BE49-F238E27FC236}">
                <a16:creationId xmlns:a16="http://schemas.microsoft.com/office/drawing/2014/main" id="{2EC77517-E6F6-494F-A1D8-D5FCC8B09945}"/>
              </a:ext>
            </a:extLst>
          </p:cNvPr>
          <p:cNvSpPr txBox="1">
            <a:spLocks/>
          </p:cNvSpPr>
          <p:nvPr userDrawn="1"/>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a:t>
            </a:fld>
            <a:endParaRPr lang="en-US">
              <a:solidFill>
                <a:schemeClr val="bg1"/>
              </a:solidFill>
              <a:latin typeface="Montserrat" panose="00000500000000000000" pitchFamily="2" charset="0"/>
            </a:endParaRPr>
          </a:p>
        </p:txBody>
      </p:sp>
    </p:spTree>
    <p:extLst>
      <p:ext uri="{BB962C8B-B14F-4D97-AF65-F5344CB8AC3E}">
        <p14:creationId xmlns:p14="http://schemas.microsoft.com/office/powerpoint/2010/main" val="135260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5056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92201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772942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solidFill>
          <a:schemeClr val="lt1"/>
        </a:solidFill>
        <a:effectLst/>
      </p:bgPr>
    </p:bg>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157607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lt1"/>
        </a:solidFill>
        <a:effectLst/>
      </p:bgPr>
    </p:bg>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58443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52ED-07A0-474E-BFDD-4B8F00E1AE1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C12CA5-3397-4B1F-93F0-CEBBB3E66B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8702DC-6254-4C8B-AC0D-0301D9F5BA3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03537FBD-A9BB-42FF-96FD-A8BA400AA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2C0F-AFF3-4432-A30C-23D9F56D124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790942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building&#10;&#10;Description automatically generated">
            <a:extLst>
              <a:ext uri="{FF2B5EF4-FFF2-40B4-BE49-F238E27FC236}">
                <a16:creationId xmlns:a16="http://schemas.microsoft.com/office/drawing/2014/main" id="{FDB3F7CE-550E-4610-B5DF-1FA801605E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a:extLst>
              <a:ext uri="{FF2B5EF4-FFF2-40B4-BE49-F238E27FC236}">
                <a16:creationId xmlns:a16="http://schemas.microsoft.com/office/drawing/2014/main" id="{5D582A24-9A29-4124-8324-34FBD73D9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94770-34B0-4982-98C8-938CA7BBE2EA}"/>
              </a:ext>
            </a:extLst>
          </p:cNvPr>
          <p:cNvSpPr>
            <a:spLocks noGrp="1"/>
          </p:cNvSpPr>
          <p:nvPr>
            <p:ph idx="1"/>
          </p:nvPr>
        </p:nvSpPr>
        <p:spPr>
          <a:xfrm>
            <a:off x="628650" y="1385887"/>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02A5F-09CB-4349-8D49-4D52A7029FA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EB57945C-3E03-4513-B0E7-25D23602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C272D-BB9A-4E7C-8A6E-4C7836A259B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56937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6314-BCD1-4E9B-AE4C-94AA2FA0472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68DD65-5D09-477C-8574-D8AAD9E99D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CFF89-8D96-45B3-ADFC-E67C36D58F5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D1ABF8F3-1610-41FA-80CD-53038BD67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73CA3-8C21-4F6B-B4A0-6FE5D953B6C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00730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AA3D-7431-464F-9186-E7B55F23B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5C9-91E6-4C58-AD11-058DA6C1BE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00767-00C7-45AA-9918-DFEB699BB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0D500A-3039-4F62-BA4F-1462D48847EB}"/>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FE1EAA7B-872C-4ECB-897D-CB42E37F5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E2922-B930-4533-AC81-F0B7480B612B}"/>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842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E7F-4AE3-49FF-A594-BFFF943CB0E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D3942-CB5C-4F9B-8005-3096659B605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4C331-9327-43A5-92B2-DE6BDB5EAB5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B971-C93B-4070-963A-46298322D62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F8464-A47E-4B6F-BDF4-2EBBB0D43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EA124-7444-4963-95BC-252C50FEFCAE}"/>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8" name="Footer Placeholder 7">
            <a:extLst>
              <a:ext uri="{FF2B5EF4-FFF2-40B4-BE49-F238E27FC236}">
                <a16:creationId xmlns:a16="http://schemas.microsoft.com/office/drawing/2014/main" id="{FCC02BF8-91AB-4C48-BC0D-E2836FAA8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E80BFC-748F-41F2-AA3F-8223A0196C33}"/>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56091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0A93-15BF-4B09-B677-107B9DF1B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9A4B4-40DE-4BF0-84A6-5E13A8C306F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4" name="Footer Placeholder 3">
            <a:extLst>
              <a:ext uri="{FF2B5EF4-FFF2-40B4-BE49-F238E27FC236}">
                <a16:creationId xmlns:a16="http://schemas.microsoft.com/office/drawing/2014/main" id="{133ABF2A-338E-4D47-9A79-034E960A9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26117-B279-49B9-920A-6B9D3B132A5E}"/>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40129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6154-5A64-4C60-A1A5-BEBE28D0E432}"/>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3" name="Footer Placeholder 2">
            <a:extLst>
              <a:ext uri="{FF2B5EF4-FFF2-40B4-BE49-F238E27FC236}">
                <a16:creationId xmlns:a16="http://schemas.microsoft.com/office/drawing/2014/main" id="{78772B5C-6F14-4B21-9B0E-54EE88BDB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220D6-1C6C-4B8C-B2F1-E4F80DA219D9}"/>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242062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C418-A697-4179-8652-1B684C78244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3ACAEA-76C5-459F-8FA6-DAA0B21905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257E9-66F0-4658-A7CB-7A551DA422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2E149A-957C-4F82-A7B4-A29D328FC81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C0DEDF76-256F-4F19-9BE1-10D3E739E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5BC49-5106-46FE-A0DC-7F0AF5C08E1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438758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7141-989B-4E84-B75D-AEF380FBFA6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182509-3458-47DC-8DC5-1E8D5C91A1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FA7246-E76C-4914-A005-0666929B5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101059-8866-4290-BEC4-CCAA7D6D383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DF40731A-5759-4EAD-B93F-CDFF17C3C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1DE64-2E58-4F6F-A9EA-EDD82D1B7A3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691849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7F30-90E9-4AD4-9646-113533B3D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010DF-6ECD-40D5-942B-C82D15EED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B327-1BE0-4E32-A813-229721EAE2BF}"/>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161FF75E-AAB6-4ED6-AF51-548CE6E68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8345-1E3F-4E42-868C-BEF0CF9009D7}"/>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309829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FC74B-9C0A-4B98-8697-B44C4064508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EA76F-07DF-4000-A8DE-7DFD091CCBD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BC27D-A6A3-4819-9159-393DFBA6D5C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22E06892-8091-496F-AF77-39DB93E6C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81BA9-80DD-4CAF-BEEB-819844334F28}"/>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1444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28"/>
        <p:cNvGrpSpPr/>
        <p:nvPr/>
      </p:nvGrpSpPr>
      <p:grpSpPr>
        <a:xfrm>
          <a:off x="0" y="0"/>
          <a:ext cx="0" cy="0"/>
          <a:chOff x="0" y="0"/>
          <a:chExt cx="0" cy="0"/>
        </a:xfrm>
      </p:grpSpPr>
      <p:pic>
        <p:nvPicPr>
          <p:cNvPr id="3" name="Imagen 1" descr="Imagen que contiene exterior, montaña, nieve, hombre&#10;&#10;Descripción generada automáticamente">
            <a:extLst>
              <a:ext uri="{FF2B5EF4-FFF2-40B4-BE49-F238E27FC236}">
                <a16:creationId xmlns:a16="http://schemas.microsoft.com/office/drawing/2014/main" id="{B6B7A762-144E-422F-AE44-291598BE5D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Tree>
    <p:extLst>
      <p:ext uri="{BB962C8B-B14F-4D97-AF65-F5344CB8AC3E}">
        <p14:creationId xmlns:p14="http://schemas.microsoft.com/office/powerpoint/2010/main" val="2953155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p:cSld name="1_Comparison">
    <p:bg>
      <p:bgPr>
        <a:solidFill>
          <a:schemeClr val="lt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8282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5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22960" y="457200"/>
            <a:ext cx="7543800" cy="85725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764640" y="4844841"/>
            <a:ext cx="3617103"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418040" y="4863891"/>
            <a:ext cx="725961"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0" i="0" u="none" strike="noStrike" cap="none">
                <a:solidFill>
                  <a:srgbClr val="515B61"/>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515B61"/>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515B61"/>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515B61"/>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515B61"/>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515B61"/>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515B61"/>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515B61"/>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515B6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3829887"/>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7DD09-0878-41E6-9A0F-7EDF7AE5D3E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8F205-9C71-4394-987C-AED735C9880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68A7D-B158-488A-B125-E360A6295FB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B6CE96AB-569D-47C9-A192-3032D6E9BB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1FD22-1DC4-4469-BA1A-877EACD0092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D68A29-66D6-4EDE-82FF-42BE2EE452F8}" type="slidenum">
              <a:rPr lang="en-US" smtClean="0"/>
              <a:t>‹#›</a:t>
            </a:fld>
            <a:endParaRPr lang="en-US"/>
          </a:p>
        </p:txBody>
      </p:sp>
    </p:spTree>
    <p:extLst>
      <p:ext uri="{BB962C8B-B14F-4D97-AF65-F5344CB8AC3E}">
        <p14:creationId xmlns:p14="http://schemas.microsoft.com/office/powerpoint/2010/main" val="38177114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3.jpe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hyperlink" Target="https://www.asam.org/resources/definition-of-addiction" TargetMode="External"/><Relationship Id="rId2" Type="http://schemas.openxmlformats.org/officeDocument/2006/relationships/hyperlink" Target="https://www.bumc.bu.edu/care/" TargetMode="External"/><Relationship Id="rId1" Type="http://schemas.openxmlformats.org/officeDocument/2006/relationships/slideLayout" Target="../slideLayouts/slideLayout14.xml"/><Relationship Id="rId5" Type="http://schemas.openxmlformats.org/officeDocument/2006/relationships/hyperlink" Target="https://www.bmc.org/sites/default/files/Patient_Care/Specialty_Care/Addiction-Medicine/LANDING/files/Words-Matter-Pledge.pdf" TargetMode="External"/><Relationship Id="rId4" Type="http://schemas.openxmlformats.org/officeDocument/2006/relationships/hyperlink" Target="http://wonder.cdc.gov/mcd.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rugabuse.gov/sites/default/files/podat_1.pdf" TargetMode="External"/><Relationship Id="rId2" Type="http://schemas.openxmlformats.org/officeDocument/2006/relationships/hyperlink" Target="https://www.thenationalcouncil.org/surgeon-general-toolkit/language-matters/" TargetMode="External"/><Relationship Id="rId1" Type="http://schemas.openxmlformats.org/officeDocument/2006/relationships/slideLayout" Target="../slideLayouts/slideLayout14.xml"/><Relationship Id="rId5" Type="http://schemas.openxmlformats.org/officeDocument/2006/relationships/hyperlink" Target="https://www.samhsa.gov/data/" TargetMode="External"/><Relationship Id="rId4" Type="http://schemas.openxmlformats.org/officeDocument/2006/relationships/hyperlink" Target="https://www.drugabuse.gov/publications/media-guide/science-drug-abuse-addiction-bas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6" name="Picture 5">
            <a:extLst>
              <a:ext uri="{FF2B5EF4-FFF2-40B4-BE49-F238E27FC236}">
                <a16:creationId xmlns:a16="http://schemas.microsoft.com/office/drawing/2014/main" id="{9E600DC3-81D4-44E8-9633-A99D135EFF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5" name="Rectangle 4">
            <a:extLst>
              <a:ext uri="{FF2B5EF4-FFF2-40B4-BE49-F238E27FC236}">
                <a16:creationId xmlns:a16="http://schemas.microsoft.com/office/drawing/2014/main" id="{7D88C5FB-B922-457F-84C5-41A154069EFE}"/>
              </a:ext>
            </a:extLst>
          </p:cNvPr>
          <p:cNvSpPr/>
          <p:nvPr/>
        </p:nvSpPr>
        <p:spPr>
          <a:xfrm>
            <a:off x="0" y="0"/>
            <a:ext cx="1698172" cy="5143500"/>
          </a:xfrm>
          <a:prstGeom prst="rect">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1;p13">
            <a:extLst>
              <a:ext uri="{FF2B5EF4-FFF2-40B4-BE49-F238E27FC236}">
                <a16:creationId xmlns:a16="http://schemas.microsoft.com/office/drawing/2014/main" id="{B88DE256-6331-46EA-A4E7-EE787B62B507}"/>
              </a:ext>
            </a:extLst>
          </p:cNvPr>
          <p:cNvSpPr txBox="1"/>
          <p:nvPr/>
        </p:nvSpPr>
        <p:spPr>
          <a:xfrm>
            <a:off x="559345" y="959178"/>
            <a:ext cx="6090986" cy="1052117"/>
          </a:xfrm>
          <a:prstGeom prst="rect">
            <a:avLst/>
          </a:prstGeom>
          <a:noFill/>
          <a:ln>
            <a:noFill/>
          </a:ln>
        </p:spPr>
        <p:txBody>
          <a:bodyPr spcFirstLastPara="1" wrap="square" lIns="68569" tIns="34275" rIns="68569" bIns="34275" anchor="b" anchorCtr="0">
            <a:noAutofit/>
          </a:bodyPr>
          <a:lstStyle/>
          <a:p>
            <a:pPr defTabSz="685800">
              <a:lnSpc>
                <a:spcPct val="85000"/>
              </a:lnSpc>
              <a:buClr>
                <a:srgbClr val="FFFFFF"/>
              </a:buClr>
              <a:buSzPts val="5400"/>
            </a:pPr>
            <a:r>
              <a:rPr lang="en-US" sz="4000" b="1" dirty="0">
                <a:solidFill>
                  <a:schemeClr val="bg1"/>
                </a:solidFill>
                <a:latin typeface="Montserrat" panose="00000500000000000000" pitchFamily="2" charset="0"/>
                <a:ea typeface="Calibri"/>
                <a:cs typeface="Calibri"/>
                <a:sym typeface="Calibri"/>
              </a:rPr>
              <a:t>Module #1</a:t>
            </a:r>
            <a:br>
              <a:rPr lang="en-US" sz="4000" b="1" dirty="0">
                <a:solidFill>
                  <a:schemeClr val="bg1"/>
                </a:solidFill>
                <a:latin typeface="Montserrat" panose="00000500000000000000" pitchFamily="2" charset="0"/>
                <a:ea typeface="Calibri"/>
                <a:cs typeface="Calibri"/>
                <a:sym typeface="Calibri"/>
              </a:rPr>
            </a:br>
            <a:r>
              <a:rPr lang="en-US" sz="4000" b="1" dirty="0">
                <a:solidFill>
                  <a:schemeClr val="bg1"/>
                </a:solidFill>
                <a:latin typeface="Montserrat" panose="00000500000000000000" pitchFamily="2" charset="0"/>
                <a:ea typeface="Calibri"/>
                <a:cs typeface="Calibri"/>
                <a:sym typeface="Calibri"/>
              </a:rPr>
              <a:t>Introduction</a:t>
            </a:r>
          </a:p>
        </p:txBody>
      </p:sp>
      <p:sp>
        <p:nvSpPr>
          <p:cNvPr id="131" name="Google Shape;131;p25"/>
          <p:cNvSpPr txBox="1"/>
          <p:nvPr/>
        </p:nvSpPr>
        <p:spPr>
          <a:xfrm>
            <a:off x="559346" y="3887183"/>
            <a:ext cx="3630818" cy="1052117"/>
          </a:xfrm>
          <a:prstGeom prst="rect">
            <a:avLst/>
          </a:prstGeom>
          <a:noFill/>
          <a:ln>
            <a:noFill/>
          </a:ln>
        </p:spPr>
        <p:txBody>
          <a:bodyPr spcFirstLastPara="1" wrap="square" lIns="68569" tIns="34275" rIns="68569" bIns="34275" anchor="t" anchorCtr="0">
            <a:noAutofit/>
          </a:bodyPr>
          <a:lstStyle/>
          <a:p>
            <a:pPr>
              <a:buClr>
                <a:schemeClr val="dk1"/>
              </a:buClr>
              <a:buSzPts val="1200"/>
            </a:pPr>
            <a:r>
              <a:rPr lang="en" sz="800" i="1" dirty="0">
                <a:solidFill>
                  <a:schemeClr val="bg1"/>
                </a:solidFill>
                <a:latin typeface="Montserrat Light" panose="00000400000000000000" pitchFamily="2" charset="0"/>
                <a:ea typeface="Times New Roman"/>
                <a:cs typeface="Times New Roman"/>
                <a:sym typeface="Times New Roman"/>
              </a:rPr>
              <a:t>Funding for this initiative was made possible (in part) by grant no. 1H79FG000021-01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000" i="1" dirty="0">
              <a:solidFill>
                <a:schemeClr val="bg1"/>
              </a:solidFill>
              <a:latin typeface="Montserrat Light" panose="00000400000000000000" pitchFamily="2" charset="0"/>
            </a:endParaRPr>
          </a:p>
        </p:txBody>
      </p:sp>
      <p:sp>
        <p:nvSpPr>
          <p:cNvPr id="4" name="TextBox 3">
            <a:extLst>
              <a:ext uri="{FF2B5EF4-FFF2-40B4-BE49-F238E27FC236}">
                <a16:creationId xmlns:a16="http://schemas.microsoft.com/office/drawing/2014/main" id="{C3107D4D-6E20-46BF-A388-639086F48BFE}"/>
              </a:ext>
            </a:extLst>
          </p:cNvPr>
          <p:cNvSpPr txBox="1"/>
          <p:nvPr/>
        </p:nvSpPr>
        <p:spPr>
          <a:xfrm>
            <a:off x="559345" y="2475420"/>
            <a:ext cx="3470044" cy="1169551"/>
          </a:xfrm>
          <a:prstGeom prst="rect">
            <a:avLst/>
          </a:prstGeom>
          <a:noFill/>
        </p:spPr>
        <p:txBody>
          <a:bodyPr wrap="square" rtlCol="0">
            <a:spAutoFit/>
          </a:bodyPr>
          <a:lstStyle/>
          <a:p>
            <a:r>
              <a:rPr lang="en-US" sz="1000" b="1" dirty="0">
                <a:solidFill>
                  <a:schemeClr val="bg1"/>
                </a:solidFill>
                <a:latin typeface="Montserrat" panose="00000500000000000000" pitchFamily="2" charset="0"/>
              </a:rPr>
              <a:t>Module Primary Author</a:t>
            </a:r>
          </a:p>
          <a:p>
            <a:r>
              <a:rPr lang="en-US" sz="1000" dirty="0">
                <a:solidFill>
                  <a:schemeClr val="bg1"/>
                </a:solidFill>
                <a:latin typeface="Montserrat" panose="00000500000000000000" pitchFamily="2" charset="0"/>
              </a:rPr>
              <a:t>Lucinda Lai</a:t>
            </a:r>
          </a:p>
          <a:p>
            <a:endParaRPr lang="en-US" sz="1000" dirty="0">
              <a:solidFill>
                <a:schemeClr val="bg1"/>
              </a:solidFill>
              <a:latin typeface="Montserrat" panose="00000500000000000000" pitchFamily="2" charset="0"/>
            </a:endParaRPr>
          </a:p>
          <a:p>
            <a:r>
              <a:rPr lang="en-US" sz="1000" b="1" dirty="0">
                <a:solidFill>
                  <a:schemeClr val="bg1"/>
                </a:solidFill>
                <a:latin typeface="Montserrat" panose="00000500000000000000" pitchFamily="2" charset="0"/>
              </a:rPr>
              <a:t>Authoring Group</a:t>
            </a:r>
          </a:p>
          <a:p>
            <a:r>
              <a:rPr lang="en-US" sz="1000" dirty="0">
                <a:solidFill>
                  <a:schemeClr val="bg1"/>
                </a:solidFill>
                <a:latin typeface="Montserrat" panose="00000500000000000000" pitchFamily="2" charset="0"/>
              </a:rPr>
              <a:t>Steven L. Bernstein, Kathryn Hawk, Lindsey Jennings, Lucinda Lai, Alexis LaPietra,  Ryan McCormack, Lewis S. Nelson, and Reuben Strayer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 name="Picture 2">
            <a:extLst>
              <a:ext uri="{FF2B5EF4-FFF2-40B4-BE49-F238E27FC236}">
                <a16:creationId xmlns:a16="http://schemas.microsoft.com/office/drawing/2014/main" id="{B6E8D40A-85A1-4B2A-A04C-6206B3755AA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t="7816" b="7816"/>
          <a:stretch/>
        </p:blipFill>
        <p:spPr>
          <a:xfrm>
            <a:off x="0" y="0"/>
            <a:ext cx="9144000" cy="5143500"/>
          </a:xfrm>
          <a:prstGeom prst="rect">
            <a:avLst/>
          </a:prstGeom>
        </p:spPr>
      </p:pic>
      <p:sp>
        <p:nvSpPr>
          <p:cNvPr id="6" name="Google Shape;41;p13">
            <a:extLst>
              <a:ext uri="{FF2B5EF4-FFF2-40B4-BE49-F238E27FC236}">
                <a16:creationId xmlns:a16="http://schemas.microsoft.com/office/drawing/2014/main" id="{93D9263C-3868-4393-A8E8-1D37F04F0FBA}"/>
              </a:ext>
            </a:extLst>
          </p:cNvPr>
          <p:cNvSpPr txBox="1"/>
          <p:nvPr/>
        </p:nvSpPr>
        <p:spPr>
          <a:xfrm>
            <a:off x="715879" y="504826"/>
            <a:ext cx="33868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What if…</a:t>
            </a:r>
          </a:p>
        </p:txBody>
      </p:sp>
      <p:cxnSp>
        <p:nvCxnSpPr>
          <p:cNvPr id="7" name="Straight Connector 6">
            <a:extLst>
              <a:ext uri="{FF2B5EF4-FFF2-40B4-BE49-F238E27FC236}">
                <a16:creationId xmlns:a16="http://schemas.microsoft.com/office/drawing/2014/main" id="{92E63190-1A30-4987-83A9-9AEF2470F57E}"/>
              </a:ext>
            </a:extLst>
          </p:cNvPr>
          <p:cNvCxnSpPr>
            <a:cxnSpLocks/>
          </p:cNvCxnSpPr>
          <p:nvPr/>
        </p:nvCxnSpPr>
        <p:spPr>
          <a:xfrm>
            <a:off x="824164" y="1151209"/>
            <a:ext cx="535406" cy="0"/>
          </a:xfrm>
          <a:prstGeom prst="line">
            <a:avLst/>
          </a:prstGeom>
          <a:noFill/>
          <a:ln w="57150" cap="flat" cmpd="sng" algn="ctr">
            <a:solidFill>
              <a:srgbClr val="4ABDE8">
                <a:shade val="95000"/>
                <a:satMod val="105000"/>
              </a:srgbClr>
            </a:solidFill>
            <a:prstDash val="solid"/>
          </a:ln>
          <a:effectLst/>
        </p:spPr>
      </p:cxnSp>
      <p:sp>
        <p:nvSpPr>
          <p:cNvPr id="8" name="Google Shape;89;p20">
            <a:extLst>
              <a:ext uri="{FF2B5EF4-FFF2-40B4-BE49-F238E27FC236}">
                <a16:creationId xmlns:a16="http://schemas.microsoft.com/office/drawing/2014/main" id="{864A5F35-5381-4AE7-BEAA-D1B2E671B3A9}"/>
              </a:ext>
            </a:extLst>
          </p:cNvPr>
          <p:cNvSpPr txBox="1"/>
          <p:nvPr/>
        </p:nvSpPr>
        <p:spPr>
          <a:xfrm>
            <a:off x="715879" y="1499902"/>
            <a:ext cx="6960268" cy="2675056"/>
          </a:xfrm>
          <a:prstGeom prst="rect">
            <a:avLst/>
          </a:prstGeom>
          <a:noFill/>
          <a:ln>
            <a:noFill/>
          </a:ln>
        </p:spPr>
        <p:txBody>
          <a:bodyPr spcFirstLastPara="1" wrap="square" lIns="68569" tIns="34275" rIns="68569" bIns="34275" anchor="t" anchorCtr="0">
            <a:noAutofit/>
          </a:bodyPr>
          <a:lstStyle/>
          <a:p>
            <a:pPr marL="257175" indent="-257175" defTabSz="685800">
              <a:lnSpc>
                <a:spcPct val="90000"/>
              </a:lnSpc>
              <a:spcBef>
                <a:spcPts val="900"/>
              </a:spcBef>
              <a:buClr>
                <a:srgbClr val="FFFFFF"/>
              </a:buClr>
              <a:buSzPct val="100000"/>
              <a:buFont typeface="Courier New" panose="02070309020205020404" pitchFamily="49" charset="0"/>
              <a:buChar char="o"/>
            </a:pPr>
            <a:r>
              <a:rPr lang="en-US" sz="1800" dirty="0">
                <a:solidFill>
                  <a:srgbClr val="FFFFFF"/>
                </a:solidFill>
                <a:latin typeface="Montserrat" panose="00000500000000000000" pitchFamily="2" charset="0"/>
                <a:ea typeface="Calibri"/>
                <a:cs typeface="Calibri"/>
                <a:sym typeface="Calibri"/>
              </a:rPr>
              <a:t>The only prerequisite for treatment was having SUD?</a:t>
            </a:r>
          </a:p>
          <a:p>
            <a:pPr marL="257175" indent="-257175" defTabSz="685800">
              <a:lnSpc>
                <a:spcPct val="90000"/>
              </a:lnSpc>
              <a:spcBef>
                <a:spcPts val="900"/>
              </a:spcBef>
              <a:buClr>
                <a:srgbClr val="FFFFFF"/>
              </a:buClr>
              <a:buSzPct val="100000"/>
              <a:buFont typeface="Courier New" panose="02070309020205020404" pitchFamily="49" charset="0"/>
              <a:buChar char="o"/>
            </a:pPr>
            <a:r>
              <a:rPr lang="en-US" sz="1800" dirty="0">
                <a:solidFill>
                  <a:srgbClr val="FFFFFF"/>
                </a:solidFill>
                <a:latin typeface="Montserrat" panose="00000500000000000000" pitchFamily="2" charset="0"/>
                <a:ea typeface="Calibri"/>
                <a:cs typeface="Calibri"/>
                <a:sym typeface="Calibri"/>
              </a:rPr>
              <a:t>A system existed to offer treatment on demand?</a:t>
            </a:r>
          </a:p>
          <a:p>
            <a:pPr marL="257175" indent="-257175" defTabSz="685800">
              <a:lnSpc>
                <a:spcPct val="90000"/>
              </a:lnSpc>
              <a:spcBef>
                <a:spcPts val="900"/>
              </a:spcBef>
              <a:buClr>
                <a:srgbClr val="FFFFFF"/>
              </a:buClr>
              <a:buSzPct val="100000"/>
              <a:buFont typeface="Courier New" panose="02070309020205020404" pitchFamily="49" charset="0"/>
              <a:buChar char="o"/>
            </a:pPr>
            <a:r>
              <a:rPr lang="en-US" sz="1800" dirty="0">
                <a:solidFill>
                  <a:srgbClr val="FFFFFF"/>
                </a:solidFill>
                <a:latin typeface="Montserrat" panose="00000500000000000000" pitchFamily="2" charset="0"/>
                <a:ea typeface="Calibri"/>
                <a:cs typeface="Calibri"/>
                <a:sym typeface="Calibri"/>
              </a:rPr>
              <a:t>Care was triaged based on who needs it the most?</a:t>
            </a:r>
          </a:p>
          <a:p>
            <a:pPr marL="257175" indent="-257175" defTabSz="685800">
              <a:lnSpc>
                <a:spcPct val="90000"/>
              </a:lnSpc>
              <a:spcBef>
                <a:spcPts val="900"/>
              </a:spcBef>
              <a:buClr>
                <a:srgbClr val="FFFFFF"/>
              </a:buClr>
              <a:buSzPct val="100000"/>
              <a:buFont typeface="Courier New" panose="02070309020205020404" pitchFamily="49" charset="0"/>
              <a:buChar char="o"/>
            </a:pPr>
            <a:r>
              <a:rPr lang="en-US" sz="1800" dirty="0">
                <a:solidFill>
                  <a:srgbClr val="FFFFFF"/>
                </a:solidFill>
                <a:latin typeface="Montserrat" panose="00000500000000000000" pitchFamily="2" charset="0"/>
                <a:ea typeface="Calibri"/>
                <a:cs typeface="Calibri"/>
                <a:sym typeface="Calibri"/>
              </a:rPr>
              <a:t>Patients didn’t get “fired” for having symptoms of the disease (</a:t>
            </a:r>
            <a:r>
              <a:rPr lang="en-US" sz="1800" dirty="0" err="1">
                <a:solidFill>
                  <a:srgbClr val="FFFFFF"/>
                </a:solidFill>
                <a:latin typeface="Montserrat" panose="00000500000000000000" pitchFamily="2" charset="0"/>
                <a:ea typeface="Calibri"/>
                <a:cs typeface="Calibri"/>
                <a:sym typeface="Calibri"/>
              </a:rPr>
              <a:t>eg</a:t>
            </a:r>
            <a:r>
              <a:rPr lang="en-US" sz="1800" dirty="0">
                <a:solidFill>
                  <a:srgbClr val="FFFFFF"/>
                </a:solidFill>
                <a:latin typeface="Montserrat" panose="00000500000000000000" pitchFamily="2" charset="0"/>
                <a:ea typeface="Calibri"/>
                <a:cs typeface="Calibri"/>
                <a:sym typeface="Calibri"/>
              </a:rPr>
              <a:t>, relapse)?</a:t>
            </a:r>
          </a:p>
          <a:p>
            <a:pPr marL="257175" indent="-257175" defTabSz="685800">
              <a:lnSpc>
                <a:spcPct val="90000"/>
              </a:lnSpc>
              <a:spcBef>
                <a:spcPts val="900"/>
              </a:spcBef>
              <a:buClr>
                <a:srgbClr val="FFFFFF"/>
              </a:buClr>
              <a:buSzPct val="100000"/>
              <a:buFont typeface="Courier New" panose="02070309020205020404" pitchFamily="49" charset="0"/>
              <a:buChar char="o"/>
            </a:pPr>
            <a:r>
              <a:rPr lang="en-US" sz="1800" dirty="0">
                <a:solidFill>
                  <a:srgbClr val="FFFFFF"/>
                </a:solidFill>
                <a:latin typeface="Montserrat" panose="00000500000000000000" pitchFamily="2" charset="0"/>
                <a:ea typeface="Calibri"/>
                <a:cs typeface="Calibri"/>
                <a:sym typeface="Calibri"/>
              </a:rPr>
              <a:t>Patients were encouraged to start medications?</a:t>
            </a:r>
          </a:p>
          <a:p>
            <a:pPr marL="257175" indent="-257175" defTabSz="685800">
              <a:lnSpc>
                <a:spcPct val="90000"/>
              </a:lnSpc>
              <a:spcBef>
                <a:spcPts val="900"/>
              </a:spcBef>
              <a:buClr>
                <a:srgbClr val="FFFFFF"/>
              </a:buClr>
              <a:buSzPct val="100000"/>
              <a:buFont typeface="Courier New" panose="02070309020205020404" pitchFamily="49" charset="0"/>
              <a:buChar char="o"/>
            </a:pPr>
            <a:r>
              <a:rPr lang="en-US" sz="1800" dirty="0">
                <a:solidFill>
                  <a:srgbClr val="FFFFFF"/>
                </a:solidFill>
                <a:latin typeface="Montserrat" panose="00000500000000000000" pitchFamily="2" charset="0"/>
                <a:ea typeface="Calibri"/>
                <a:cs typeface="Calibri"/>
                <a:sym typeface="Calibri"/>
              </a:rPr>
              <a:t>Patients were offered a menu of treatment options?</a:t>
            </a:r>
          </a:p>
        </p:txBody>
      </p:sp>
      <p:sp>
        <p:nvSpPr>
          <p:cNvPr id="9" name="Slide Number Placeholder 2">
            <a:extLst>
              <a:ext uri="{FF2B5EF4-FFF2-40B4-BE49-F238E27FC236}">
                <a16:creationId xmlns:a16="http://schemas.microsoft.com/office/drawing/2014/main" id="{41C56C23-B696-4F55-AD1D-896309199C31}"/>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10</a:t>
            </a:fld>
            <a:endParaRPr lang="en-US" dirty="0">
              <a:solidFill>
                <a:schemeClr val="bg1"/>
              </a:solidFill>
              <a:latin typeface="Montserrat" panose="000005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1" name="Rectángulo: esquinas redondeadas 10">
            <a:extLst>
              <a:ext uri="{FF2B5EF4-FFF2-40B4-BE49-F238E27FC236}">
                <a16:creationId xmlns:a16="http://schemas.microsoft.com/office/drawing/2014/main" id="{991EDEBF-22F7-4BB1-901B-3FD1F013E7D4}"/>
              </a:ext>
            </a:extLst>
          </p:cNvPr>
          <p:cNvSpPr/>
          <p:nvPr/>
        </p:nvSpPr>
        <p:spPr>
          <a:xfrm>
            <a:off x="4618477" y="1594999"/>
            <a:ext cx="3537452" cy="2302089"/>
          </a:xfrm>
          <a:prstGeom prst="roundRect">
            <a:avLst>
              <a:gd name="adj" fmla="val 4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Google Shape;41;p13">
            <a:extLst>
              <a:ext uri="{FF2B5EF4-FFF2-40B4-BE49-F238E27FC236}">
                <a16:creationId xmlns:a16="http://schemas.microsoft.com/office/drawing/2014/main" id="{B25DCFE2-B37A-478A-882A-2E4A230DDD95}"/>
              </a:ext>
            </a:extLst>
          </p:cNvPr>
          <p:cNvSpPr txBox="1"/>
          <p:nvPr/>
        </p:nvSpPr>
        <p:spPr>
          <a:xfrm>
            <a:off x="715879" y="504826"/>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Similar to Other Chronic Illnesses</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11</a:t>
            </a:fld>
            <a:endParaRPr lang="en-US">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p:cNvCxnSpPr>
          <p:nvPr/>
        </p:nvCxnSpPr>
        <p:spPr>
          <a:xfrm>
            <a:off x="824164" y="1151209"/>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0" name="Google Shape;302;p34">
            <a:extLst>
              <a:ext uri="{FF2B5EF4-FFF2-40B4-BE49-F238E27FC236}">
                <a16:creationId xmlns:a16="http://schemas.microsoft.com/office/drawing/2014/main" id="{6D48FC6D-DDF6-4C3B-B408-72BBD58E8926}"/>
              </a:ext>
            </a:extLst>
          </p:cNvPr>
          <p:cNvSpPr/>
          <p:nvPr/>
        </p:nvSpPr>
        <p:spPr>
          <a:xfrm>
            <a:off x="785616" y="4742295"/>
            <a:ext cx="2234737" cy="259687"/>
          </a:xfrm>
          <a:prstGeom prst="rect">
            <a:avLst/>
          </a:prstGeom>
          <a:noFill/>
          <a:ln>
            <a:noFill/>
          </a:ln>
        </p:spPr>
        <p:txBody>
          <a:bodyPr spcFirstLastPara="1" wrap="square" lIns="33056" tIns="34275" rIns="33056" bIns="34275" anchor="b" anchorCtr="0">
            <a:noAutofit/>
          </a:bodyPr>
          <a:lstStyle/>
          <a:p>
            <a:r>
              <a:rPr lang="en" sz="900" dirty="0">
                <a:solidFill>
                  <a:srgbClr val="108C96"/>
                </a:solidFill>
                <a:latin typeface="Montserrat" panose="00000500000000000000" pitchFamily="2" charset="0"/>
                <a:ea typeface="Calibri"/>
                <a:cs typeface="Calibri"/>
                <a:sym typeface="Calibri"/>
              </a:rPr>
              <a:t>NIDA, 2012</a:t>
            </a:r>
            <a:r>
              <a:rPr lang="en" sz="900" dirty="0">
                <a:solidFill>
                  <a:srgbClr val="108C96"/>
                </a:solidFill>
                <a:latin typeface="Montserrat" panose="00000500000000000000" pitchFamily="2" charset="0"/>
                <a:ea typeface="Calibri"/>
              </a:rPr>
              <a:t>; </a:t>
            </a:r>
            <a:r>
              <a:rPr lang="en" sz="900" dirty="0">
                <a:solidFill>
                  <a:srgbClr val="108C96"/>
                </a:solidFill>
                <a:latin typeface="Montserrat" panose="00000500000000000000" pitchFamily="2" charset="0"/>
                <a:ea typeface="Calibri"/>
                <a:cs typeface="Calibri"/>
                <a:sym typeface="Calibri"/>
              </a:rPr>
              <a:t>McClellan, 2000</a:t>
            </a:r>
            <a:endParaRPr sz="1050" dirty="0">
              <a:solidFill>
                <a:srgbClr val="108C96"/>
              </a:solidFill>
              <a:latin typeface="Montserrat" panose="00000500000000000000" pitchFamily="2" charset="0"/>
            </a:endParaRPr>
          </a:p>
        </p:txBody>
      </p:sp>
      <p:sp>
        <p:nvSpPr>
          <p:cNvPr id="12" name="Google Shape;299;p34">
            <a:extLst>
              <a:ext uri="{FF2B5EF4-FFF2-40B4-BE49-F238E27FC236}">
                <a16:creationId xmlns:a16="http://schemas.microsoft.com/office/drawing/2014/main" id="{D37FEA56-4C5D-4D43-8B63-429C73A13469}"/>
              </a:ext>
            </a:extLst>
          </p:cNvPr>
          <p:cNvSpPr txBox="1">
            <a:spLocks/>
          </p:cNvSpPr>
          <p:nvPr/>
        </p:nvSpPr>
        <p:spPr>
          <a:xfrm>
            <a:off x="715879" y="1546906"/>
            <a:ext cx="3786386" cy="3296230"/>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No easy cure for SUD</a:t>
            </a:r>
            <a:endParaRPr lang="en-US" sz="160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Similar relapse and recurrence rates compared to other chronic illnesses</a:t>
            </a:r>
            <a:endParaRPr lang="en-US" sz="160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Similar treatment outcomes </a:t>
            </a:r>
            <a:endParaRPr lang="en-US" sz="160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Goal of medical management is the prevention of acute and chronic complications</a:t>
            </a:r>
            <a:endParaRPr lang="en-US" sz="160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Adherence and engagement with treatment are crucial</a:t>
            </a:r>
            <a:endParaRPr lang="en-US" sz="1600" dirty="0">
              <a:solidFill>
                <a:srgbClr val="1A547A"/>
              </a:solidFill>
              <a:latin typeface="Montserrat" panose="00000500000000000000" pitchFamily="2" charset="0"/>
            </a:endParaRPr>
          </a:p>
        </p:txBody>
      </p:sp>
      <p:pic>
        <p:nvPicPr>
          <p:cNvPr id="13" name="Google Shape;300;p34" descr="relapsegraph.jpg">
            <a:extLst>
              <a:ext uri="{FF2B5EF4-FFF2-40B4-BE49-F238E27FC236}">
                <a16:creationId xmlns:a16="http://schemas.microsoft.com/office/drawing/2014/main" id="{A89F52F3-0472-462F-B40A-2FA85B364510}"/>
              </a:ext>
            </a:extLst>
          </p:cNvPr>
          <p:cNvPicPr preferRelativeResize="0">
            <a:picLocks/>
          </p:cNvPicPr>
          <p:nvPr/>
        </p:nvPicPr>
        <p:blipFill rotWithShape="1">
          <a:blip r:embed="rId4" cstate="email">
            <a:alphaModFix/>
            <a:extLst>
              <a:ext uri="{28A0092B-C50C-407E-A947-70E740481C1C}">
                <a14:useLocalDpi xmlns:a14="http://schemas.microsoft.com/office/drawing/2010/main"/>
              </a:ext>
            </a:extLst>
          </a:blip>
          <a:srcRect r="2847"/>
          <a:stretch/>
        </p:blipFill>
        <p:spPr>
          <a:xfrm>
            <a:off x="4805673" y="2035846"/>
            <a:ext cx="3152228" cy="1763807"/>
          </a:xfrm>
          <a:prstGeom prst="rect">
            <a:avLst/>
          </a:prstGeom>
          <a:noFill/>
          <a:ln>
            <a:noFill/>
          </a:ln>
        </p:spPr>
      </p:pic>
      <p:sp>
        <p:nvSpPr>
          <p:cNvPr id="14" name="Google Shape;301;p34">
            <a:extLst>
              <a:ext uri="{FF2B5EF4-FFF2-40B4-BE49-F238E27FC236}">
                <a16:creationId xmlns:a16="http://schemas.microsoft.com/office/drawing/2014/main" id="{5CCD6D6E-9E2C-4A60-BD87-5CC61E9C1788}"/>
              </a:ext>
            </a:extLst>
          </p:cNvPr>
          <p:cNvSpPr txBox="1"/>
          <p:nvPr/>
        </p:nvSpPr>
        <p:spPr>
          <a:xfrm>
            <a:off x="4792610" y="1663028"/>
            <a:ext cx="3178355" cy="304789"/>
          </a:xfrm>
          <a:prstGeom prst="rect">
            <a:avLst/>
          </a:prstGeom>
          <a:noFill/>
          <a:ln>
            <a:noFill/>
          </a:ln>
        </p:spPr>
        <p:txBody>
          <a:bodyPr spcFirstLastPara="1" wrap="square" lIns="68569" tIns="34275" rIns="68569" bIns="34275" anchor="ctr" anchorCtr="0">
            <a:noAutofit/>
          </a:bodyPr>
          <a:lstStyle/>
          <a:p>
            <a:r>
              <a:rPr lang="en" sz="1200" b="1" dirty="0">
                <a:solidFill>
                  <a:srgbClr val="108C96"/>
                </a:solidFill>
                <a:latin typeface="Montserrat" panose="00000500000000000000" pitchFamily="2" charset="0"/>
                <a:ea typeface="Times New Roman"/>
                <a:cs typeface="Times New Roman"/>
                <a:sym typeface="Times New Roman"/>
              </a:rPr>
              <a:t>Relapse Rates of SUD vs. other Chronic Illnesses</a:t>
            </a:r>
            <a:endParaRPr sz="1200" b="1"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360773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7" name="Rectángulo: esquinas redondeadas 10">
            <a:extLst>
              <a:ext uri="{FF2B5EF4-FFF2-40B4-BE49-F238E27FC236}">
                <a16:creationId xmlns:a16="http://schemas.microsoft.com/office/drawing/2014/main" id="{C8EB9D9F-E221-41DC-A4D5-C771F9A1505C}"/>
              </a:ext>
            </a:extLst>
          </p:cNvPr>
          <p:cNvSpPr/>
          <p:nvPr/>
        </p:nvSpPr>
        <p:spPr>
          <a:xfrm>
            <a:off x="1969153" y="1407620"/>
            <a:ext cx="5205695" cy="3136336"/>
          </a:xfrm>
          <a:prstGeom prst="roundRect">
            <a:avLst>
              <a:gd name="adj" fmla="val 4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 name="Google Shape;41;p13">
            <a:extLst>
              <a:ext uri="{FF2B5EF4-FFF2-40B4-BE49-F238E27FC236}">
                <a16:creationId xmlns:a16="http://schemas.microsoft.com/office/drawing/2014/main" id="{98B69296-3CD0-429F-9103-AC95A8484146}"/>
              </a:ext>
            </a:extLst>
          </p:cNvPr>
          <p:cNvSpPr txBox="1"/>
          <p:nvPr/>
        </p:nvSpPr>
        <p:spPr>
          <a:xfrm>
            <a:off x="715879" y="504826"/>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chemeClr val="bg1"/>
                </a:solidFill>
                <a:latin typeface="Montserrat" panose="00000500000000000000" pitchFamily="2" charset="0"/>
                <a:ea typeface="Calibri"/>
                <a:cs typeface="Calibri"/>
                <a:sym typeface="Calibri"/>
              </a:rPr>
              <a:t>A Treatable Disease</a:t>
            </a:r>
          </a:p>
        </p:txBody>
      </p:sp>
      <p:pic>
        <p:nvPicPr>
          <p:cNvPr id="308" name="Google Shape;308;p35" descr="Screen Shot 2019-11-06 at 10.04.27 PM.png"/>
          <p:cNvPicPr preferRelativeResize="0">
            <a:picLocks noGrp="1"/>
          </p:cNvPicPr>
          <p:nvPr>
            <p:ph idx="4294967295"/>
          </p:nvPr>
        </p:nvPicPr>
        <p:blipFill rotWithShape="1">
          <a:blip r:embed="rId3" cstate="email">
            <a:alphaModFix/>
            <a:extLst>
              <a:ext uri="{28A0092B-C50C-407E-A947-70E740481C1C}">
                <a14:useLocalDpi xmlns:a14="http://schemas.microsoft.com/office/drawing/2010/main"/>
              </a:ext>
            </a:extLst>
          </a:blip>
          <a:srcRect l="827" r="827"/>
          <a:stretch/>
        </p:blipFill>
        <p:spPr>
          <a:xfrm>
            <a:off x="2270523" y="1643286"/>
            <a:ext cx="4602955" cy="2665005"/>
          </a:xfrm>
          <a:prstGeom prst="rect">
            <a:avLst/>
          </a:prstGeom>
          <a:noFill/>
          <a:ln>
            <a:noFill/>
          </a:ln>
        </p:spPr>
      </p:pic>
      <p:sp>
        <p:nvSpPr>
          <p:cNvPr id="309" name="Google Shape;309;p35"/>
          <p:cNvSpPr/>
          <p:nvPr/>
        </p:nvSpPr>
        <p:spPr>
          <a:xfrm>
            <a:off x="809907" y="4638674"/>
            <a:ext cx="2897562" cy="371365"/>
          </a:xfrm>
          <a:prstGeom prst="rect">
            <a:avLst/>
          </a:prstGeom>
          <a:noFill/>
          <a:ln>
            <a:noFill/>
          </a:ln>
        </p:spPr>
        <p:txBody>
          <a:bodyPr spcFirstLastPara="1" wrap="square" lIns="33056" tIns="34275" rIns="33056" bIns="34275" anchor="ctr" anchorCtr="0">
            <a:noAutofit/>
          </a:bodyPr>
          <a:lstStyle/>
          <a:p>
            <a:r>
              <a:rPr lang="en" sz="900" dirty="0">
                <a:solidFill>
                  <a:schemeClr val="bg1"/>
                </a:solidFill>
                <a:latin typeface="Calibri"/>
                <a:ea typeface="Calibri"/>
                <a:cs typeface="Calibri"/>
                <a:sym typeface="Calibri"/>
              </a:rPr>
              <a:t>NIDA, 2012</a:t>
            </a:r>
            <a:r>
              <a:rPr lang="en" sz="900" dirty="0">
                <a:solidFill>
                  <a:schemeClr val="bg1"/>
                </a:solidFill>
                <a:ea typeface="Calibri"/>
              </a:rPr>
              <a:t>; </a:t>
            </a:r>
            <a:r>
              <a:rPr lang="en" sz="900" dirty="0">
                <a:solidFill>
                  <a:schemeClr val="bg1"/>
                </a:solidFill>
                <a:latin typeface="Calibri"/>
                <a:ea typeface="Calibri"/>
                <a:cs typeface="Calibri"/>
                <a:sym typeface="Calibri"/>
              </a:rPr>
              <a:t>McClellan, 2000</a:t>
            </a:r>
            <a:endParaRPr sz="1050" dirty="0">
              <a:solidFill>
                <a:schemeClr val="bg1"/>
              </a:solidFill>
            </a:endParaRPr>
          </a:p>
        </p:txBody>
      </p:sp>
      <p:cxnSp>
        <p:nvCxnSpPr>
          <p:cNvPr id="6" name="Straight Connector 11">
            <a:extLst>
              <a:ext uri="{FF2B5EF4-FFF2-40B4-BE49-F238E27FC236}">
                <a16:creationId xmlns:a16="http://schemas.microsoft.com/office/drawing/2014/main" id="{CAAD644F-EAA9-4212-88FE-49B8C1992643}"/>
              </a:ext>
            </a:extLst>
          </p:cNvPr>
          <p:cNvCxnSpPr>
            <a:cxnSpLocks/>
          </p:cNvCxnSpPr>
          <p:nvPr/>
        </p:nvCxnSpPr>
        <p:spPr>
          <a:xfrm>
            <a:off x="749733" y="1151209"/>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7" name="Google Shape;317;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6021" y="1506705"/>
            <a:ext cx="2631957" cy="2619783"/>
          </a:xfrm>
          <a:prstGeom prst="rect">
            <a:avLst/>
          </a:prstGeom>
          <a:noFill/>
          <a:ln>
            <a:noFill/>
          </a:ln>
        </p:spPr>
      </p:pic>
      <p:sp>
        <p:nvSpPr>
          <p:cNvPr id="318" name="Google Shape;318;p36"/>
          <p:cNvSpPr/>
          <p:nvPr/>
        </p:nvSpPr>
        <p:spPr>
          <a:xfrm>
            <a:off x="3367199" y="2639082"/>
            <a:ext cx="1218484" cy="524558"/>
          </a:xfrm>
          <a:prstGeom prst="rect">
            <a:avLst/>
          </a:prstGeom>
          <a:noFill/>
          <a:ln>
            <a:noFill/>
          </a:ln>
        </p:spPr>
        <p:txBody>
          <a:bodyPr spcFirstLastPara="1" wrap="square" lIns="18563" tIns="18563" rIns="18563" bIns="18563" anchor="ctr" anchorCtr="0">
            <a:noAutofit/>
          </a:bodyPr>
          <a:lstStyle/>
          <a:p>
            <a:pPr algn="ctr">
              <a:buSzPts val="2000"/>
            </a:pPr>
            <a:r>
              <a:rPr lang="en" sz="1200" b="1" dirty="0">
                <a:solidFill>
                  <a:srgbClr val="023649"/>
                </a:solidFill>
                <a:latin typeface="Montserrat" panose="00000500000000000000" pitchFamily="2" charset="0"/>
                <a:ea typeface="Times New Roman"/>
                <a:cs typeface="Times New Roman"/>
                <a:sym typeface="Times New Roman"/>
              </a:rPr>
              <a:t>Genetics</a:t>
            </a:r>
            <a:endParaRPr sz="900" b="1" dirty="0">
              <a:solidFill>
                <a:srgbClr val="023649"/>
              </a:solidFill>
              <a:latin typeface="Montserrat" panose="00000500000000000000" pitchFamily="2" charset="0"/>
            </a:endParaRPr>
          </a:p>
          <a:p>
            <a:pPr algn="ctr">
              <a:buSzPts val="2000"/>
            </a:pPr>
            <a:r>
              <a:rPr lang="en" sz="1200" b="1" dirty="0">
                <a:solidFill>
                  <a:srgbClr val="023649"/>
                </a:solidFill>
                <a:latin typeface="Montserrat" panose="00000500000000000000" pitchFamily="2" charset="0"/>
                <a:ea typeface="Times New Roman"/>
                <a:cs typeface="Times New Roman"/>
                <a:sym typeface="Times New Roman"/>
              </a:rPr>
              <a:t>~50%</a:t>
            </a:r>
            <a:endParaRPr sz="900" b="1" dirty="0">
              <a:solidFill>
                <a:srgbClr val="023649"/>
              </a:solidFill>
              <a:latin typeface="Montserrat" panose="00000500000000000000" pitchFamily="2" charset="0"/>
            </a:endParaRPr>
          </a:p>
        </p:txBody>
      </p:sp>
      <p:sp>
        <p:nvSpPr>
          <p:cNvPr id="319" name="Google Shape;319;p36"/>
          <p:cNvSpPr/>
          <p:nvPr/>
        </p:nvSpPr>
        <p:spPr>
          <a:xfrm>
            <a:off x="4518608" y="2639083"/>
            <a:ext cx="1359001" cy="524557"/>
          </a:xfrm>
          <a:prstGeom prst="rect">
            <a:avLst/>
          </a:prstGeom>
          <a:noFill/>
          <a:ln>
            <a:noFill/>
          </a:ln>
        </p:spPr>
        <p:txBody>
          <a:bodyPr spcFirstLastPara="1" wrap="square" lIns="18563" tIns="18563" rIns="18563" bIns="18563" anchor="ctr" anchorCtr="0">
            <a:noAutofit/>
          </a:bodyPr>
          <a:lstStyle/>
          <a:p>
            <a:pPr algn="ctr">
              <a:buSzPts val="2000"/>
            </a:pPr>
            <a:r>
              <a:rPr lang="en" sz="1200" b="1" dirty="0">
                <a:solidFill>
                  <a:srgbClr val="023649"/>
                </a:solidFill>
                <a:latin typeface="Montserrat" panose="00000500000000000000" pitchFamily="2" charset="0"/>
                <a:ea typeface="Times New Roman"/>
                <a:cs typeface="Times New Roman"/>
                <a:sym typeface="Times New Roman"/>
              </a:rPr>
              <a:t>Environment</a:t>
            </a:r>
            <a:endParaRPr sz="900" b="1" dirty="0">
              <a:solidFill>
                <a:srgbClr val="023649"/>
              </a:solidFill>
              <a:latin typeface="Montserrat" panose="00000500000000000000" pitchFamily="2" charset="0"/>
            </a:endParaRPr>
          </a:p>
          <a:p>
            <a:pPr algn="ctr">
              <a:buSzPts val="2000"/>
            </a:pPr>
            <a:r>
              <a:rPr lang="en" sz="1200" b="1" dirty="0">
                <a:solidFill>
                  <a:srgbClr val="023649"/>
                </a:solidFill>
                <a:latin typeface="Montserrat" panose="00000500000000000000" pitchFamily="2" charset="0"/>
                <a:ea typeface="Times New Roman"/>
                <a:cs typeface="Times New Roman"/>
                <a:sym typeface="Times New Roman"/>
              </a:rPr>
              <a:t>~50%</a:t>
            </a:r>
            <a:endParaRPr sz="900" b="1" dirty="0">
              <a:solidFill>
                <a:srgbClr val="023649"/>
              </a:solidFill>
              <a:latin typeface="Montserrat" panose="00000500000000000000" pitchFamily="2" charset="0"/>
            </a:endParaRPr>
          </a:p>
        </p:txBody>
      </p:sp>
      <p:grpSp>
        <p:nvGrpSpPr>
          <p:cNvPr id="328" name="Google Shape;328;p36"/>
          <p:cNvGrpSpPr/>
          <p:nvPr/>
        </p:nvGrpSpPr>
        <p:grpSpPr>
          <a:xfrm>
            <a:off x="2843870" y="2013200"/>
            <a:ext cx="268020" cy="1776322"/>
            <a:chOff x="-1" y="-1"/>
            <a:chExt cx="506279" cy="4601585"/>
          </a:xfrm>
        </p:grpSpPr>
        <p:cxnSp>
          <p:nvCxnSpPr>
            <p:cNvPr id="329" name="Google Shape;329;p36"/>
            <p:cNvCxnSpPr/>
            <p:nvPr/>
          </p:nvCxnSpPr>
          <p:spPr>
            <a:xfrm rot="10800000" flipH="1">
              <a:off x="147582" y="7342"/>
              <a:ext cx="773" cy="4594242"/>
            </a:xfrm>
            <a:prstGeom prst="straightConnector1">
              <a:avLst/>
            </a:prstGeom>
            <a:noFill/>
            <a:ln w="12700" cap="flat" cmpd="sng">
              <a:solidFill>
                <a:srgbClr val="066D7C"/>
              </a:solidFill>
              <a:prstDash val="solid"/>
              <a:round/>
              <a:headEnd type="none" w="med" len="med"/>
              <a:tailEnd type="none" w="med" len="med"/>
            </a:ln>
          </p:spPr>
        </p:cxnSp>
        <p:cxnSp>
          <p:nvCxnSpPr>
            <p:cNvPr id="330" name="Google Shape;330;p36"/>
            <p:cNvCxnSpPr/>
            <p:nvPr/>
          </p:nvCxnSpPr>
          <p:spPr>
            <a:xfrm rot="10800000">
              <a:off x="-1" y="-1"/>
              <a:ext cx="156909" cy="3"/>
            </a:xfrm>
            <a:prstGeom prst="straightConnector1">
              <a:avLst/>
            </a:prstGeom>
            <a:noFill/>
            <a:ln w="12700" cap="flat" cmpd="sng">
              <a:solidFill>
                <a:srgbClr val="066D7C"/>
              </a:solidFill>
              <a:prstDash val="solid"/>
              <a:round/>
              <a:headEnd type="none" w="med" len="med"/>
              <a:tailEnd type="none" w="med" len="med"/>
            </a:ln>
          </p:spPr>
        </p:cxnSp>
        <p:cxnSp>
          <p:nvCxnSpPr>
            <p:cNvPr id="331" name="Google Shape;331;p36"/>
            <p:cNvCxnSpPr/>
            <p:nvPr/>
          </p:nvCxnSpPr>
          <p:spPr>
            <a:xfrm flipH="1">
              <a:off x="-1" y="4591877"/>
              <a:ext cx="156909" cy="3"/>
            </a:xfrm>
            <a:prstGeom prst="straightConnector1">
              <a:avLst/>
            </a:prstGeom>
            <a:noFill/>
            <a:ln w="12700" cap="flat" cmpd="sng">
              <a:solidFill>
                <a:srgbClr val="066D7C"/>
              </a:solidFill>
              <a:prstDash val="solid"/>
              <a:round/>
              <a:headEnd type="none" w="med" len="med"/>
              <a:tailEnd type="none" w="med" len="med"/>
            </a:ln>
          </p:spPr>
        </p:cxnSp>
        <p:cxnSp>
          <p:nvCxnSpPr>
            <p:cNvPr id="332" name="Google Shape;332;p36"/>
            <p:cNvCxnSpPr/>
            <p:nvPr/>
          </p:nvCxnSpPr>
          <p:spPr>
            <a:xfrm flipH="1">
              <a:off x="126179" y="2128729"/>
              <a:ext cx="380099" cy="2"/>
            </a:xfrm>
            <a:prstGeom prst="straightConnector1">
              <a:avLst/>
            </a:prstGeom>
            <a:noFill/>
            <a:ln w="12700" cap="flat" cmpd="sng">
              <a:solidFill>
                <a:srgbClr val="066D7C"/>
              </a:solidFill>
              <a:prstDash val="solid"/>
              <a:round/>
              <a:headEnd type="none" w="med" len="med"/>
              <a:tailEnd type="none" w="med" len="med"/>
            </a:ln>
          </p:spPr>
        </p:cxnSp>
      </p:grpSp>
      <p:sp>
        <p:nvSpPr>
          <p:cNvPr id="22" name="Google Shape;41;p13">
            <a:extLst>
              <a:ext uri="{FF2B5EF4-FFF2-40B4-BE49-F238E27FC236}">
                <a16:creationId xmlns:a16="http://schemas.microsoft.com/office/drawing/2014/main" id="{62F914BC-CB04-4661-B2C7-6A40B80F9AC2}"/>
              </a:ext>
            </a:extLst>
          </p:cNvPr>
          <p:cNvSpPr txBox="1"/>
          <p:nvPr/>
        </p:nvSpPr>
        <p:spPr>
          <a:xfrm>
            <a:off x="715879" y="504826"/>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chemeClr val="bg1"/>
                </a:solidFill>
                <a:latin typeface="Montserrat" panose="00000500000000000000" pitchFamily="2" charset="0"/>
                <a:ea typeface="Calibri"/>
                <a:cs typeface="Calibri"/>
                <a:sym typeface="Calibri"/>
              </a:rPr>
              <a:t>Vulnerability to developing SUD</a:t>
            </a:r>
          </a:p>
        </p:txBody>
      </p:sp>
      <p:sp>
        <p:nvSpPr>
          <p:cNvPr id="23" name="Google Shape;309;p35">
            <a:extLst>
              <a:ext uri="{FF2B5EF4-FFF2-40B4-BE49-F238E27FC236}">
                <a16:creationId xmlns:a16="http://schemas.microsoft.com/office/drawing/2014/main" id="{1B263535-164E-408C-AC11-F4DAB7CF3711}"/>
              </a:ext>
            </a:extLst>
          </p:cNvPr>
          <p:cNvSpPr/>
          <p:nvPr/>
        </p:nvSpPr>
        <p:spPr>
          <a:xfrm>
            <a:off x="809907" y="4638674"/>
            <a:ext cx="4851524" cy="371365"/>
          </a:xfrm>
          <a:prstGeom prst="rect">
            <a:avLst/>
          </a:prstGeom>
          <a:noFill/>
          <a:ln>
            <a:noFill/>
          </a:ln>
        </p:spPr>
        <p:txBody>
          <a:bodyPr spcFirstLastPara="1" wrap="square" lIns="33056" tIns="34275" rIns="33056" bIns="34275" anchor="ctr" anchorCtr="0">
            <a:noAutofit/>
          </a:bodyPr>
          <a:lstStyle/>
          <a:p>
            <a:r>
              <a:rPr lang="da-DK" sz="900" dirty="0">
                <a:solidFill>
                  <a:schemeClr val="bg1"/>
                </a:solidFill>
                <a:latin typeface="Calibri"/>
                <a:ea typeface="Calibri"/>
                <a:cs typeface="Calibri"/>
                <a:sym typeface="Calibri"/>
              </a:rPr>
              <a:t>Anokhin et al., 2015; Milivojevic et al., 2012; Reed et al., 2014; Volkow et al., 2016</a:t>
            </a:r>
          </a:p>
        </p:txBody>
      </p:sp>
      <p:cxnSp>
        <p:nvCxnSpPr>
          <p:cNvPr id="24" name="Straight Connector 11">
            <a:extLst>
              <a:ext uri="{FF2B5EF4-FFF2-40B4-BE49-F238E27FC236}">
                <a16:creationId xmlns:a16="http://schemas.microsoft.com/office/drawing/2014/main" id="{BC90AD18-873A-486D-BB7B-C69154F20CB3}"/>
              </a:ext>
            </a:extLst>
          </p:cNvPr>
          <p:cNvCxnSpPr>
            <a:cxnSpLocks/>
          </p:cNvCxnSpPr>
          <p:nvPr/>
        </p:nvCxnSpPr>
        <p:spPr>
          <a:xfrm>
            <a:off x="749733" y="1151209"/>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25" name="Google Shape;248;p36">
            <a:extLst>
              <a:ext uri="{FF2B5EF4-FFF2-40B4-BE49-F238E27FC236}">
                <a16:creationId xmlns:a16="http://schemas.microsoft.com/office/drawing/2014/main" id="{3DF63966-367E-473A-B170-A46B2E9A17A4}"/>
              </a:ext>
            </a:extLst>
          </p:cNvPr>
          <p:cNvSpPr/>
          <p:nvPr/>
        </p:nvSpPr>
        <p:spPr>
          <a:xfrm>
            <a:off x="683460" y="1367554"/>
            <a:ext cx="1898746" cy="412926"/>
          </a:xfrm>
          <a:prstGeom prst="rect">
            <a:avLst/>
          </a:prstGeom>
          <a:solidFill>
            <a:schemeClr val="bg1"/>
          </a:solidFill>
          <a:ln w="1587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endParaRPr sz="1200">
              <a:latin typeface="Montserrat" panose="00000500000000000000" pitchFamily="2" charset="0"/>
            </a:endParaRPr>
          </a:p>
        </p:txBody>
      </p:sp>
      <p:sp>
        <p:nvSpPr>
          <p:cNvPr id="26" name="Google Shape;251;p36">
            <a:extLst>
              <a:ext uri="{FF2B5EF4-FFF2-40B4-BE49-F238E27FC236}">
                <a16:creationId xmlns:a16="http://schemas.microsoft.com/office/drawing/2014/main" id="{608BC9B2-60C0-4287-B1D4-D2B2B7EA11C5}"/>
              </a:ext>
            </a:extLst>
          </p:cNvPr>
          <p:cNvSpPr txBox="1"/>
          <p:nvPr/>
        </p:nvSpPr>
        <p:spPr>
          <a:xfrm>
            <a:off x="683461" y="1857592"/>
            <a:ext cx="1898746" cy="1055267"/>
          </a:xfrm>
          <a:prstGeom prst="rect">
            <a:avLst/>
          </a:prstGeom>
          <a:solidFill>
            <a:srgbClr val="861F1F"/>
          </a:solidFill>
          <a:ln>
            <a:noFill/>
          </a:ln>
        </p:spPr>
        <p:txBody>
          <a:bodyPr spcFirstLastPara="1" wrap="square" lIns="144000" tIns="108000" rIns="144000" bIns="99550" anchor="t" anchorCtr="0">
            <a:noAutofit/>
          </a:bodyPr>
          <a:lstStyle/>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Opioid receptors</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Dopamine and other transmitters</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Intracellular signals</a:t>
            </a:r>
          </a:p>
        </p:txBody>
      </p:sp>
      <p:sp>
        <p:nvSpPr>
          <p:cNvPr id="30" name="TextBox 29">
            <a:extLst>
              <a:ext uri="{FF2B5EF4-FFF2-40B4-BE49-F238E27FC236}">
                <a16:creationId xmlns:a16="http://schemas.microsoft.com/office/drawing/2014/main" id="{48864E62-64A3-4073-8712-4635D8083B3E}"/>
              </a:ext>
            </a:extLst>
          </p:cNvPr>
          <p:cNvSpPr txBox="1"/>
          <p:nvPr/>
        </p:nvSpPr>
        <p:spPr>
          <a:xfrm>
            <a:off x="973973" y="1437601"/>
            <a:ext cx="1397087" cy="272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strike="noStrike" kern="0" cap="none" spc="0" normalizeH="0" baseline="0" noProof="0" dirty="0">
                <a:ln>
                  <a:noFill/>
                </a:ln>
                <a:solidFill>
                  <a:srgbClr val="023649"/>
                </a:solidFill>
                <a:effectLst/>
                <a:uLnTx/>
                <a:uFillTx/>
                <a:latin typeface="Montserrat" panose="00000500000000000000" pitchFamily="2" charset="0"/>
                <a:ea typeface="Times New Roman"/>
                <a:cs typeface="Times New Roman"/>
                <a:sym typeface="Times New Roman"/>
              </a:rPr>
              <a:t>Biochemical</a:t>
            </a:r>
            <a:endParaRPr kumimoji="0" lang="en-US" sz="1100" b="0" i="0" strike="noStrike" kern="0" cap="none" spc="0" normalizeH="0" baseline="0" noProof="0" dirty="0">
              <a:ln>
                <a:noFill/>
              </a:ln>
              <a:solidFill>
                <a:srgbClr val="023649"/>
              </a:solidFill>
              <a:effectLst/>
              <a:uLnTx/>
              <a:uFillTx/>
              <a:latin typeface="Montserrat" panose="00000500000000000000" pitchFamily="2" charset="0"/>
              <a:sym typeface="Arial"/>
            </a:endParaRPr>
          </a:p>
        </p:txBody>
      </p:sp>
      <p:sp>
        <p:nvSpPr>
          <p:cNvPr id="31" name="Google Shape;248;p36">
            <a:extLst>
              <a:ext uri="{FF2B5EF4-FFF2-40B4-BE49-F238E27FC236}">
                <a16:creationId xmlns:a16="http://schemas.microsoft.com/office/drawing/2014/main" id="{73EF9AAB-A3E7-48C7-8BB8-7BD236775E67}"/>
              </a:ext>
            </a:extLst>
          </p:cNvPr>
          <p:cNvSpPr/>
          <p:nvPr/>
        </p:nvSpPr>
        <p:spPr>
          <a:xfrm>
            <a:off x="688035" y="2994784"/>
            <a:ext cx="1898746" cy="412926"/>
          </a:xfrm>
          <a:prstGeom prst="rect">
            <a:avLst/>
          </a:prstGeom>
          <a:solidFill>
            <a:schemeClr val="bg1"/>
          </a:solidFill>
          <a:ln w="1587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endParaRPr sz="1200">
              <a:latin typeface="Montserrat" panose="00000500000000000000" pitchFamily="2" charset="0"/>
            </a:endParaRPr>
          </a:p>
        </p:txBody>
      </p:sp>
      <p:sp>
        <p:nvSpPr>
          <p:cNvPr id="32" name="Google Shape;251;p36">
            <a:extLst>
              <a:ext uri="{FF2B5EF4-FFF2-40B4-BE49-F238E27FC236}">
                <a16:creationId xmlns:a16="http://schemas.microsoft.com/office/drawing/2014/main" id="{181B630E-D2F5-462B-9DE0-11E630DB96CC}"/>
              </a:ext>
            </a:extLst>
          </p:cNvPr>
          <p:cNvSpPr txBox="1"/>
          <p:nvPr/>
        </p:nvSpPr>
        <p:spPr>
          <a:xfrm>
            <a:off x="688036" y="3484822"/>
            <a:ext cx="1898746" cy="1055267"/>
          </a:xfrm>
          <a:prstGeom prst="rect">
            <a:avLst/>
          </a:prstGeom>
          <a:solidFill>
            <a:srgbClr val="861F1F"/>
          </a:solidFill>
          <a:ln>
            <a:noFill/>
          </a:ln>
        </p:spPr>
        <p:txBody>
          <a:bodyPr spcFirstLastPara="1" wrap="square" lIns="144000" tIns="0" rIns="144000" bIns="72000" anchor="ctr" anchorCtr="0">
            <a:noAutofit/>
          </a:bodyPr>
          <a:lstStyle/>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Novelty seeking</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Harm avoidance</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Impulsivity</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Psychiatric disorders</a:t>
            </a:r>
          </a:p>
        </p:txBody>
      </p:sp>
      <p:sp>
        <p:nvSpPr>
          <p:cNvPr id="33" name="TextBox 32">
            <a:extLst>
              <a:ext uri="{FF2B5EF4-FFF2-40B4-BE49-F238E27FC236}">
                <a16:creationId xmlns:a16="http://schemas.microsoft.com/office/drawing/2014/main" id="{E968D7AA-222D-4E6A-9584-4D957A5CEAF0}"/>
              </a:ext>
            </a:extLst>
          </p:cNvPr>
          <p:cNvSpPr txBox="1"/>
          <p:nvPr/>
        </p:nvSpPr>
        <p:spPr>
          <a:xfrm>
            <a:off x="978548" y="3064831"/>
            <a:ext cx="139708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strike="noStrike" kern="0" cap="none" spc="0" normalizeH="0" baseline="0" noProof="0" dirty="0">
                <a:ln>
                  <a:noFill/>
                </a:ln>
                <a:solidFill>
                  <a:srgbClr val="023649"/>
                </a:solidFill>
                <a:effectLst/>
                <a:uLnTx/>
                <a:uFillTx/>
                <a:latin typeface="Montserrat" panose="00000500000000000000" pitchFamily="2" charset="0"/>
                <a:ea typeface="Times New Roman"/>
                <a:cs typeface="Times New Roman"/>
                <a:sym typeface="Times New Roman"/>
              </a:rPr>
              <a:t>Behavioral</a:t>
            </a:r>
          </a:p>
        </p:txBody>
      </p:sp>
      <p:grpSp>
        <p:nvGrpSpPr>
          <p:cNvPr id="36" name="Group 35">
            <a:extLst>
              <a:ext uri="{FF2B5EF4-FFF2-40B4-BE49-F238E27FC236}">
                <a16:creationId xmlns:a16="http://schemas.microsoft.com/office/drawing/2014/main" id="{CF2E07CE-387A-43AE-B534-BB42C95C3EF8}"/>
              </a:ext>
            </a:extLst>
          </p:cNvPr>
          <p:cNvGrpSpPr/>
          <p:nvPr/>
        </p:nvGrpSpPr>
        <p:grpSpPr>
          <a:xfrm>
            <a:off x="6200512" y="1052814"/>
            <a:ext cx="1941279" cy="3487271"/>
            <a:chOff x="683460" y="1367554"/>
            <a:chExt cx="1941279" cy="3578896"/>
          </a:xfrm>
        </p:grpSpPr>
        <p:sp>
          <p:nvSpPr>
            <p:cNvPr id="37" name="Google Shape;248;p36">
              <a:extLst>
                <a:ext uri="{FF2B5EF4-FFF2-40B4-BE49-F238E27FC236}">
                  <a16:creationId xmlns:a16="http://schemas.microsoft.com/office/drawing/2014/main" id="{5F619FD2-7E91-4D47-98BC-AA11B6CDBBCF}"/>
                </a:ext>
              </a:extLst>
            </p:cNvPr>
            <p:cNvSpPr/>
            <p:nvPr/>
          </p:nvSpPr>
          <p:spPr>
            <a:xfrm>
              <a:off x="683460" y="1367554"/>
              <a:ext cx="1898746" cy="465817"/>
            </a:xfrm>
            <a:prstGeom prst="rect">
              <a:avLst/>
            </a:prstGeom>
            <a:solidFill>
              <a:schemeClr val="bg1"/>
            </a:solidFill>
            <a:ln w="1587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endParaRPr sz="1200">
                <a:latin typeface="Montserrat" panose="00000500000000000000" pitchFamily="2" charset="0"/>
              </a:endParaRPr>
            </a:p>
          </p:txBody>
        </p:sp>
        <p:sp>
          <p:nvSpPr>
            <p:cNvPr id="38" name="Google Shape;251;p36">
              <a:extLst>
                <a:ext uri="{FF2B5EF4-FFF2-40B4-BE49-F238E27FC236}">
                  <a16:creationId xmlns:a16="http://schemas.microsoft.com/office/drawing/2014/main" id="{92E4219E-8ED9-41D9-B4FF-5CB39DAAE2B5}"/>
                </a:ext>
              </a:extLst>
            </p:cNvPr>
            <p:cNvSpPr txBox="1"/>
            <p:nvPr/>
          </p:nvSpPr>
          <p:spPr>
            <a:xfrm>
              <a:off x="683461" y="1920360"/>
              <a:ext cx="1898746" cy="1603935"/>
            </a:xfrm>
            <a:prstGeom prst="rect">
              <a:avLst/>
            </a:prstGeom>
            <a:solidFill>
              <a:srgbClr val="861F1F"/>
            </a:solidFill>
            <a:ln>
              <a:noFill/>
            </a:ln>
          </p:spPr>
          <p:txBody>
            <a:bodyPr spcFirstLastPara="1" wrap="square" lIns="144000" tIns="36000" rIns="144000" bIns="99550" anchor="t" anchorCtr="0">
              <a:noAutofit/>
            </a:bodyPr>
            <a:lstStyle/>
            <a:p>
              <a:pPr marL="285750" lvl="1" indent="-285750">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Parents</a:t>
              </a:r>
            </a:p>
            <a:p>
              <a:pPr marL="285750" lvl="1" indent="-285750">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Siblings</a:t>
              </a:r>
            </a:p>
            <a:p>
              <a:pPr marL="285750" lvl="1" indent="-285750">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Friends</a:t>
              </a:r>
            </a:p>
            <a:p>
              <a:pPr marL="285750" lvl="1" indent="-285750">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Adverse childhood experiences Psychiatric disorders</a:t>
              </a:r>
            </a:p>
            <a:p>
              <a:pPr marL="285750" lvl="1" indent="-285750">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Stressors</a:t>
              </a:r>
            </a:p>
            <a:p>
              <a:pPr marL="285750" lvl="1" indent="-285750">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Lack of positive   experiences</a:t>
              </a:r>
            </a:p>
          </p:txBody>
        </p:sp>
        <p:sp>
          <p:nvSpPr>
            <p:cNvPr id="39" name="TextBox 38">
              <a:extLst>
                <a:ext uri="{FF2B5EF4-FFF2-40B4-BE49-F238E27FC236}">
                  <a16:creationId xmlns:a16="http://schemas.microsoft.com/office/drawing/2014/main" id="{39E38DF9-74B2-46AE-8285-961A32900D3B}"/>
                </a:ext>
              </a:extLst>
            </p:cNvPr>
            <p:cNvSpPr txBox="1"/>
            <p:nvPr/>
          </p:nvSpPr>
          <p:spPr>
            <a:xfrm>
              <a:off x="822265" y="1434578"/>
              <a:ext cx="1802474" cy="347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strike="noStrike" kern="0" cap="none" spc="0" normalizeH="0" baseline="0" noProof="0" dirty="0">
                  <a:ln>
                    <a:noFill/>
                  </a:ln>
                  <a:solidFill>
                    <a:srgbClr val="023649"/>
                  </a:solidFill>
                  <a:effectLst/>
                  <a:uLnTx/>
                  <a:uFillTx/>
                  <a:latin typeface="Montserrat" panose="00000500000000000000" pitchFamily="2" charset="0"/>
                  <a:ea typeface="Times New Roman"/>
                  <a:cs typeface="Times New Roman"/>
                  <a:sym typeface="Times New Roman"/>
                </a:rPr>
                <a:t>Social influence</a:t>
              </a:r>
            </a:p>
          </p:txBody>
        </p:sp>
        <p:sp>
          <p:nvSpPr>
            <p:cNvPr id="40" name="Google Shape;248;p36">
              <a:extLst>
                <a:ext uri="{FF2B5EF4-FFF2-40B4-BE49-F238E27FC236}">
                  <a16:creationId xmlns:a16="http://schemas.microsoft.com/office/drawing/2014/main" id="{44C5DFE0-B206-4489-9C55-3E96E3A0004C}"/>
                </a:ext>
              </a:extLst>
            </p:cNvPr>
            <p:cNvSpPr/>
            <p:nvPr/>
          </p:nvSpPr>
          <p:spPr>
            <a:xfrm>
              <a:off x="683460" y="3617325"/>
              <a:ext cx="1898746" cy="465817"/>
            </a:xfrm>
            <a:prstGeom prst="rect">
              <a:avLst/>
            </a:prstGeom>
            <a:solidFill>
              <a:schemeClr val="bg1"/>
            </a:solidFill>
            <a:ln w="1587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endParaRPr sz="1200">
                <a:latin typeface="Montserrat" panose="00000500000000000000" pitchFamily="2" charset="0"/>
              </a:endParaRPr>
            </a:p>
          </p:txBody>
        </p:sp>
        <p:sp>
          <p:nvSpPr>
            <p:cNvPr id="41" name="Google Shape;251;p36">
              <a:extLst>
                <a:ext uri="{FF2B5EF4-FFF2-40B4-BE49-F238E27FC236}">
                  <a16:creationId xmlns:a16="http://schemas.microsoft.com/office/drawing/2014/main" id="{C259C436-DB02-41A8-9392-CCB086362D33}"/>
                </a:ext>
              </a:extLst>
            </p:cNvPr>
            <p:cNvSpPr txBox="1"/>
            <p:nvPr/>
          </p:nvSpPr>
          <p:spPr>
            <a:xfrm>
              <a:off x="688036" y="4176167"/>
              <a:ext cx="1898746" cy="770283"/>
            </a:xfrm>
            <a:prstGeom prst="rect">
              <a:avLst/>
            </a:prstGeom>
            <a:solidFill>
              <a:srgbClr val="861F1F"/>
            </a:solidFill>
            <a:ln>
              <a:noFill/>
            </a:ln>
          </p:spPr>
          <p:txBody>
            <a:bodyPr spcFirstLastPara="1" wrap="square" lIns="144000" tIns="0" rIns="144000" bIns="72000" anchor="ctr" anchorCtr="0">
              <a:noAutofit/>
            </a:bodyPr>
            <a:lstStyle/>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Illicit sources</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Prescription</a:t>
              </a:r>
            </a:p>
            <a:p>
              <a:pPr marL="285750" lvl="1" indent="-285750">
                <a:spcBef>
                  <a:spcPts val="600"/>
                </a:spcBef>
                <a:buClr>
                  <a:schemeClr val="bg1"/>
                </a:buClr>
                <a:buSzPts val="1400"/>
                <a:buFont typeface="Courier New" panose="02070309020205020404" pitchFamily="49" charset="0"/>
                <a:buChar char="o"/>
              </a:pPr>
              <a:r>
                <a:rPr lang="en-US" sz="900" b="1" dirty="0">
                  <a:solidFill>
                    <a:schemeClr val="bg1"/>
                  </a:solidFill>
                  <a:latin typeface="Montserrat" panose="00000500000000000000" pitchFamily="2" charset="0"/>
                  <a:ea typeface="Calibri"/>
                  <a:cs typeface="Calibri"/>
                  <a:sym typeface="Calibri"/>
                </a:rPr>
                <a:t>Family and friends</a:t>
              </a:r>
            </a:p>
          </p:txBody>
        </p:sp>
        <p:sp>
          <p:nvSpPr>
            <p:cNvPr id="42" name="TextBox 41">
              <a:extLst>
                <a:ext uri="{FF2B5EF4-FFF2-40B4-BE49-F238E27FC236}">
                  <a16:creationId xmlns:a16="http://schemas.microsoft.com/office/drawing/2014/main" id="{041FDA71-0DD4-4ABE-8550-84C2569FF08E}"/>
                </a:ext>
              </a:extLst>
            </p:cNvPr>
            <p:cNvSpPr txBox="1"/>
            <p:nvPr/>
          </p:nvSpPr>
          <p:spPr>
            <a:xfrm>
              <a:off x="934289" y="3689861"/>
              <a:ext cx="1397087" cy="347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strike="noStrike" kern="0" cap="none" spc="0" normalizeH="0" baseline="0" noProof="0" dirty="0">
                  <a:ln>
                    <a:noFill/>
                  </a:ln>
                  <a:solidFill>
                    <a:srgbClr val="023649"/>
                  </a:solidFill>
                  <a:effectLst/>
                  <a:uLnTx/>
                  <a:uFillTx/>
                  <a:latin typeface="Montserrat" panose="00000500000000000000" pitchFamily="2" charset="0"/>
                  <a:ea typeface="Times New Roman"/>
                  <a:cs typeface="Times New Roman"/>
                  <a:sym typeface="Times New Roman"/>
                </a:rPr>
                <a:t>Availability</a:t>
              </a:r>
            </a:p>
          </p:txBody>
        </p:sp>
      </p:grpSp>
      <p:grpSp>
        <p:nvGrpSpPr>
          <p:cNvPr id="43" name="Google Shape;328;p36">
            <a:extLst>
              <a:ext uri="{FF2B5EF4-FFF2-40B4-BE49-F238E27FC236}">
                <a16:creationId xmlns:a16="http://schemas.microsoft.com/office/drawing/2014/main" id="{3D27A565-8128-4E20-93AF-BD926C66C517}"/>
              </a:ext>
            </a:extLst>
          </p:cNvPr>
          <p:cNvGrpSpPr/>
          <p:nvPr/>
        </p:nvGrpSpPr>
        <p:grpSpPr>
          <a:xfrm flipH="1">
            <a:off x="5932492" y="2013200"/>
            <a:ext cx="268020" cy="1776322"/>
            <a:chOff x="-1" y="-1"/>
            <a:chExt cx="506279" cy="4601585"/>
          </a:xfrm>
        </p:grpSpPr>
        <p:cxnSp>
          <p:nvCxnSpPr>
            <p:cNvPr id="44" name="Google Shape;329;p36">
              <a:extLst>
                <a:ext uri="{FF2B5EF4-FFF2-40B4-BE49-F238E27FC236}">
                  <a16:creationId xmlns:a16="http://schemas.microsoft.com/office/drawing/2014/main" id="{FD4138CB-5546-4512-9D2E-EC22B2B35245}"/>
                </a:ext>
              </a:extLst>
            </p:cNvPr>
            <p:cNvCxnSpPr/>
            <p:nvPr/>
          </p:nvCxnSpPr>
          <p:spPr>
            <a:xfrm rot="10800000" flipH="1">
              <a:off x="147582" y="7342"/>
              <a:ext cx="773" cy="4594242"/>
            </a:xfrm>
            <a:prstGeom prst="straightConnector1">
              <a:avLst/>
            </a:prstGeom>
            <a:noFill/>
            <a:ln w="12700" cap="flat" cmpd="sng">
              <a:solidFill>
                <a:srgbClr val="066D7C"/>
              </a:solidFill>
              <a:prstDash val="solid"/>
              <a:round/>
              <a:headEnd type="none" w="med" len="med"/>
              <a:tailEnd type="none" w="med" len="med"/>
            </a:ln>
          </p:spPr>
        </p:cxnSp>
        <p:cxnSp>
          <p:nvCxnSpPr>
            <p:cNvPr id="45" name="Google Shape;330;p36">
              <a:extLst>
                <a:ext uri="{FF2B5EF4-FFF2-40B4-BE49-F238E27FC236}">
                  <a16:creationId xmlns:a16="http://schemas.microsoft.com/office/drawing/2014/main" id="{0AC27F60-0063-42AE-8F21-B2ED42F47CFB}"/>
                </a:ext>
              </a:extLst>
            </p:cNvPr>
            <p:cNvCxnSpPr/>
            <p:nvPr/>
          </p:nvCxnSpPr>
          <p:spPr>
            <a:xfrm rot="10800000">
              <a:off x="-1" y="-1"/>
              <a:ext cx="156909" cy="3"/>
            </a:xfrm>
            <a:prstGeom prst="straightConnector1">
              <a:avLst/>
            </a:prstGeom>
            <a:noFill/>
            <a:ln w="12700" cap="flat" cmpd="sng">
              <a:solidFill>
                <a:srgbClr val="066D7C"/>
              </a:solidFill>
              <a:prstDash val="solid"/>
              <a:round/>
              <a:headEnd type="none" w="med" len="med"/>
              <a:tailEnd type="none" w="med" len="med"/>
            </a:ln>
          </p:spPr>
        </p:cxnSp>
        <p:cxnSp>
          <p:nvCxnSpPr>
            <p:cNvPr id="46" name="Google Shape;331;p36">
              <a:extLst>
                <a:ext uri="{FF2B5EF4-FFF2-40B4-BE49-F238E27FC236}">
                  <a16:creationId xmlns:a16="http://schemas.microsoft.com/office/drawing/2014/main" id="{9548637B-7769-46C1-935D-8EBD83BBB54E}"/>
                </a:ext>
              </a:extLst>
            </p:cNvPr>
            <p:cNvCxnSpPr/>
            <p:nvPr/>
          </p:nvCxnSpPr>
          <p:spPr>
            <a:xfrm flipH="1">
              <a:off x="-1" y="4591877"/>
              <a:ext cx="156909" cy="3"/>
            </a:xfrm>
            <a:prstGeom prst="straightConnector1">
              <a:avLst/>
            </a:prstGeom>
            <a:noFill/>
            <a:ln w="12700" cap="flat" cmpd="sng">
              <a:solidFill>
                <a:srgbClr val="066D7C"/>
              </a:solidFill>
              <a:prstDash val="solid"/>
              <a:round/>
              <a:headEnd type="none" w="med" len="med"/>
              <a:tailEnd type="none" w="med" len="med"/>
            </a:ln>
          </p:spPr>
        </p:cxnSp>
        <p:cxnSp>
          <p:nvCxnSpPr>
            <p:cNvPr id="47" name="Google Shape;332;p36">
              <a:extLst>
                <a:ext uri="{FF2B5EF4-FFF2-40B4-BE49-F238E27FC236}">
                  <a16:creationId xmlns:a16="http://schemas.microsoft.com/office/drawing/2014/main" id="{59EC31FC-C581-4A59-A9EA-968AD0F9DB36}"/>
                </a:ext>
              </a:extLst>
            </p:cNvPr>
            <p:cNvCxnSpPr/>
            <p:nvPr/>
          </p:nvCxnSpPr>
          <p:spPr>
            <a:xfrm flipH="1">
              <a:off x="126179" y="2128729"/>
              <a:ext cx="380099" cy="2"/>
            </a:xfrm>
            <a:prstGeom prst="straightConnector1">
              <a:avLst/>
            </a:prstGeom>
            <a:noFill/>
            <a:ln w="12700" cap="flat" cmpd="sng">
              <a:solidFill>
                <a:srgbClr val="066D7C"/>
              </a:solidFill>
              <a:prstDash val="solid"/>
              <a:round/>
              <a:headEnd type="none" w="med" len="med"/>
              <a:tailEnd type="non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14</a:t>
            </a:fld>
            <a:endParaRPr lang="en-US">
              <a:solidFill>
                <a:srgbClr val="099BAF"/>
              </a:solidFill>
              <a:latin typeface="Montserrat" panose="00000500000000000000" pitchFamily="2" charset="0"/>
            </a:endParaRPr>
          </a:p>
        </p:txBody>
      </p:sp>
      <p:sp>
        <p:nvSpPr>
          <p:cNvPr id="10" name="Google Shape;302;p34">
            <a:extLst>
              <a:ext uri="{FF2B5EF4-FFF2-40B4-BE49-F238E27FC236}">
                <a16:creationId xmlns:a16="http://schemas.microsoft.com/office/drawing/2014/main" id="{6D48FC6D-DDF6-4C3B-B408-72BBD58E8926}"/>
              </a:ext>
            </a:extLst>
          </p:cNvPr>
          <p:cNvSpPr/>
          <p:nvPr/>
        </p:nvSpPr>
        <p:spPr>
          <a:xfrm>
            <a:off x="785616" y="4742295"/>
            <a:ext cx="2530461" cy="273837"/>
          </a:xfrm>
          <a:prstGeom prst="rect">
            <a:avLst/>
          </a:prstGeom>
          <a:noFill/>
          <a:ln>
            <a:noFill/>
          </a:ln>
        </p:spPr>
        <p:txBody>
          <a:bodyPr spcFirstLastPara="1" wrap="square" lIns="33056" tIns="34275" rIns="33056" bIns="34275" anchor="b" anchorCtr="0">
            <a:noAutofit/>
          </a:bodyPr>
          <a:lstStyle/>
          <a:p>
            <a:r>
              <a:rPr lang="en-US" sz="900" dirty="0">
                <a:solidFill>
                  <a:srgbClr val="108C96"/>
                </a:solidFill>
                <a:latin typeface="Montserrat" panose="00000500000000000000" pitchFamily="2" charset="0"/>
                <a:ea typeface="Calibri"/>
                <a:cs typeface="Calibri"/>
                <a:sym typeface="Calibri"/>
              </a:rPr>
              <a:t>Volkow et al., 2016; Wise and </a:t>
            </a:r>
            <a:r>
              <a:rPr lang="en-US" sz="900" dirty="0" err="1">
                <a:solidFill>
                  <a:srgbClr val="108C96"/>
                </a:solidFill>
                <a:latin typeface="Montserrat" panose="00000500000000000000" pitchFamily="2" charset="0"/>
                <a:ea typeface="Calibri"/>
                <a:cs typeface="Calibri"/>
                <a:sym typeface="Calibri"/>
              </a:rPr>
              <a:t>Koob</a:t>
            </a:r>
            <a:r>
              <a:rPr lang="en-US" sz="900" dirty="0">
                <a:solidFill>
                  <a:srgbClr val="108C96"/>
                </a:solidFill>
                <a:latin typeface="Montserrat" panose="00000500000000000000" pitchFamily="2" charset="0"/>
                <a:ea typeface="Calibri"/>
                <a:cs typeface="Calibri"/>
                <a:sym typeface="Calibri"/>
              </a:rPr>
              <a:t>, 2014</a:t>
            </a:r>
          </a:p>
        </p:txBody>
      </p:sp>
      <p:sp>
        <p:nvSpPr>
          <p:cNvPr id="18" name="Google Shape;41;p13">
            <a:extLst>
              <a:ext uri="{FF2B5EF4-FFF2-40B4-BE49-F238E27FC236}">
                <a16:creationId xmlns:a16="http://schemas.microsoft.com/office/drawing/2014/main" id="{31FB1501-EDE0-47CD-9D43-A6FC739AAE91}"/>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Neurobiology of Addiction</a:t>
            </a:r>
          </a:p>
        </p:txBody>
      </p:sp>
      <p:cxnSp>
        <p:nvCxnSpPr>
          <p:cNvPr id="19" name="Straight Connector 18">
            <a:extLst>
              <a:ext uri="{FF2B5EF4-FFF2-40B4-BE49-F238E27FC236}">
                <a16:creationId xmlns:a16="http://schemas.microsoft.com/office/drawing/2014/main" id="{4B1B8738-0972-4A8A-A7DB-6578C90BFEA6}"/>
              </a:ext>
            </a:extLst>
          </p:cNvPr>
          <p:cNvCxnSpPr>
            <a:cxnSpLocks/>
          </p:cNvCxnSpPr>
          <p:nvPr/>
        </p:nvCxnSpPr>
        <p:spPr>
          <a:xfrm>
            <a:off x="836195" y="1151209"/>
            <a:ext cx="535406" cy="0"/>
          </a:xfrm>
          <a:prstGeom prst="line">
            <a:avLst/>
          </a:prstGeom>
          <a:noFill/>
          <a:ln w="57150" cap="flat" cmpd="sng" algn="ctr">
            <a:solidFill>
              <a:srgbClr val="4ABDE8">
                <a:shade val="95000"/>
                <a:satMod val="105000"/>
              </a:srgbClr>
            </a:solidFill>
            <a:prstDash val="solid"/>
          </a:ln>
          <a:effectLst/>
        </p:spPr>
      </p:cxnSp>
      <p:sp>
        <p:nvSpPr>
          <p:cNvPr id="21" name="Rectángulo: esquinas redondeadas 10">
            <a:extLst>
              <a:ext uri="{FF2B5EF4-FFF2-40B4-BE49-F238E27FC236}">
                <a16:creationId xmlns:a16="http://schemas.microsoft.com/office/drawing/2014/main" id="{AF0C217D-D7BE-47B9-B61C-A3C47F2B6D72}"/>
              </a:ext>
            </a:extLst>
          </p:cNvPr>
          <p:cNvSpPr/>
          <p:nvPr/>
        </p:nvSpPr>
        <p:spPr>
          <a:xfrm>
            <a:off x="2897436" y="1322024"/>
            <a:ext cx="3349128" cy="2974554"/>
          </a:xfrm>
          <a:prstGeom prst="roundRect">
            <a:avLst>
              <a:gd name="adj" fmla="val 4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5" name="Google Shape;248;p36">
            <a:extLst>
              <a:ext uri="{FF2B5EF4-FFF2-40B4-BE49-F238E27FC236}">
                <a16:creationId xmlns:a16="http://schemas.microsoft.com/office/drawing/2014/main" id="{773BE571-C8D6-4B55-8792-4C53BEF8694D}"/>
              </a:ext>
            </a:extLst>
          </p:cNvPr>
          <p:cNvSpPr/>
          <p:nvPr/>
        </p:nvSpPr>
        <p:spPr>
          <a:xfrm>
            <a:off x="836194" y="1406302"/>
            <a:ext cx="1741232" cy="671967"/>
          </a:xfrm>
          <a:prstGeom prst="rect">
            <a:avLst/>
          </a:prstGeom>
          <a:solidFill>
            <a:srgbClr val="249562"/>
          </a:solidFill>
          <a:ln w="1587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endParaRPr sz="1200">
              <a:latin typeface="Montserrat" panose="00000500000000000000" pitchFamily="2" charset="0"/>
            </a:endParaRPr>
          </a:p>
        </p:txBody>
      </p:sp>
      <p:sp>
        <p:nvSpPr>
          <p:cNvPr id="26" name="Google Shape;251;p36">
            <a:extLst>
              <a:ext uri="{FF2B5EF4-FFF2-40B4-BE49-F238E27FC236}">
                <a16:creationId xmlns:a16="http://schemas.microsoft.com/office/drawing/2014/main" id="{2B9E94F7-0782-417F-AE0C-00792FFF94F6}"/>
              </a:ext>
            </a:extLst>
          </p:cNvPr>
          <p:cNvSpPr txBox="1"/>
          <p:nvPr/>
        </p:nvSpPr>
        <p:spPr>
          <a:xfrm>
            <a:off x="836194" y="2184968"/>
            <a:ext cx="1741232" cy="2111610"/>
          </a:xfrm>
          <a:prstGeom prst="rect">
            <a:avLst/>
          </a:prstGeom>
          <a:solidFill>
            <a:srgbClr val="249562"/>
          </a:solidFill>
          <a:ln>
            <a:noFill/>
          </a:ln>
        </p:spPr>
        <p:txBody>
          <a:bodyPr spcFirstLastPara="1" wrap="square" lIns="144000" tIns="108000" rIns="144000" bIns="99550" anchor="t" anchorCtr="0">
            <a:noAutofit/>
          </a:bodyPr>
          <a:lstStyle/>
          <a:p>
            <a:pPr lvl="1">
              <a:spcBef>
                <a:spcPts val="600"/>
              </a:spcBef>
              <a:buClr>
                <a:schemeClr val="bg1"/>
              </a:buClr>
              <a:buSzPts val="1400"/>
            </a:pPr>
            <a:endParaRPr lang="en-US" sz="900" b="1" dirty="0">
              <a:solidFill>
                <a:schemeClr val="bg1"/>
              </a:solidFill>
              <a:latin typeface="Montserrat" panose="00000500000000000000" pitchFamily="2" charset="0"/>
              <a:ea typeface="Calibri"/>
              <a:cs typeface="Calibri"/>
              <a:sym typeface="Calibri"/>
            </a:endParaRPr>
          </a:p>
        </p:txBody>
      </p:sp>
      <p:sp>
        <p:nvSpPr>
          <p:cNvPr id="27" name="TextBox 26">
            <a:extLst>
              <a:ext uri="{FF2B5EF4-FFF2-40B4-BE49-F238E27FC236}">
                <a16:creationId xmlns:a16="http://schemas.microsoft.com/office/drawing/2014/main" id="{C256DCFF-961E-49E3-AE9B-23B51229FBD4}"/>
              </a:ext>
            </a:extLst>
          </p:cNvPr>
          <p:cNvSpPr txBox="1"/>
          <p:nvPr/>
        </p:nvSpPr>
        <p:spPr>
          <a:xfrm>
            <a:off x="883084" y="1598894"/>
            <a:ext cx="1625418" cy="276999"/>
          </a:xfrm>
          <a:prstGeom prst="rect">
            <a:avLst/>
          </a:prstGeom>
          <a:solidFill>
            <a:srgbClr val="249562"/>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Positive reinforcement</a:t>
            </a:r>
            <a:endParaRPr kumimoji="0" lang="en-US" sz="1050" b="0" i="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28" name="Shape 2895">
            <a:extLst>
              <a:ext uri="{FF2B5EF4-FFF2-40B4-BE49-F238E27FC236}">
                <a16:creationId xmlns:a16="http://schemas.microsoft.com/office/drawing/2014/main" id="{C33A1CB6-BE41-4827-B263-0E17DA6BDCC2}"/>
              </a:ext>
            </a:extLst>
          </p:cNvPr>
          <p:cNvSpPr/>
          <p:nvPr/>
        </p:nvSpPr>
        <p:spPr>
          <a:xfrm>
            <a:off x="1658483" y="2958922"/>
            <a:ext cx="74620" cy="13681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bg1"/>
          </a:solidFill>
          <a:ln w="12700">
            <a:miter lim="400000"/>
          </a:ln>
        </p:spPr>
        <p:txBody>
          <a:bodyPr lIns="38090" tIns="38090" rIns="38090" bIns="38090" anchor="ctr"/>
          <a:lstStyle/>
          <a:p>
            <a:pPr defTabSz="457071"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TextBox 29">
            <a:extLst>
              <a:ext uri="{FF2B5EF4-FFF2-40B4-BE49-F238E27FC236}">
                <a16:creationId xmlns:a16="http://schemas.microsoft.com/office/drawing/2014/main" id="{D32CD4EB-40B7-4AF3-9A37-E83260D906AB}"/>
              </a:ext>
            </a:extLst>
          </p:cNvPr>
          <p:cNvSpPr txBox="1"/>
          <p:nvPr/>
        </p:nvSpPr>
        <p:spPr>
          <a:xfrm>
            <a:off x="914377" y="2397679"/>
            <a:ext cx="1608509" cy="553998"/>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0"/>
              </a:spcAft>
              <a:buClr>
                <a:prstClr val="white"/>
              </a:buClr>
              <a:buSzPts val="1400"/>
              <a:buFont typeface="Arial"/>
              <a:buNone/>
              <a:tabLst/>
              <a:defRPr/>
            </a:pPr>
            <a:r>
              <a:rPr kumimoji="0" lang="en-US" sz="1000" b="0"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Cells in the brainstem release </a:t>
            </a:r>
            <a:r>
              <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dopamine</a:t>
            </a:r>
            <a:r>
              <a:rPr kumimoji="0" lang="en-US" sz="1000" b="0"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 in the </a:t>
            </a:r>
            <a:r>
              <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nucleus </a:t>
            </a:r>
            <a:r>
              <a:rPr kumimoji="0" lang="en-US" sz="1000" b="1" i="0" u="none" strike="noStrike" kern="0" cap="none" spc="0" normalizeH="0" baseline="0" noProof="0" dirty="0" err="1">
                <a:ln>
                  <a:noFill/>
                </a:ln>
                <a:solidFill>
                  <a:prstClr val="white"/>
                </a:solidFill>
                <a:effectLst/>
                <a:uLnTx/>
                <a:uFillTx/>
                <a:latin typeface="Montserrat" panose="00000500000000000000" pitchFamily="2" charset="0"/>
                <a:ea typeface="Calibri"/>
                <a:cs typeface="Calibri"/>
                <a:sym typeface="Calibri"/>
              </a:rPr>
              <a:t>accumbens</a:t>
            </a:r>
            <a:endPar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endParaRPr>
          </a:p>
        </p:txBody>
      </p:sp>
      <p:sp>
        <p:nvSpPr>
          <p:cNvPr id="31" name="TextBox 30">
            <a:extLst>
              <a:ext uri="{FF2B5EF4-FFF2-40B4-BE49-F238E27FC236}">
                <a16:creationId xmlns:a16="http://schemas.microsoft.com/office/drawing/2014/main" id="{59B75FE8-550D-475E-A2F9-10417EDB6C67}"/>
              </a:ext>
            </a:extLst>
          </p:cNvPr>
          <p:cNvSpPr txBox="1"/>
          <p:nvPr/>
        </p:nvSpPr>
        <p:spPr>
          <a:xfrm>
            <a:off x="923183" y="3136783"/>
            <a:ext cx="1608509"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0"/>
              </a:spcAft>
              <a:buClr>
                <a:prstClr val="white"/>
              </a:buClr>
              <a:buSzPts val="1400"/>
              <a:buFont typeface="Arial"/>
              <a:buNone/>
              <a:tabLst/>
              <a:defRPr/>
            </a:pPr>
            <a:r>
              <a:rPr lang="en-US" sz="1000" dirty="0">
                <a:solidFill>
                  <a:prstClr val="white"/>
                </a:solidFill>
                <a:latin typeface="Montserrat" panose="00000500000000000000" pitchFamily="2" charset="0"/>
                <a:ea typeface="Calibri"/>
                <a:cs typeface="Calibri"/>
                <a:sym typeface="Calibri"/>
              </a:rPr>
              <a:t>Liking and wanting</a:t>
            </a:r>
            <a:endPar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endParaRPr>
          </a:p>
        </p:txBody>
      </p:sp>
      <p:sp>
        <p:nvSpPr>
          <p:cNvPr id="32" name="TextBox 31">
            <a:extLst>
              <a:ext uri="{FF2B5EF4-FFF2-40B4-BE49-F238E27FC236}">
                <a16:creationId xmlns:a16="http://schemas.microsoft.com/office/drawing/2014/main" id="{E4CB2514-151E-4DA1-ADC4-BB4C27AD48D5}"/>
              </a:ext>
            </a:extLst>
          </p:cNvPr>
          <p:cNvSpPr txBox="1"/>
          <p:nvPr/>
        </p:nvSpPr>
        <p:spPr>
          <a:xfrm>
            <a:off x="931177" y="3762918"/>
            <a:ext cx="1608509"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0"/>
              </a:spcAft>
              <a:buClr>
                <a:prstClr val="white"/>
              </a:buClr>
              <a:buSzPts val="1400"/>
              <a:buFont typeface="Arial"/>
              <a:buNone/>
              <a:tabLst/>
              <a:defRPr/>
            </a:pPr>
            <a:r>
              <a:rPr lang="en-US" sz="1000" dirty="0">
                <a:solidFill>
                  <a:prstClr val="white"/>
                </a:solidFill>
                <a:latin typeface="Montserrat" panose="00000500000000000000" pitchFamily="2" charset="0"/>
                <a:ea typeface="Calibri"/>
                <a:cs typeface="Calibri"/>
                <a:sym typeface="Calibri"/>
              </a:rPr>
              <a:t>Seek out and do more</a:t>
            </a:r>
          </a:p>
        </p:txBody>
      </p:sp>
      <p:sp>
        <p:nvSpPr>
          <p:cNvPr id="33" name="Shape 2895">
            <a:extLst>
              <a:ext uri="{FF2B5EF4-FFF2-40B4-BE49-F238E27FC236}">
                <a16:creationId xmlns:a16="http://schemas.microsoft.com/office/drawing/2014/main" id="{5365BB26-A956-4756-AFA1-D7ECB3DD3FF6}"/>
              </a:ext>
            </a:extLst>
          </p:cNvPr>
          <p:cNvSpPr/>
          <p:nvPr/>
        </p:nvSpPr>
        <p:spPr>
          <a:xfrm>
            <a:off x="1658483" y="3490852"/>
            <a:ext cx="74620" cy="13681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bg1"/>
          </a:solidFill>
          <a:ln w="12700">
            <a:miter lim="400000"/>
          </a:ln>
        </p:spPr>
        <p:txBody>
          <a:bodyPr lIns="38090" tIns="38090" rIns="38090" bIns="38090" anchor="ctr"/>
          <a:lstStyle/>
          <a:p>
            <a:pPr defTabSz="457071"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TextBox 36">
            <a:extLst>
              <a:ext uri="{FF2B5EF4-FFF2-40B4-BE49-F238E27FC236}">
                <a16:creationId xmlns:a16="http://schemas.microsoft.com/office/drawing/2014/main" id="{36FE8C80-16F5-4888-B29D-88C25C7EA2A1}"/>
              </a:ext>
            </a:extLst>
          </p:cNvPr>
          <p:cNvSpPr txBox="1"/>
          <p:nvPr/>
        </p:nvSpPr>
        <p:spPr>
          <a:xfrm>
            <a:off x="1994171" y="4431751"/>
            <a:ext cx="5155657" cy="276999"/>
          </a:xfrm>
          <a:prstGeom prst="rect">
            <a:avLst/>
          </a:prstGeom>
          <a:noFill/>
        </p:spPr>
        <p:txBody>
          <a:bodyPr wrap="square">
            <a:spAutoFit/>
          </a:bodyPr>
          <a:lstStyle/>
          <a:p>
            <a:pPr marL="0" marR="0" lvl="1" indent="0" algn="ctr" defTabSz="914400" rtl="0" eaLnBrk="1" fontAlgn="auto" latinLnBrk="0" hangingPunct="1">
              <a:lnSpc>
                <a:spcPct val="100000"/>
              </a:lnSpc>
              <a:spcBef>
                <a:spcPts val="600"/>
              </a:spcBef>
              <a:spcAft>
                <a:spcPts val="0"/>
              </a:spcAft>
              <a:buClr>
                <a:prstClr val="white"/>
              </a:buClr>
              <a:buSzPts val="1400"/>
              <a:buFont typeface="Arial"/>
              <a:buNone/>
              <a:tabLst/>
              <a:defRPr/>
            </a:pPr>
            <a:r>
              <a:rPr lang="en-US" sz="1200" dirty="0">
                <a:solidFill>
                  <a:srgbClr val="1A547A"/>
                </a:solidFill>
                <a:latin typeface="Montserrat" panose="00000500000000000000" pitchFamily="2" charset="0"/>
                <a:ea typeface="Calibri"/>
                <a:cs typeface="Calibri"/>
                <a:sym typeface="Calibri"/>
              </a:rPr>
              <a:t>Attention, thinking, and judgement use the </a:t>
            </a:r>
            <a:r>
              <a:rPr lang="en-US" sz="1200" b="1" dirty="0">
                <a:solidFill>
                  <a:srgbClr val="1A547A"/>
                </a:solidFill>
                <a:latin typeface="Montserrat" panose="00000500000000000000" pitchFamily="2" charset="0"/>
                <a:ea typeface="Calibri"/>
                <a:cs typeface="Calibri"/>
                <a:sym typeface="Calibri"/>
              </a:rPr>
              <a:t>prefrontal cortex.</a:t>
            </a:r>
            <a:endParaRPr kumimoji="0" lang="en-US" sz="1200" b="1" i="0" u="none" strike="noStrike" kern="0" cap="none" spc="0" normalizeH="0" baseline="0" noProof="0" dirty="0">
              <a:ln>
                <a:noFill/>
              </a:ln>
              <a:solidFill>
                <a:srgbClr val="1A547A"/>
              </a:solidFill>
              <a:effectLst/>
              <a:uLnTx/>
              <a:uFillTx/>
              <a:latin typeface="Montserrat" panose="00000500000000000000" pitchFamily="2" charset="0"/>
              <a:ea typeface="Calibri"/>
              <a:cs typeface="Calibri"/>
              <a:sym typeface="Calibri"/>
            </a:endParaRPr>
          </a:p>
        </p:txBody>
      </p:sp>
      <p:sp>
        <p:nvSpPr>
          <p:cNvPr id="45" name="Google Shape;248;p36">
            <a:extLst>
              <a:ext uri="{FF2B5EF4-FFF2-40B4-BE49-F238E27FC236}">
                <a16:creationId xmlns:a16="http://schemas.microsoft.com/office/drawing/2014/main" id="{BAD60330-25F4-4C22-B36B-37B3AC5615BD}"/>
              </a:ext>
            </a:extLst>
          </p:cNvPr>
          <p:cNvSpPr/>
          <p:nvPr/>
        </p:nvSpPr>
        <p:spPr>
          <a:xfrm>
            <a:off x="6609612" y="1406302"/>
            <a:ext cx="1741232" cy="671967"/>
          </a:xfrm>
          <a:prstGeom prst="rect">
            <a:avLst/>
          </a:prstGeom>
          <a:solidFill>
            <a:srgbClr val="A12626"/>
          </a:solidFill>
          <a:ln w="1587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endParaRPr sz="1200">
              <a:latin typeface="Montserrat" panose="00000500000000000000" pitchFamily="2" charset="0"/>
            </a:endParaRPr>
          </a:p>
        </p:txBody>
      </p:sp>
      <p:sp>
        <p:nvSpPr>
          <p:cNvPr id="46" name="Google Shape;251;p36">
            <a:extLst>
              <a:ext uri="{FF2B5EF4-FFF2-40B4-BE49-F238E27FC236}">
                <a16:creationId xmlns:a16="http://schemas.microsoft.com/office/drawing/2014/main" id="{DC43D8B2-C7F1-46B4-8734-FC9E62FE6FEF}"/>
              </a:ext>
            </a:extLst>
          </p:cNvPr>
          <p:cNvSpPr txBox="1"/>
          <p:nvPr/>
        </p:nvSpPr>
        <p:spPr>
          <a:xfrm>
            <a:off x="6609612" y="2184968"/>
            <a:ext cx="1741232" cy="2111610"/>
          </a:xfrm>
          <a:prstGeom prst="rect">
            <a:avLst/>
          </a:prstGeom>
          <a:solidFill>
            <a:srgbClr val="A12626"/>
          </a:solidFill>
          <a:ln>
            <a:noFill/>
          </a:ln>
        </p:spPr>
        <p:txBody>
          <a:bodyPr spcFirstLastPara="1" wrap="square" lIns="144000" tIns="108000" rIns="144000" bIns="99550" anchor="t" anchorCtr="0">
            <a:noAutofit/>
          </a:bodyPr>
          <a:lstStyle/>
          <a:p>
            <a:pPr lvl="1">
              <a:spcBef>
                <a:spcPts val="600"/>
              </a:spcBef>
              <a:buClr>
                <a:schemeClr val="bg1"/>
              </a:buClr>
              <a:buSzPts val="1400"/>
            </a:pPr>
            <a:endParaRPr lang="en-US" sz="900" b="1" dirty="0">
              <a:solidFill>
                <a:schemeClr val="bg1"/>
              </a:solidFill>
              <a:latin typeface="Montserrat" panose="00000500000000000000" pitchFamily="2" charset="0"/>
              <a:ea typeface="Calibri"/>
              <a:cs typeface="Calibri"/>
              <a:sym typeface="Calibri"/>
            </a:endParaRPr>
          </a:p>
        </p:txBody>
      </p:sp>
      <p:sp>
        <p:nvSpPr>
          <p:cNvPr id="47" name="TextBox 46">
            <a:extLst>
              <a:ext uri="{FF2B5EF4-FFF2-40B4-BE49-F238E27FC236}">
                <a16:creationId xmlns:a16="http://schemas.microsoft.com/office/drawing/2014/main" id="{17DC7885-24AB-4D67-99D3-F7F8B7EDAF03}"/>
              </a:ext>
            </a:extLst>
          </p:cNvPr>
          <p:cNvSpPr txBox="1"/>
          <p:nvPr/>
        </p:nvSpPr>
        <p:spPr>
          <a:xfrm>
            <a:off x="6641256" y="1598894"/>
            <a:ext cx="17412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1" dirty="0">
                <a:solidFill>
                  <a:schemeClr val="bg1"/>
                </a:solidFill>
                <a:latin typeface="Montserrat" panose="00000500000000000000" pitchFamily="2" charset="0"/>
                <a:ea typeface="Times New Roman"/>
                <a:cs typeface="Times New Roman"/>
                <a:sym typeface="Times New Roman"/>
              </a:rPr>
              <a:t>Negative </a:t>
            </a:r>
            <a:r>
              <a:rPr kumimoji="0" lang="en-US" sz="1200" b="1" i="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reinforcement</a:t>
            </a:r>
            <a:endParaRPr kumimoji="0" lang="en-US" sz="1050" b="0" i="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48" name="Shape 2895">
            <a:extLst>
              <a:ext uri="{FF2B5EF4-FFF2-40B4-BE49-F238E27FC236}">
                <a16:creationId xmlns:a16="http://schemas.microsoft.com/office/drawing/2014/main" id="{B4D83CEB-167E-4BD5-8FED-89FF1215D832}"/>
              </a:ext>
            </a:extLst>
          </p:cNvPr>
          <p:cNvSpPr/>
          <p:nvPr/>
        </p:nvSpPr>
        <p:spPr>
          <a:xfrm>
            <a:off x="7442918" y="2870786"/>
            <a:ext cx="74620" cy="13681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bg1"/>
          </a:solidFill>
          <a:ln w="12700">
            <a:miter lim="400000"/>
          </a:ln>
        </p:spPr>
        <p:txBody>
          <a:bodyPr lIns="38090" tIns="38090" rIns="38090" bIns="38090" anchor="ctr"/>
          <a:lstStyle/>
          <a:p>
            <a:pPr defTabSz="457071"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TextBox 48">
            <a:extLst>
              <a:ext uri="{FF2B5EF4-FFF2-40B4-BE49-F238E27FC236}">
                <a16:creationId xmlns:a16="http://schemas.microsoft.com/office/drawing/2014/main" id="{97DF62D6-250A-4211-8365-698ED308D13F}"/>
              </a:ext>
            </a:extLst>
          </p:cNvPr>
          <p:cNvSpPr txBox="1"/>
          <p:nvPr/>
        </p:nvSpPr>
        <p:spPr>
          <a:xfrm>
            <a:off x="6675973" y="2364477"/>
            <a:ext cx="1608509" cy="400110"/>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0"/>
              </a:spcAft>
              <a:buClr>
                <a:prstClr val="white"/>
              </a:buClr>
              <a:buSzPts val="1400"/>
              <a:buFont typeface="Arial"/>
              <a:buNone/>
              <a:tabLst/>
              <a:defRPr/>
            </a:pPr>
            <a:r>
              <a:rPr kumimoji="0" lang="en-US" sz="1000" b="0"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Cells in the </a:t>
            </a:r>
            <a:r>
              <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amygdala</a:t>
            </a:r>
            <a:r>
              <a:rPr kumimoji="0" lang="en-US" sz="1000" b="0"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rPr>
              <a:t> are stimulated</a:t>
            </a:r>
            <a:endPar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endParaRPr>
          </a:p>
        </p:txBody>
      </p:sp>
      <p:sp>
        <p:nvSpPr>
          <p:cNvPr id="50" name="TextBox 49">
            <a:extLst>
              <a:ext uri="{FF2B5EF4-FFF2-40B4-BE49-F238E27FC236}">
                <a16:creationId xmlns:a16="http://schemas.microsoft.com/office/drawing/2014/main" id="{CF0BF166-7D5E-46EC-9891-CB4C98BC5103}"/>
              </a:ext>
            </a:extLst>
          </p:cNvPr>
          <p:cNvSpPr txBox="1"/>
          <p:nvPr/>
        </p:nvSpPr>
        <p:spPr>
          <a:xfrm>
            <a:off x="6707618" y="3048647"/>
            <a:ext cx="1608509"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0"/>
              </a:spcAft>
              <a:buClr>
                <a:prstClr val="white"/>
              </a:buClr>
              <a:buSzPts val="1400"/>
              <a:buFont typeface="Arial"/>
              <a:buNone/>
              <a:tabLst/>
              <a:defRPr/>
            </a:pPr>
            <a:r>
              <a:rPr lang="en-US" sz="1000" dirty="0">
                <a:solidFill>
                  <a:prstClr val="white"/>
                </a:solidFill>
                <a:latin typeface="Montserrat" panose="00000500000000000000" pitchFamily="2" charset="0"/>
                <a:ea typeface="Calibri"/>
                <a:cs typeface="Calibri"/>
                <a:sym typeface="Calibri"/>
              </a:rPr>
              <a:t>Anxiety, fear, distress</a:t>
            </a:r>
            <a:endParaRPr kumimoji="0" lang="en-US" sz="1000" b="1" i="0" u="none" strike="noStrike" kern="0" cap="none" spc="0" normalizeH="0" baseline="0" noProof="0" dirty="0">
              <a:ln>
                <a:noFill/>
              </a:ln>
              <a:solidFill>
                <a:prstClr val="white"/>
              </a:solidFill>
              <a:effectLst/>
              <a:uLnTx/>
              <a:uFillTx/>
              <a:latin typeface="Montserrat" panose="00000500000000000000" pitchFamily="2" charset="0"/>
              <a:ea typeface="Calibri"/>
              <a:cs typeface="Calibri"/>
              <a:sym typeface="Calibri"/>
            </a:endParaRPr>
          </a:p>
        </p:txBody>
      </p:sp>
      <p:sp>
        <p:nvSpPr>
          <p:cNvPr id="51" name="TextBox 50">
            <a:extLst>
              <a:ext uri="{FF2B5EF4-FFF2-40B4-BE49-F238E27FC236}">
                <a16:creationId xmlns:a16="http://schemas.microsoft.com/office/drawing/2014/main" id="{6959E41D-81FC-4B9C-895D-FD02189CECBC}"/>
              </a:ext>
            </a:extLst>
          </p:cNvPr>
          <p:cNvSpPr txBox="1"/>
          <p:nvPr/>
        </p:nvSpPr>
        <p:spPr>
          <a:xfrm>
            <a:off x="6715612" y="3674782"/>
            <a:ext cx="1608509" cy="400110"/>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0"/>
              </a:spcAft>
              <a:buClr>
                <a:prstClr val="white"/>
              </a:buClr>
              <a:buSzPts val="1400"/>
              <a:buFont typeface="Arial"/>
              <a:buNone/>
              <a:tabLst/>
              <a:defRPr/>
            </a:pPr>
            <a:r>
              <a:rPr lang="en-US" sz="1000" dirty="0">
                <a:solidFill>
                  <a:prstClr val="white"/>
                </a:solidFill>
                <a:latin typeface="Montserrat" panose="00000500000000000000" pitchFamily="2" charset="0"/>
                <a:ea typeface="Calibri"/>
                <a:cs typeface="Calibri"/>
                <a:sym typeface="Calibri"/>
              </a:rPr>
              <a:t>Avoid thing that cause do thing that relieve fear</a:t>
            </a:r>
          </a:p>
        </p:txBody>
      </p:sp>
      <p:sp>
        <p:nvSpPr>
          <p:cNvPr id="52" name="Shape 2895">
            <a:extLst>
              <a:ext uri="{FF2B5EF4-FFF2-40B4-BE49-F238E27FC236}">
                <a16:creationId xmlns:a16="http://schemas.microsoft.com/office/drawing/2014/main" id="{18384A7A-A1F3-4D12-A95F-2AE01ED61607}"/>
              </a:ext>
            </a:extLst>
          </p:cNvPr>
          <p:cNvSpPr/>
          <p:nvPr/>
        </p:nvSpPr>
        <p:spPr>
          <a:xfrm>
            <a:off x="7442918" y="3402716"/>
            <a:ext cx="74620" cy="13681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bg1"/>
          </a:solidFill>
          <a:ln w="12700">
            <a:miter lim="400000"/>
          </a:ln>
        </p:spPr>
        <p:txBody>
          <a:bodyPr lIns="38090" tIns="38090" rIns="38090" bIns="38090" anchor="ctr"/>
          <a:lstStyle/>
          <a:p>
            <a:pPr defTabSz="457071"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ffectLst>
                <a:outerShdw blurRad="38100" dist="12700" dir="5400000" rotWithShape="0">
                  <a:srgbClr val="000000">
                    <a:alpha val="50000"/>
                  </a:srgbClr>
                </a:outerShdw>
              </a:effectLst>
              <a:latin typeface="Gill Sans"/>
              <a:ea typeface="Gill Sans"/>
              <a:cs typeface="Gill Sans"/>
              <a:sym typeface="Gill Sans"/>
            </a:endParaRPr>
          </a:p>
        </p:txBody>
      </p:sp>
      <p:pic>
        <p:nvPicPr>
          <p:cNvPr id="4" name="Picture 3">
            <a:extLst>
              <a:ext uri="{FF2B5EF4-FFF2-40B4-BE49-F238E27FC236}">
                <a16:creationId xmlns:a16="http://schemas.microsoft.com/office/drawing/2014/main" id="{2C0AE51A-627A-4616-B842-2B5A16F6E9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9465" y="1464307"/>
            <a:ext cx="2854847" cy="2854847"/>
          </a:xfrm>
          <a:prstGeom prst="rect">
            <a:avLst/>
          </a:prstGeom>
        </p:spPr>
      </p:pic>
    </p:spTree>
    <p:extLst>
      <p:ext uri="{BB962C8B-B14F-4D97-AF65-F5344CB8AC3E}">
        <p14:creationId xmlns:p14="http://schemas.microsoft.com/office/powerpoint/2010/main" val="205793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1" name="Rectángulo: esquinas redondeadas 10">
            <a:extLst>
              <a:ext uri="{FF2B5EF4-FFF2-40B4-BE49-F238E27FC236}">
                <a16:creationId xmlns:a16="http://schemas.microsoft.com/office/drawing/2014/main" id="{991EDEBF-22F7-4BB1-901B-3FD1F013E7D4}"/>
              </a:ext>
            </a:extLst>
          </p:cNvPr>
          <p:cNvSpPr/>
          <p:nvPr/>
        </p:nvSpPr>
        <p:spPr>
          <a:xfrm>
            <a:off x="4337016" y="744283"/>
            <a:ext cx="4369114" cy="3721391"/>
          </a:xfrm>
          <a:prstGeom prst="roundRect">
            <a:avLst>
              <a:gd name="adj" fmla="val 4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Google Shape;41;p13">
            <a:extLst>
              <a:ext uri="{FF2B5EF4-FFF2-40B4-BE49-F238E27FC236}">
                <a16:creationId xmlns:a16="http://schemas.microsoft.com/office/drawing/2014/main" id="{B25DCFE2-B37A-478A-882A-2E4A230DDD95}"/>
              </a:ext>
            </a:extLst>
          </p:cNvPr>
          <p:cNvSpPr txBox="1"/>
          <p:nvPr/>
        </p:nvSpPr>
        <p:spPr>
          <a:xfrm>
            <a:off x="702366" y="1705015"/>
            <a:ext cx="3391169" cy="1192969"/>
          </a:xfrm>
          <a:prstGeom prst="rect">
            <a:avLst/>
          </a:prstGeom>
          <a:noFill/>
          <a:ln>
            <a:noFill/>
          </a:ln>
        </p:spPr>
        <p:txBody>
          <a:bodyPr spcFirstLastPara="1" wrap="square" lIns="68569" tIns="34275" rIns="68569" bIns="34275" anchor="ctr" anchorCtr="0">
            <a:noAutofit/>
          </a:bodyPr>
          <a:lstStyle/>
          <a:p>
            <a:pPr defTabSz="685800">
              <a:buClr>
                <a:srgbClr val="FFFFFF"/>
              </a:buClr>
              <a:buSzPts val="5400"/>
              <a:defRPr/>
            </a:pPr>
            <a:r>
              <a:rPr lang="en-US" sz="4800" b="1" dirty="0">
                <a:solidFill>
                  <a:srgbClr val="023649"/>
                </a:solidFill>
                <a:latin typeface="Montserrat" panose="00000500000000000000" pitchFamily="2" charset="0"/>
                <a:ea typeface="Calibri"/>
                <a:cs typeface="Calibri"/>
                <a:sym typeface="Calibri"/>
              </a:rPr>
              <a:t>Cycle of Behaviors</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15</a:t>
            </a:fld>
            <a:endParaRPr lang="en-US" dirty="0">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p:cNvCxnSpPr>
          <p:nvPr/>
        </p:nvCxnSpPr>
        <p:spPr>
          <a:xfrm>
            <a:off x="930490" y="3394679"/>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0" name="Google Shape;302;p34">
            <a:extLst>
              <a:ext uri="{FF2B5EF4-FFF2-40B4-BE49-F238E27FC236}">
                <a16:creationId xmlns:a16="http://schemas.microsoft.com/office/drawing/2014/main" id="{6D48FC6D-DDF6-4C3B-B408-72BBD58E8926}"/>
              </a:ext>
            </a:extLst>
          </p:cNvPr>
          <p:cNvSpPr/>
          <p:nvPr/>
        </p:nvSpPr>
        <p:spPr>
          <a:xfrm>
            <a:off x="785616" y="4742295"/>
            <a:ext cx="2234737" cy="259687"/>
          </a:xfrm>
          <a:prstGeom prst="rect">
            <a:avLst/>
          </a:prstGeom>
          <a:noFill/>
          <a:ln>
            <a:noFill/>
          </a:ln>
        </p:spPr>
        <p:txBody>
          <a:bodyPr spcFirstLastPara="1" wrap="square" lIns="33056" tIns="34275" rIns="33056" bIns="34275" anchor="b" anchorCtr="0">
            <a:noAutofit/>
          </a:bodyPr>
          <a:lstStyle/>
          <a:p>
            <a:r>
              <a:rPr lang="en-US" sz="900" dirty="0">
                <a:solidFill>
                  <a:srgbClr val="108C96"/>
                </a:solidFill>
                <a:latin typeface="Montserrat" panose="00000500000000000000" pitchFamily="2" charset="0"/>
                <a:ea typeface="Calibri"/>
                <a:cs typeface="Calibri"/>
                <a:sym typeface="Calibri"/>
              </a:rPr>
              <a:t>HHS, 2016</a:t>
            </a:r>
          </a:p>
        </p:txBody>
      </p:sp>
      <p:pic>
        <p:nvPicPr>
          <p:cNvPr id="6" name="Picture 5">
            <a:extLst>
              <a:ext uri="{FF2B5EF4-FFF2-40B4-BE49-F238E27FC236}">
                <a16:creationId xmlns:a16="http://schemas.microsoft.com/office/drawing/2014/main" id="{C584C491-3DB2-490A-959C-F555D5DDB2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2154" y="943563"/>
            <a:ext cx="3738838" cy="3322831"/>
          </a:xfrm>
          <a:prstGeom prst="rect">
            <a:avLst/>
          </a:prstGeom>
        </p:spPr>
      </p:pic>
    </p:spTree>
    <p:extLst>
      <p:ext uri="{BB962C8B-B14F-4D97-AF65-F5344CB8AC3E}">
        <p14:creationId xmlns:p14="http://schemas.microsoft.com/office/powerpoint/2010/main" val="49416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2" name="Rectangle 1">
            <a:extLst>
              <a:ext uri="{FF2B5EF4-FFF2-40B4-BE49-F238E27FC236}">
                <a16:creationId xmlns:a16="http://schemas.microsoft.com/office/drawing/2014/main" id="{1DA8A797-A591-472E-B919-196CF27B41CA}"/>
              </a:ext>
            </a:extLst>
          </p:cNvPr>
          <p:cNvSpPr/>
          <p:nvPr/>
        </p:nvSpPr>
        <p:spPr>
          <a:xfrm>
            <a:off x="2020505" y="2500154"/>
            <a:ext cx="5140958" cy="847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7" name="Google Shape;347;p38"/>
          <p:cNvPicPr preferRelativeResize="0"/>
          <p:nvPr/>
        </p:nvPicPr>
        <p:blipFill rotWithShape="1">
          <a:blip r:embed="rId3" cstate="email">
            <a:alphaModFix/>
            <a:extLst>
              <a:ext uri="{28A0092B-C50C-407E-A947-70E740481C1C}">
                <a14:useLocalDpi xmlns:a14="http://schemas.microsoft.com/office/drawing/2010/main"/>
              </a:ext>
            </a:extLst>
          </a:blip>
          <a:srcRect t="16069" b="9135"/>
          <a:stretch/>
        </p:blipFill>
        <p:spPr>
          <a:xfrm>
            <a:off x="1829588" y="1327481"/>
            <a:ext cx="5484824" cy="3146409"/>
          </a:xfrm>
          <a:prstGeom prst="rect">
            <a:avLst/>
          </a:prstGeom>
          <a:noFill/>
          <a:ln>
            <a:noFill/>
          </a:ln>
        </p:spPr>
      </p:pic>
      <p:sp>
        <p:nvSpPr>
          <p:cNvPr id="3" name="Google Shape;41;p13">
            <a:extLst>
              <a:ext uri="{FF2B5EF4-FFF2-40B4-BE49-F238E27FC236}">
                <a16:creationId xmlns:a16="http://schemas.microsoft.com/office/drawing/2014/main" id="{1B52D7E5-9CDC-4BF6-AB45-E03DB4C21F61}"/>
              </a:ext>
            </a:extLst>
          </p:cNvPr>
          <p:cNvSpPr txBox="1"/>
          <p:nvPr/>
        </p:nvSpPr>
        <p:spPr>
          <a:xfrm>
            <a:off x="715879" y="504826"/>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chemeClr val="bg1"/>
                </a:solidFill>
                <a:latin typeface="Montserrat" panose="00000500000000000000" pitchFamily="2" charset="0"/>
                <a:ea typeface="Calibri"/>
                <a:cs typeface="Calibri"/>
                <a:sym typeface="Calibri"/>
              </a:rPr>
              <a:t>A Model of Opioid Use Over Time</a:t>
            </a:r>
          </a:p>
        </p:txBody>
      </p:sp>
      <p:cxnSp>
        <p:nvCxnSpPr>
          <p:cNvPr id="4" name="Straight Connector 11">
            <a:extLst>
              <a:ext uri="{FF2B5EF4-FFF2-40B4-BE49-F238E27FC236}">
                <a16:creationId xmlns:a16="http://schemas.microsoft.com/office/drawing/2014/main" id="{3EEEE2AA-FA59-4F77-8CDA-76BA424158B4}"/>
              </a:ext>
            </a:extLst>
          </p:cNvPr>
          <p:cNvCxnSpPr>
            <a:cxnSpLocks/>
          </p:cNvCxnSpPr>
          <p:nvPr/>
        </p:nvCxnSpPr>
        <p:spPr>
          <a:xfrm>
            <a:off x="749733" y="1151209"/>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5" name="Google Shape;302;p34">
            <a:extLst>
              <a:ext uri="{FF2B5EF4-FFF2-40B4-BE49-F238E27FC236}">
                <a16:creationId xmlns:a16="http://schemas.microsoft.com/office/drawing/2014/main" id="{C289E3A1-0A47-42EF-A269-B30BDEEA7EE6}"/>
              </a:ext>
            </a:extLst>
          </p:cNvPr>
          <p:cNvSpPr/>
          <p:nvPr/>
        </p:nvSpPr>
        <p:spPr>
          <a:xfrm>
            <a:off x="785616" y="4742295"/>
            <a:ext cx="2234737" cy="259687"/>
          </a:xfrm>
          <a:prstGeom prst="rect">
            <a:avLst/>
          </a:prstGeom>
          <a:noFill/>
          <a:ln>
            <a:noFill/>
          </a:ln>
        </p:spPr>
        <p:txBody>
          <a:bodyPr spcFirstLastPara="1" wrap="square" lIns="33056" tIns="34275" rIns="33056" bIns="34275" anchor="b" anchorCtr="0">
            <a:noAutofit/>
          </a:bodyPr>
          <a:lstStyle/>
          <a:p>
            <a:r>
              <a:rPr lang="en-US" sz="900" dirty="0">
                <a:solidFill>
                  <a:schemeClr val="bg1"/>
                </a:solidFill>
                <a:latin typeface="Montserrat" panose="00000500000000000000" pitchFamily="2" charset="0"/>
                <a:ea typeface="Calibri"/>
                <a:cs typeface="Calibri"/>
                <a:sym typeface="Calibri"/>
              </a:rPr>
              <a:t>Alford, 2015</a:t>
            </a:r>
          </a:p>
        </p:txBody>
      </p:sp>
      <p:sp>
        <p:nvSpPr>
          <p:cNvPr id="8" name="TextBox 7">
            <a:extLst>
              <a:ext uri="{FF2B5EF4-FFF2-40B4-BE49-F238E27FC236}">
                <a16:creationId xmlns:a16="http://schemas.microsoft.com/office/drawing/2014/main" id="{9CE91890-FC58-4C0B-A696-561064F4705D}"/>
              </a:ext>
            </a:extLst>
          </p:cNvPr>
          <p:cNvSpPr txBox="1"/>
          <p:nvPr/>
        </p:nvSpPr>
        <p:spPr>
          <a:xfrm rot="16200000">
            <a:off x="1264561" y="1817003"/>
            <a:ext cx="10439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Euphoria</a:t>
            </a:r>
            <a:endParaRPr kumimoji="0" lang="en-US" sz="105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9" name="TextBox 8">
            <a:extLst>
              <a:ext uri="{FF2B5EF4-FFF2-40B4-BE49-F238E27FC236}">
                <a16:creationId xmlns:a16="http://schemas.microsoft.com/office/drawing/2014/main" id="{36829EF7-5F6B-4BD7-952D-899D92AF4D56}"/>
              </a:ext>
            </a:extLst>
          </p:cNvPr>
          <p:cNvSpPr txBox="1"/>
          <p:nvPr/>
        </p:nvSpPr>
        <p:spPr>
          <a:xfrm rot="16200000">
            <a:off x="1372592" y="2784067"/>
            <a:ext cx="827914" cy="27699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Normal</a:t>
            </a:r>
            <a:endParaRPr kumimoji="0" lang="en-US" sz="105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10" name="TextBox 9">
            <a:extLst>
              <a:ext uri="{FF2B5EF4-FFF2-40B4-BE49-F238E27FC236}">
                <a16:creationId xmlns:a16="http://schemas.microsoft.com/office/drawing/2014/main" id="{C46B82D3-16BC-4448-8FA4-EEE410DC63C8}"/>
              </a:ext>
            </a:extLst>
          </p:cNvPr>
          <p:cNvSpPr txBox="1"/>
          <p:nvPr/>
        </p:nvSpPr>
        <p:spPr>
          <a:xfrm rot="16200000">
            <a:off x="1174973" y="3723817"/>
            <a:ext cx="122314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Withdrawal</a:t>
            </a:r>
            <a:endParaRPr kumimoji="0" lang="en-US" sz="105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7" name="Rectangle 6">
            <a:extLst>
              <a:ext uri="{FF2B5EF4-FFF2-40B4-BE49-F238E27FC236}">
                <a16:creationId xmlns:a16="http://schemas.microsoft.com/office/drawing/2014/main" id="{B815B00A-BF99-4562-B569-393E3AC38F03}"/>
              </a:ext>
            </a:extLst>
          </p:cNvPr>
          <p:cNvSpPr/>
          <p:nvPr/>
        </p:nvSpPr>
        <p:spPr>
          <a:xfrm>
            <a:off x="2126255" y="1520328"/>
            <a:ext cx="231355" cy="847387"/>
          </a:xfrm>
          <a:prstGeom prst="rect">
            <a:avLst/>
          </a:prstGeom>
          <a:solidFill>
            <a:srgbClr val="01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A04BD-2CA4-4DA7-9EB6-CD4FA473B9FB}"/>
              </a:ext>
            </a:extLst>
          </p:cNvPr>
          <p:cNvSpPr/>
          <p:nvPr/>
        </p:nvSpPr>
        <p:spPr>
          <a:xfrm>
            <a:off x="2126254" y="3380293"/>
            <a:ext cx="231356" cy="971370"/>
          </a:xfrm>
          <a:prstGeom prst="rect">
            <a:avLst/>
          </a:prstGeom>
          <a:solidFill>
            <a:srgbClr val="B71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E19CE7-A8D4-46C4-BA26-8A31F1CB2FE6}"/>
              </a:ext>
            </a:extLst>
          </p:cNvPr>
          <p:cNvSpPr/>
          <p:nvPr/>
        </p:nvSpPr>
        <p:spPr>
          <a:xfrm>
            <a:off x="2126254" y="2519627"/>
            <a:ext cx="231356" cy="7413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8B973D-66E4-4A47-954A-A7219C8215CB}"/>
              </a:ext>
            </a:extLst>
          </p:cNvPr>
          <p:cNvSpPr txBox="1"/>
          <p:nvPr/>
        </p:nvSpPr>
        <p:spPr>
          <a:xfrm>
            <a:off x="2667436" y="4511479"/>
            <a:ext cx="122314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Initial use</a:t>
            </a:r>
            <a:endParaRPr kumimoji="0" lang="en-US" sz="105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15" name="TextBox 14">
            <a:extLst>
              <a:ext uri="{FF2B5EF4-FFF2-40B4-BE49-F238E27FC236}">
                <a16:creationId xmlns:a16="http://schemas.microsoft.com/office/drawing/2014/main" id="{624C05AC-87DF-420A-BCCF-799F1A042813}"/>
              </a:ext>
            </a:extLst>
          </p:cNvPr>
          <p:cNvSpPr txBox="1"/>
          <p:nvPr/>
        </p:nvSpPr>
        <p:spPr>
          <a:xfrm>
            <a:off x="4590984" y="4511479"/>
            <a:ext cx="15079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Repeated use</a:t>
            </a:r>
            <a:endParaRPr kumimoji="0" lang="en-US" sz="105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16" name="TextBox 15">
            <a:extLst>
              <a:ext uri="{FF2B5EF4-FFF2-40B4-BE49-F238E27FC236}">
                <a16:creationId xmlns:a16="http://schemas.microsoft.com/office/drawing/2014/main" id="{2D71BC73-0F00-4D23-89F7-668808B4A40C}"/>
              </a:ext>
            </a:extLst>
          </p:cNvPr>
          <p:cNvSpPr txBox="1"/>
          <p:nvPr/>
        </p:nvSpPr>
        <p:spPr>
          <a:xfrm>
            <a:off x="3879566" y="3869361"/>
            <a:ext cx="2215540" cy="461665"/>
          </a:xfrm>
          <a:prstGeom prst="rect">
            <a:avLst/>
          </a:prstGeom>
          <a:solidFill>
            <a:srgbClr val="B71B0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Tolerance &amp; Physical Dependence</a:t>
            </a:r>
            <a:endParaRPr kumimoji="0" lang="en-US" sz="105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11" name="Rectangle 10">
            <a:extLst>
              <a:ext uri="{FF2B5EF4-FFF2-40B4-BE49-F238E27FC236}">
                <a16:creationId xmlns:a16="http://schemas.microsoft.com/office/drawing/2014/main" id="{955EA351-4429-4A4A-946A-40780EE9BDF3}"/>
              </a:ext>
            </a:extLst>
          </p:cNvPr>
          <p:cNvSpPr/>
          <p:nvPr/>
        </p:nvSpPr>
        <p:spPr>
          <a:xfrm>
            <a:off x="6015210" y="3070472"/>
            <a:ext cx="1035587" cy="7413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5687274-0BFF-41A2-BB03-98481D713C0A}"/>
              </a:ext>
            </a:extLst>
          </p:cNvPr>
          <p:cNvSpPr txBox="1"/>
          <p:nvPr/>
        </p:nvSpPr>
        <p:spPr>
          <a:xfrm>
            <a:off x="5993175" y="3156285"/>
            <a:ext cx="1080000" cy="577081"/>
          </a:xfrm>
          <a:prstGeom prst="rect">
            <a:avLst/>
          </a:prstGeom>
          <a:solidFill>
            <a:schemeClr val="tx1"/>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Medications for Opioid Use Disorder</a:t>
            </a:r>
            <a:endParaRPr kumimoji="0" lang="en-US" sz="900" b="0"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4C7EF9-71A5-45F4-8A47-31B2F98F93F5}"/>
              </a:ext>
            </a:extLst>
          </p:cNvPr>
          <p:cNvSpPr/>
          <p:nvPr/>
        </p:nvSpPr>
        <p:spPr>
          <a:xfrm>
            <a:off x="0" y="2006221"/>
            <a:ext cx="9144000" cy="31372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VE" sz="1050">
              <a:solidFill>
                <a:srgbClr val="FFFFFF"/>
              </a:solidFill>
              <a:latin typeface="Arial"/>
            </a:endParaRPr>
          </a:p>
        </p:txBody>
      </p:sp>
      <p:pic>
        <p:nvPicPr>
          <p:cNvPr id="3" name="Picture 2">
            <a:extLst>
              <a:ext uri="{FF2B5EF4-FFF2-40B4-BE49-F238E27FC236}">
                <a16:creationId xmlns:a16="http://schemas.microsoft.com/office/drawing/2014/main" id="{A260F190-D6D2-4E94-AC8E-C34D6BEC2A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249" t="18254"/>
          <a:stretch/>
        </p:blipFill>
        <p:spPr>
          <a:xfrm>
            <a:off x="0" y="0"/>
            <a:ext cx="4790366" cy="2012171"/>
          </a:xfrm>
          <a:prstGeom prst="rect">
            <a:avLst/>
          </a:prstGeom>
        </p:spPr>
      </p:pic>
      <p:pic>
        <p:nvPicPr>
          <p:cNvPr id="4" name="Picture 3">
            <a:extLst>
              <a:ext uri="{FF2B5EF4-FFF2-40B4-BE49-F238E27FC236}">
                <a16:creationId xmlns:a16="http://schemas.microsoft.com/office/drawing/2014/main" id="{5DC1F503-609B-49D9-8DB1-936F8EBDBE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271" t="18254"/>
          <a:stretch/>
        </p:blipFill>
        <p:spPr>
          <a:xfrm>
            <a:off x="4484479" y="0"/>
            <a:ext cx="4690229" cy="2012171"/>
          </a:xfrm>
          <a:prstGeom prst="rect">
            <a:avLst/>
          </a:prstGeom>
        </p:spPr>
      </p:pic>
      <p:sp>
        <p:nvSpPr>
          <p:cNvPr id="10" name="Google Shape;40;p13">
            <a:extLst>
              <a:ext uri="{FF2B5EF4-FFF2-40B4-BE49-F238E27FC236}">
                <a16:creationId xmlns:a16="http://schemas.microsoft.com/office/drawing/2014/main" id="{B36227CF-20AE-4F64-ADC7-57231B96F578}"/>
              </a:ext>
            </a:extLst>
          </p:cNvPr>
          <p:cNvSpPr txBox="1">
            <a:spLocks/>
          </p:cNvSpPr>
          <p:nvPr/>
        </p:nvSpPr>
        <p:spPr>
          <a:xfrm>
            <a:off x="727911" y="2582128"/>
            <a:ext cx="7996989" cy="201217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57175" indent="-257175" defTabSz="685800">
              <a:spcBef>
                <a:spcPts val="1000"/>
              </a:spcBef>
              <a:buClr>
                <a:srgbClr val="FFFFFF"/>
              </a:buClr>
              <a:buSzPct val="100000"/>
              <a:buFont typeface="Courier New" panose="02070309020205020404" pitchFamily="49" charset="0"/>
              <a:buChar char="o"/>
              <a:defRPr/>
            </a:pPr>
            <a:r>
              <a:rPr lang="en-US" sz="1600" dirty="0">
                <a:solidFill>
                  <a:srgbClr val="FFFFFF"/>
                </a:solidFill>
                <a:latin typeface="Montserrat" panose="00000500000000000000" pitchFamily="2" charset="0"/>
                <a:ea typeface="Cambria"/>
                <a:cs typeface="Cambria"/>
                <a:sym typeface="Cambria"/>
              </a:rPr>
              <a:t>The term substance “abuse” is no longer used in the DSM-5.</a:t>
            </a:r>
          </a:p>
          <a:p>
            <a:pPr marL="257175" indent="-257175" defTabSz="685800">
              <a:spcBef>
                <a:spcPts val="1000"/>
              </a:spcBef>
              <a:buClr>
                <a:srgbClr val="FFFFFF"/>
              </a:buClr>
              <a:buSzPct val="100000"/>
              <a:buFont typeface="Courier New" panose="02070309020205020404" pitchFamily="49" charset="0"/>
              <a:buChar char="o"/>
              <a:defRPr/>
            </a:pPr>
            <a:r>
              <a:rPr lang="en-US" sz="1600" dirty="0">
                <a:solidFill>
                  <a:srgbClr val="FFFFFF"/>
                </a:solidFill>
                <a:latin typeface="Montserrat" panose="00000500000000000000" pitchFamily="2" charset="0"/>
                <a:ea typeface="Cambria"/>
                <a:cs typeface="Cambria"/>
                <a:sym typeface="Cambria"/>
              </a:rPr>
              <a:t>The word “abuse” is moralistic and associated with behaviors like sexual assault and intimate partner violence.</a:t>
            </a:r>
          </a:p>
          <a:p>
            <a:pPr marL="257175" indent="-257175" defTabSz="685800">
              <a:spcBef>
                <a:spcPts val="1000"/>
              </a:spcBef>
              <a:buClr>
                <a:srgbClr val="FFFFFF"/>
              </a:buClr>
              <a:buSzPct val="100000"/>
              <a:buFont typeface="Courier New" panose="02070309020205020404" pitchFamily="49" charset="0"/>
              <a:buChar char="o"/>
              <a:defRPr/>
            </a:pPr>
            <a:r>
              <a:rPr lang="en-US" sz="1600" dirty="0">
                <a:solidFill>
                  <a:srgbClr val="FFFFFF"/>
                </a:solidFill>
                <a:latin typeface="Montserrat" panose="00000500000000000000" pitchFamily="2" charset="0"/>
                <a:ea typeface="Cambria"/>
                <a:cs typeface="Cambria"/>
                <a:sym typeface="Cambria"/>
              </a:rPr>
              <a:t>Professionals are more likely to view a patient as deserving of punishment if that patient is described as a “substance abuser” rather than “a person with a substance use disorder.”</a:t>
            </a:r>
          </a:p>
          <a:p>
            <a:pPr marL="542925" lvl="1" indent="-276225" defTabSz="685800">
              <a:spcBef>
                <a:spcPts val="1000"/>
              </a:spcBef>
              <a:buClr>
                <a:srgbClr val="FFFFFF"/>
              </a:buClr>
              <a:buSzPct val="100000"/>
              <a:buFont typeface="Arial" panose="020B0604020202020204" pitchFamily="34" charset="0"/>
              <a:buChar char="•"/>
              <a:defRPr/>
            </a:pPr>
            <a:endParaRPr lang="en-US" sz="1600" dirty="0">
              <a:solidFill>
                <a:srgbClr val="FFFFFF"/>
              </a:solidFill>
              <a:latin typeface="Montserrat" panose="00000500000000000000" pitchFamily="2" charset="0"/>
              <a:ea typeface="Cambria"/>
              <a:cs typeface="Cambria"/>
              <a:sym typeface="Cambria"/>
            </a:endParaRPr>
          </a:p>
        </p:txBody>
      </p:sp>
      <p:sp>
        <p:nvSpPr>
          <p:cNvPr id="11" name="Google Shape;41;p13">
            <a:extLst>
              <a:ext uri="{FF2B5EF4-FFF2-40B4-BE49-F238E27FC236}">
                <a16:creationId xmlns:a16="http://schemas.microsoft.com/office/drawing/2014/main" id="{A33F0086-9078-4E0C-B87C-BD6D792EE823}"/>
              </a:ext>
            </a:extLst>
          </p:cNvPr>
          <p:cNvSpPr txBox="1"/>
          <p:nvPr/>
        </p:nvSpPr>
        <p:spPr>
          <a:xfrm>
            <a:off x="727910" y="1722894"/>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FFFFFF"/>
                </a:solidFill>
                <a:latin typeface="Montserrat" panose="00000500000000000000" pitchFamily="2" charset="0"/>
                <a:ea typeface="Calibri"/>
                <a:cs typeface="Calibri"/>
                <a:sym typeface="Calibri"/>
              </a:rPr>
              <a:t>Stigmatizing Language</a:t>
            </a:r>
          </a:p>
        </p:txBody>
      </p:sp>
      <p:sp>
        <p:nvSpPr>
          <p:cNvPr id="18" name="Slide Number Placeholder 2">
            <a:extLst>
              <a:ext uri="{FF2B5EF4-FFF2-40B4-BE49-F238E27FC236}">
                <a16:creationId xmlns:a16="http://schemas.microsoft.com/office/drawing/2014/main" id="{AF8FC43A-841F-4E00-B938-2FE03F3AD483}"/>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17</a:t>
            </a:fld>
            <a:endParaRPr lang="en-US">
              <a:solidFill>
                <a:srgbClr val="099BAF"/>
              </a:solidFill>
              <a:latin typeface="Montserrat" panose="00000500000000000000" pitchFamily="2" charset="0"/>
            </a:endParaRPr>
          </a:p>
        </p:txBody>
      </p:sp>
      <p:cxnSp>
        <p:nvCxnSpPr>
          <p:cNvPr id="12" name="Straight Connector 11">
            <a:extLst>
              <a:ext uri="{FF2B5EF4-FFF2-40B4-BE49-F238E27FC236}">
                <a16:creationId xmlns:a16="http://schemas.microsoft.com/office/drawing/2014/main" id="{C0465C2D-19FA-4274-A2C7-B41CFA7ED7A0}"/>
              </a:ext>
            </a:extLst>
          </p:cNvPr>
          <p:cNvCxnSpPr>
            <a:cxnSpLocks/>
          </p:cNvCxnSpPr>
          <p:nvPr/>
        </p:nvCxnSpPr>
        <p:spPr>
          <a:xfrm>
            <a:off x="836195" y="2369276"/>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Google Shape;359;p40">
            <a:extLst>
              <a:ext uri="{FF2B5EF4-FFF2-40B4-BE49-F238E27FC236}">
                <a16:creationId xmlns:a16="http://schemas.microsoft.com/office/drawing/2014/main" id="{4945B13B-D34A-4B98-91A9-E9551476190C}"/>
              </a:ext>
            </a:extLst>
          </p:cNvPr>
          <p:cNvSpPr/>
          <p:nvPr/>
        </p:nvSpPr>
        <p:spPr>
          <a:xfrm>
            <a:off x="727910" y="4735412"/>
            <a:ext cx="3022254" cy="300245"/>
          </a:xfrm>
          <a:prstGeom prst="rect">
            <a:avLst/>
          </a:prstGeom>
          <a:noFill/>
          <a:ln>
            <a:noFill/>
          </a:ln>
        </p:spPr>
        <p:txBody>
          <a:bodyPr spcFirstLastPara="1" wrap="square" lIns="33056" tIns="34275" rIns="33056" bIns="34275" anchor="ctr" anchorCtr="0">
            <a:noAutofit/>
          </a:bodyPr>
          <a:lstStyle/>
          <a:p>
            <a:r>
              <a:rPr lang="en" sz="900" dirty="0">
                <a:solidFill>
                  <a:srgbClr val="31C0FA"/>
                </a:solidFill>
                <a:latin typeface="Montserrat" panose="00000500000000000000" pitchFamily="2" charset="0"/>
                <a:ea typeface="Calibri"/>
                <a:cs typeface="Calibri"/>
                <a:sym typeface="Calibri"/>
              </a:rPr>
              <a:t>Wakeman, 2013</a:t>
            </a:r>
            <a:r>
              <a:rPr lang="en" sz="900" dirty="0">
                <a:solidFill>
                  <a:srgbClr val="31C0FA"/>
                </a:solidFill>
                <a:latin typeface="Montserrat" panose="00000500000000000000" pitchFamily="2" charset="0"/>
                <a:ea typeface="Calibri"/>
              </a:rPr>
              <a:t>; </a:t>
            </a:r>
            <a:r>
              <a:rPr lang="en" sz="900" dirty="0">
                <a:solidFill>
                  <a:srgbClr val="31C0FA"/>
                </a:solidFill>
                <a:latin typeface="Montserrat" panose="00000500000000000000" pitchFamily="2" charset="0"/>
                <a:ea typeface="Calibri"/>
                <a:cs typeface="Calibri"/>
                <a:sym typeface="Calibri"/>
              </a:rPr>
              <a:t>Kelly &amp; Westerhoff, 2010</a:t>
            </a:r>
            <a:endParaRPr sz="1050" dirty="0">
              <a:solidFill>
                <a:srgbClr val="31C0FA"/>
              </a:solidFill>
              <a:latin typeface="Montserrat" panose="00000500000000000000" pitchFamily="2" charset="0"/>
            </a:endParaRPr>
          </a:p>
        </p:txBody>
      </p:sp>
    </p:spTree>
    <p:extLst>
      <p:ext uri="{BB962C8B-B14F-4D97-AF65-F5344CB8AC3E}">
        <p14:creationId xmlns:p14="http://schemas.microsoft.com/office/powerpoint/2010/main" val="278229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10" name="Imagen 6" descr="Imagen que contiene exterior, montaña, nieve, hombre&#10;&#10;Descripción generada automáticamente">
            <a:extLst>
              <a:ext uri="{FF2B5EF4-FFF2-40B4-BE49-F238E27FC236}">
                <a16:creationId xmlns:a16="http://schemas.microsoft.com/office/drawing/2014/main" id="{9ACFB59C-B532-438C-9246-6E0FB522A6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2" name="TextBox 1">
            <a:extLst>
              <a:ext uri="{FF2B5EF4-FFF2-40B4-BE49-F238E27FC236}">
                <a16:creationId xmlns:a16="http://schemas.microsoft.com/office/drawing/2014/main" id="{F8931B6A-C33C-2B40-8D9A-9D3C99B25009}"/>
              </a:ext>
            </a:extLst>
          </p:cNvPr>
          <p:cNvSpPr txBox="1"/>
          <p:nvPr/>
        </p:nvSpPr>
        <p:spPr>
          <a:xfrm>
            <a:off x="462644" y="4788958"/>
            <a:ext cx="2037737" cy="215444"/>
          </a:xfrm>
          <a:prstGeom prst="rect">
            <a:avLst/>
          </a:prstGeom>
          <a:noFill/>
        </p:spPr>
        <p:txBody>
          <a:bodyPr wrap="none" rtlCol="0">
            <a:spAutoFit/>
          </a:bodyPr>
          <a:lstStyle/>
          <a:p>
            <a:r>
              <a:rPr lang="en-US" sz="800" dirty="0">
                <a:solidFill>
                  <a:srgbClr val="108C96"/>
                </a:solidFill>
                <a:latin typeface="Montserrat" panose="00000500000000000000" pitchFamily="2" charset="0"/>
              </a:rPr>
              <a:t>National Council for Behavioral Health, 2016</a:t>
            </a:r>
          </a:p>
        </p:txBody>
      </p:sp>
      <p:sp>
        <p:nvSpPr>
          <p:cNvPr id="9" name="TextBox 8">
            <a:extLst>
              <a:ext uri="{FF2B5EF4-FFF2-40B4-BE49-F238E27FC236}">
                <a16:creationId xmlns:a16="http://schemas.microsoft.com/office/drawing/2014/main" id="{B29C45E1-B301-49AE-976C-6D92613F9D4E}"/>
              </a:ext>
            </a:extLst>
          </p:cNvPr>
          <p:cNvSpPr txBox="1"/>
          <p:nvPr/>
        </p:nvSpPr>
        <p:spPr>
          <a:xfrm>
            <a:off x="408399" y="1145888"/>
            <a:ext cx="3802280" cy="3089500"/>
          </a:xfrm>
          <a:prstGeom prst="rect">
            <a:avLst/>
          </a:prstGeom>
          <a:noFill/>
        </p:spPr>
        <p:txBody>
          <a:bodyPr wrap="square">
            <a:spAutoFit/>
          </a:bodyPr>
          <a:lstStyle/>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Person with a substance use disorder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Person living in recovery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Person living with an addiction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Person arrested for drug violation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Chooses not to at this point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Medication is a treatment tool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Had a setback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Maintained recovery </a:t>
            </a:r>
          </a:p>
          <a:p>
            <a:pPr marL="171450" indent="-171450">
              <a:lnSpc>
                <a:spcPct val="200000"/>
              </a:lnSpc>
              <a:buClr>
                <a:srgbClr val="1A547A"/>
              </a:buClr>
              <a:buFont typeface="Wingdings" panose="05000000000000000000" pitchFamily="2" charset="2"/>
              <a:buChar char="ü"/>
            </a:pPr>
            <a:r>
              <a:rPr lang="en-US" sz="1100" dirty="0">
                <a:solidFill>
                  <a:srgbClr val="1A547A"/>
                </a:solidFill>
                <a:latin typeface="Montserrat" panose="00000500000000000000" pitchFamily="2" charset="0"/>
              </a:rPr>
              <a:t>Positive drug screen </a:t>
            </a:r>
          </a:p>
        </p:txBody>
      </p:sp>
      <p:sp>
        <p:nvSpPr>
          <p:cNvPr id="11" name="TextBox 10">
            <a:extLst>
              <a:ext uri="{FF2B5EF4-FFF2-40B4-BE49-F238E27FC236}">
                <a16:creationId xmlns:a16="http://schemas.microsoft.com/office/drawing/2014/main" id="{6F0E8B65-A0A7-401F-93FE-97755B3C0FB5}"/>
              </a:ext>
            </a:extLst>
          </p:cNvPr>
          <p:cNvSpPr txBox="1"/>
          <p:nvPr/>
        </p:nvSpPr>
        <p:spPr>
          <a:xfrm>
            <a:off x="6155144" y="1230001"/>
            <a:ext cx="2720466" cy="3089500"/>
          </a:xfrm>
          <a:prstGeom prst="rect">
            <a:avLst/>
          </a:prstGeom>
          <a:noFill/>
        </p:spPr>
        <p:txBody>
          <a:bodyPr wrap="square">
            <a:spAutoFit/>
          </a:bodyPr>
          <a:lstStyle>
            <a:defPPr marR="0" lvl="0" algn="l" rtl="0">
              <a:lnSpc>
                <a:spcPct val="100000"/>
              </a:lnSpc>
              <a:spcBef>
                <a:spcPts val="0"/>
              </a:spcBef>
              <a:spcAft>
                <a:spcPts val="0"/>
              </a:spcAft>
            </a:defPPr>
            <a:lvl1pPr>
              <a:lnSpc>
                <a:spcPct val="200000"/>
              </a:lnSpc>
              <a:defRPr sz="1100">
                <a:solidFill>
                  <a:schemeClr val="bg1"/>
                </a:solidFill>
                <a:latin typeface="Montserrat" panose="00000500000000000000" pitchFamily="2" charset="0"/>
              </a:defRPr>
            </a:lvl1pPr>
          </a:lstStyle>
          <a:p>
            <a:pPr marL="171450" indent="-171450" algn="r">
              <a:buClr>
                <a:srgbClr val="1A547A"/>
              </a:buClr>
              <a:buFont typeface="Wingdings" panose="05000000000000000000" pitchFamily="2" charset="2"/>
              <a:buChar char="§"/>
            </a:pPr>
            <a:r>
              <a:rPr lang="en-US" dirty="0">
                <a:solidFill>
                  <a:srgbClr val="1A547A"/>
                </a:solidFill>
              </a:rPr>
              <a:t>Addict, junkie, druggie </a:t>
            </a:r>
          </a:p>
          <a:p>
            <a:pPr marL="171450" indent="-171450" algn="r">
              <a:buClr>
                <a:srgbClr val="1A547A"/>
              </a:buClr>
              <a:buFont typeface="Wingdings" panose="05000000000000000000" pitchFamily="2" charset="2"/>
              <a:buChar char="§"/>
            </a:pPr>
            <a:r>
              <a:rPr lang="en-US" dirty="0">
                <a:solidFill>
                  <a:srgbClr val="1A547A"/>
                </a:solidFill>
              </a:rPr>
              <a:t>Ex-addict </a:t>
            </a:r>
          </a:p>
          <a:p>
            <a:pPr marL="171450" indent="-171450" algn="r">
              <a:buClr>
                <a:srgbClr val="1A547A"/>
              </a:buClr>
              <a:buFont typeface="Wingdings" panose="05000000000000000000" pitchFamily="2" charset="2"/>
              <a:buChar char="§"/>
            </a:pPr>
            <a:r>
              <a:rPr lang="en-US" dirty="0">
                <a:solidFill>
                  <a:srgbClr val="1A547A"/>
                </a:solidFill>
              </a:rPr>
              <a:t>Battling/suffering from addiction </a:t>
            </a:r>
          </a:p>
          <a:p>
            <a:pPr marL="171450" indent="-171450" algn="r">
              <a:buClr>
                <a:srgbClr val="1A547A"/>
              </a:buClr>
              <a:buFont typeface="Wingdings" panose="05000000000000000000" pitchFamily="2" charset="2"/>
              <a:buChar char="§"/>
            </a:pPr>
            <a:r>
              <a:rPr lang="en-US" dirty="0">
                <a:solidFill>
                  <a:srgbClr val="1A547A"/>
                </a:solidFill>
              </a:rPr>
              <a:t>Drug offender </a:t>
            </a:r>
          </a:p>
          <a:p>
            <a:pPr marL="171450" indent="-171450" algn="r">
              <a:buClr>
                <a:srgbClr val="1A547A"/>
              </a:buClr>
              <a:buFont typeface="Wingdings" panose="05000000000000000000" pitchFamily="2" charset="2"/>
              <a:buChar char="§"/>
            </a:pPr>
            <a:r>
              <a:rPr lang="en-US" dirty="0">
                <a:solidFill>
                  <a:srgbClr val="1A547A"/>
                </a:solidFill>
              </a:rPr>
              <a:t>Noncompliant/bombed out </a:t>
            </a:r>
          </a:p>
          <a:p>
            <a:pPr marL="171450" indent="-171450" algn="r">
              <a:buClr>
                <a:srgbClr val="1A547A"/>
              </a:buClr>
              <a:buFont typeface="Wingdings" panose="05000000000000000000" pitchFamily="2" charset="2"/>
              <a:buChar char="§"/>
            </a:pPr>
            <a:r>
              <a:rPr lang="en-US" dirty="0">
                <a:solidFill>
                  <a:srgbClr val="1A547A"/>
                </a:solidFill>
              </a:rPr>
              <a:t>Medication is a crutch </a:t>
            </a:r>
          </a:p>
          <a:p>
            <a:pPr marL="171450" indent="-171450" algn="r">
              <a:buClr>
                <a:srgbClr val="1A547A"/>
              </a:buClr>
              <a:buFont typeface="Wingdings" panose="05000000000000000000" pitchFamily="2" charset="2"/>
              <a:buChar char="§"/>
            </a:pPr>
            <a:r>
              <a:rPr lang="en-US" dirty="0">
                <a:solidFill>
                  <a:srgbClr val="1A547A"/>
                </a:solidFill>
              </a:rPr>
              <a:t>Relapsed </a:t>
            </a:r>
          </a:p>
          <a:p>
            <a:pPr marL="171450" indent="-171450" algn="r">
              <a:buClr>
                <a:srgbClr val="1A547A"/>
              </a:buClr>
              <a:buFont typeface="Wingdings" panose="05000000000000000000" pitchFamily="2" charset="2"/>
              <a:buChar char="§"/>
            </a:pPr>
            <a:r>
              <a:rPr lang="en-US" dirty="0">
                <a:solidFill>
                  <a:srgbClr val="1A547A"/>
                </a:solidFill>
              </a:rPr>
              <a:t>Stayed clean </a:t>
            </a:r>
          </a:p>
          <a:p>
            <a:pPr marL="171450" indent="-171450" algn="r">
              <a:buClr>
                <a:srgbClr val="1A547A"/>
              </a:buClr>
              <a:buFont typeface="Wingdings" panose="05000000000000000000" pitchFamily="2" charset="2"/>
              <a:buChar char="§"/>
            </a:pPr>
            <a:r>
              <a:rPr lang="en-US" dirty="0">
                <a:solidFill>
                  <a:srgbClr val="1A547A"/>
                </a:solidFill>
              </a:rPr>
              <a:t>Dirty drug screen </a:t>
            </a:r>
          </a:p>
        </p:txBody>
      </p:sp>
      <p:sp>
        <p:nvSpPr>
          <p:cNvPr id="15" name="TextBox 14">
            <a:extLst>
              <a:ext uri="{FF2B5EF4-FFF2-40B4-BE49-F238E27FC236}">
                <a16:creationId xmlns:a16="http://schemas.microsoft.com/office/drawing/2014/main" id="{B5EE0971-9C7E-4240-A57A-1B27D1B50695}"/>
              </a:ext>
            </a:extLst>
          </p:cNvPr>
          <p:cNvSpPr txBox="1"/>
          <p:nvPr/>
        </p:nvSpPr>
        <p:spPr>
          <a:xfrm>
            <a:off x="462644" y="745778"/>
            <a:ext cx="1917641" cy="400110"/>
          </a:xfrm>
          <a:prstGeom prst="rect">
            <a:avLst/>
          </a:prstGeom>
          <a:noFill/>
        </p:spPr>
        <p:txBody>
          <a:bodyPr wrap="square">
            <a:spAutoFit/>
          </a:bodyPr>
          <a:lstStyle/>
          <a:p>
            <a:r>
              <a:rPr kumimoji="0" lang="en-US" sz="2000" b="1" i="0" u="none" strike="noStrike" kern="0" cap="none" spc="0" normalizeH="0" baseline="0" noProof="0" dirty="0">
                <a:ln>
                  <a:noFill/>
                </a:ln>
                <a:solidFill>
                  <a:srgbClr val="023649"/>
                </a:solidFill>
                <a:effectLst/>
                <a:uLnTx/>
                <a:uFillTx/>
                <a:latin typeface="Montserrat" panose="00000500000000000000" pitchFamily="2" charset="0"/>
                <a:cs typeface="Arial"/>
                <a:sym typeface="Arial"/>
              </a:rPr>
              <a:t>Say THIS:</a:t>
            </a:r>
            <a:endParaRPr lang="en-US" sz="2800" b="1" dirty="0">
              <a:solidFill>
                <a:srgbClr val="023649"/>
              </a:solidFill>
            </a:endParaRPr>
          </a:p>
        </p:txBody>
      </p:sp>
      <p:sp>
        <p:nvSpPr>
          <p:cNvPr id="17" name="TextBox 16">
            <a:extLst>
              <a:ext uri="{FF2B5EF4-FFF2-40B4-BE49-F238E27FC236}">
                <a16:creationId xmlns:a16="http://schemas.microsoft.com/office/drawing/2014/main" id="{E166F4E1-0C10-4F35-A439-412AEE728F5D}"/>
              </a:ext>
            </a:extLst>
          </p:cNvPr>
          <p:cNvSpPr txBox="1"/>
          <p:nvPr/>
        </p:nvSpPr>
        <p:spPr>
          <a:xfrm>
            <a:off x="6957969" y="745778"/>
            <a:ext cx="1917641" cy="400110"/>
          </a:xfrm>
          <a:prstGeom prst="rect">
            <a:avLst/>
          </a:prstGeom>
          <a:noFill/>
        </p:spPr>
        <p:txBody>
          <a:bodyPr wrap="square">
            <a:spAutoFit/>
          </a:bodyPr>
          <a:lstStyle/>
          <a:p>
            <a:pPr algn="r"/>
            <a:r>
              <a:rPr kumimoji="0" lang="en-US" sz="2000" b="1" i="0" u="none" strike="noStrike" kern="0" cap="none" spc="0" normalizeH="0" baseline="0" noProof="0" dirty="0">
                <a:ln>
                  <a:noFill/>
                </a:ln>
                <a:solidFill>
                  <a:srgbClr val="023649"/>
                </a:solidFill>
                <a:effectLst/>
                <a:uLnTx/>
                <a:uFillTx/>
                <a:latin typeface="Montserrat" panose="00000500000000000000" pitchFamily="2" charset="0"/>
                <a:cs typeface="Arial"/>
                <a:sym typeface="Arial"/>
              </a:rPr>
              <a:t>NOT That:</a:t>
            </a:r>
            <a:endParaRPr lang="en-US" sz="2800" b="1" dirty="0">
              <a:solidFill>
                <a:srgbClr val="023649"/>
              </a:solidFill>
            </a:endParaRPr>
          </a:p>
        </p:txBody>
      </p:sp>
      <p:sp>
        <p:nvSpPr>
          <p:cNvPr id="16" name="Slide Number Placeholder 2">
            <a:extLst>
              <a:ext uri="{FF2B5EF4-FFF2-40B4-BE49-F238E27FC236}">
                <a16:creationId xmlns:a16="http://schemas.microsoft.com/office/drawing/2014/main" id="{2AB35DAA-4922-491D-A125-E16547A39EFD}"/>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18</a:t>
            </a:fld>
            <a:endParaRPr lang="en-US">
              <a:solidFill>
                <a:srgbClr val="099BAF"/>
              </a:solidFill>
              <a:latin typeface="Montserrat" panose="00000500000000000000" pitchFamily="2" charset="0"/>
            </a:endParaRPr>
          </a:p>
        </p:txBody>
      </p:sp>
      <p:pic>
        <p:nvPicPr>
          <p:cNvPr id="6" name="Picture 5">
            <a:extLst>
              <a:ext uri="{FF2B5EF4-FFF2-40B4-BE49-F238E27FC236}">
                <a16:creationId xmlns:a16="http://schemas.microsoft.com/office/drawing/2014/main" id="{2837932B-FFAC-49A2-96F2-71A420231C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3679" y="1741276"/>
            <a:ext cx="3274360" cy="1660948"/>
          </a:xfrm>
          <a:prstGeom prst="roundRect">
            <a:avLst>
              <a:gd name="adj" fmla="val 50000"/>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13">
            <a:extLst>
              <a:ext uri="{FF2B5EF4-FFF2-40B4-BE49-F238E27FC236}">
                <a16:creationId xmlns:a16="http://schemas.microsoft.com/office/drawing/2014/main" id="{132A5F85-C630-42D4-AA85-D21903674364}"/>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Interventions from the ED</a:t>
            </a:r>
          </a:p>
        </p:txBody>
      </p:sp>
      <p:cxnSp>
        <p:nvCxnSpPr>
          <p:cNvPr id="3" name="Straight Connector 2">
            <a:extLst>
              <a:ext uri="{FF2B5EF4-FFF2-40B4-BE49-F238E27FC236}">
                <a16:creationId xmlns:a16="http://schemas.microsoft.com/office/drawing/2014/main" id="{D43B6A79-6C30-4C22-BA53-54486091DA1F}"/>
              </a:ext>
            </a:extLst>
          </p:cNvPr>
          <p:cNvCxnSpPr>
            <a:cxnSpLocks/>
          </p:cNvCxnSpPr>
          <p:nvPr/>
        </p:nvCxnSpPr>
        <p:spPr>
          <a:xfrm>
            <a:off x="836195" y="115120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Google Shape;366;p41">
            <a:extLst>
              <a:ext uri="{FF2B5EF4-FFF2-40B4-BE49-F238E27FC236}">
                <a16:creationId xmlns:a16="http://schemas.microsoft.com/office/drawing/2014/main" id="{56BFE33E-052F-43BF-88BC-4B915DBF2157}"/>
              </a:ext>
            </a:extLst>
          </p:cNvPr>
          <p:cNvSpPr txBox="1">
            <a:spLocks/>
          </p:cNvSpPr>
          <p:nvPr/>
        </p:nvSpPr>
        <p:spPr>
          <a:xfrm>
            <a:off x="727911" y="1523632"/>
            <a:ext cx="7897474" cy="285012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19087" indent="-285750">
              <a:buClr>
                <a:schemeClr val="bg1"/>
              </a:buClr>
              <a:buSzPct val="80000"/>
              <a:buFont typeface="Montserrat" panose="00000500000000000000" pitchFamily="2" charset="0"/>
              <a:buChar char="O"/>
            </a:pPr>
            <a:r>
              <a:rPr lang="en-US" sz="1700" dirty="0">
                <a:solidFill>
                  <a:schemeClr val="bg1"/>
                </a:solidFill>
                <a:latin typeface="Montserrat" panose="00000500000000000000" pitchFamily="2" charset="0"/>
                <a:ea typeface="Times New Roman"/>
                <a:cs typeface="Times New Roman"/>
                <a:sym typeface="Times New Roman"/>
              </a:rPr>
              <a:t>Emergency departments are a key access point to the health care system for patients with SUDs. </a:t>
            </a:r>
            <a:endParaRPr lang="en-US" sz="1700" dirty="0">
              <a:solidFill>
                <a:schemeClr val="bg1"/>
              </a:solidFill>
              <a:latin typeface="Montserrat" panose="00000500000000000000" pitchFamily="2" charset="0"/>
            </a:endParaRPr>
          </a:p>
          <a:p>
            <a:pPr marL="319564" indent="-285750">
              <a:spcBef>
                <a:spcPts val="444"/>
              </a:spcBef>
              <a:buClr>
                <a:schemeClr val="bg1"/>
              </a:buClr>
              <a:buSzPct val="80000"/>
              <a:buFont typeface="Montserrat" panose="00000500000000000000" pitchFamily="2" charset="0"/>
              <a:buChar char="O"/>
            </a:pPr>
            <a:r>
              <a:rPr lang="en-US" sz="1700" dirty="0">
                <a:solidFill>
                  <a:schemeClr val="bg1"/>
                </a:solidFill>
                <a:latin typeface="Montserrat" panose="00000500000000000000" pitchFamily="2" charset="0"/>
                <a:ea typeface="Times New Roman"/>
                <a:cs typeface="Times New Roman"/>
                <a:sym typeface="Times New Roman"/>
              </a:rPr>
              <a:t>Most effective techniques to enhance patient motivation to enter treatment are based on the principles of </a:t>
            </a:r>
            <a:r>
              <a:rPr lang="en-US" sz="1700" b="1" dirty="0">
                <a:solidFill>
                  <a:schemeClr val="bg1"/>
                </a:solidFill>
                <a:latin typeface="Montserrat" panose="00000500000000000000" pitchFamily="2" charset="0"/>
                <a:ea typeface="Times New Roman"/>
                <a:cs typeface="Times New Roman"/>
                <a:sym typeface="Times New Roman"/>
              </a:rPr>
              <a:t>Motivational Interviewing,</a:t>
            </a:r>
            <a:r>
              <a:rPr lang="en-US" sz="1700" dirty="0">
                <a:solidFill>
                  <a:schemeClr val="bg1"/>
                </a:solidFill>
                <a:latin typeface="Montserrat" panose="00000500000000000000" pitchFamily="2" charset="0"/>
                <a:ea typeface="Times New Roman"/>
                <a:cs typeface="Times New Roman"/>
                <a:sym typeface="Times New Roman"/>
              </a:rPr>
              <a:t> a collaborative conversation style for strengthening a person’s own commitment to change.</a:t>
            </a:r>
          </a:p>
          <a:p>
            <a:pPr marL="319564" indent="-285750">
              <a:spcBef>
                <a:spcPts val="444"/>
              </a:spcBef>
              <a:buClr>
                <a:schemeClr val="bg1"/>
              </a:buClr>
              <a:buSzPct val="80000"/>
              <a:buFont typeface="Montserrat" panose="00000500000000000000" pitchFamily="2" charset="0"/>
              <a:buChar char="O"/>
            </a:pPr>
            <a:r>
              <a:rPr lang="en-US" sz="1700" dirty="0">
                <a:solidFill>
                  <a:schemeClr val="bg1"/>
                </a:solidFill>
                <a:latin typeface="Montserrat" panose="00000500000000000000" pitchFamily="2" charset="0"/>
                <a:ea typeface="Times New Roman"/>
                <a:cs typeface="Times New Roman"/>
                <a:sym typeface="Times New Roman"/>
              </a:rPr>
              <a:t>Patients who are treated with respect and understanding and are offered effective treatment in the emergency department are more likely to continue with that treatment and enter recovery programs.</a:t>
            </a:r>
          </a:p>
        </p:txBody>
      </p:sp>
      <p:sp>
        <p:nvSpPr>
          <p:cNvPr id="5" name="Google Shape;367;p41">
            <a:extLst>
              <a:ext uri="{FF2B5EF4-FFF2-40B4-BE49-F238E27FC236}">
                <a16:creationId xmlns:a16="http://schemas.microsoft.com/office/drawing/2014/main" id="{16C67DB3-2A10-419A-8E2C-F7858FE50C8B}"/>
              </a:ext>
            </a:extLst>
          </p:cNvPr>
          <p:cNvSpPr/>
          <p:nvPr/>
        </p:nvSpPr>
        <p:spPr>
          <a:xfrm>
            <a:off x="836195" y="4379091"/>
            <a:ext cx="1688641" cy="572700"/>
          </a:xfrm>
          <a:prstGeom prst="rect">
            <a:avLst/>
          </a:prstGeom>
          <a:noFill/>
          <a:ln>
            <a:noFill/>
          </a:ln>
        </p:spPr>
        <p:txBody>
          <a:bodyPr spcFirstLastPara="1" wrap="square" lIns="33056" tIns="34275" rIns="33056" bIns="34275" anchor="b" anchorCtr="0">
            <a:noAutofit/>
          </a:bodyPr>
          <a:lstStyle/>
          <a:p>
            <a:r>
              <a:rPr lang="en-US" sz="800" dirty="0">
                <a:solidFill>
                  <a:schemeClr val="bg1"/>
                </a:solidFill>
                <a:latin typeface="Montserrat" panose="00000500000000000000" pitchFamily="2" charset="0"/>
                <a:ea typeface="Calibri"/>
                <a:cs typeface="Calibri"/>
                <a:sym typeface="Calibri"/>
              </a:rPr>
              <a:t>Bernstein &amp; D’Onofrio, 2013; D'Onofrio et al., 2017</a:t>
            </a:r>
            <a:r>
              <a:rPr lang="en-US" sz="800">
                <a:solidFill>
                  <a:schemeClr val="bg1"/>
                </a:solidFill>
                <a:latin typeface="Montserrat" panose="00000500000000000000" pitchFamily="2" charset="0"/>
                <a:ea typeface="Calibri"/>
                <a:cs typeface="Calibri"/>
                <a:sym typeface="Calibri"/>
              </a:rPr>
              <a:t>; </a:t>
            </a:r>
          </a:p>
          <a:p>
            <a:r>
              <a:rPr lang="en-US" sz="800">
                <a:solidFill>
                  <a:schemeClr val="bg1"/>
                </a:solidFill>
                <a:latin typeface="Montserrat" panose="00000500000000000000" pitchFamily="2" charset="0"/>
                <a:ea typeface="Calibri"/>
                <a:cs typeface="Calibri"/>
                <a:sym typeface="Calibri"/>
              </a:rPr>
              <a:t>Miller </a:t>
            </a:r>
            <a:r>
              <a:rPr lang="en-US" sz="800" dirty="0">
                <a:solidFill>
                  <a:schemeClr val="bg1"/>
                </a:solidFill>
                <a:latin typeface="Montserrat" panose="00000500000000000000" pitchFamily="2" charset="0"/>
                <a:ea typeface="Calibri"/>
                <a:cs typeface="Calibri"/>
                <a:sym typeface="Calibri"/>
              </a:rPr>
              <a:t>&amp; Rollnick, 2013</a:t>
            </a:r>
          </a:p>
        </p:txBody>
      </p:sp>
    </p:spTree>
    <p:extLst>
      <p:ext uri="{BB962C8B-B14F-4D97-AF65-F5344CB8AC3E}">
        <p14:creationId xmlns:p14="http://schemas.microsoft.com/office/powerpoint/2010/main" val="255370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59"/>
          <a:stretch/>
        </p:blipFill>
        <p:spPr>
          <a:xfrm>
            <a:off x="1337302" y="0"/>
            <a:ext cx="7806699" cy="5159741"/>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 y="26"/>
            <a:ext cx="9144000" cy="5159715"/>
          </a:xfrm>
          <a:prstGeom prst="rect">
            <a:avLst/>
          </a:prstGeom>
          <a:gradFill flip="none" rotWithShape="1">
            <a:gsLst>
              <a:gs pos="0">
                <a:schemeClr val="bg1"/>
              </a:gs>
              <a:gs pos="76000">
                <a:schemeClr val="bg1">
                  <a:alpha val="72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504826"/>
            <a:ext cx="7646347"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Record 72,000 Drug Overdose Deaths in 2019</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342280"/>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2</a:t>
            </a:fld>
            <a:endParaRPr lang="en-US" dirty="0">
              <a:solidFill>
                <a:srgbClr val="099BAF"/>
              </a:solidFill>
              <a:latin typeface="Montserrat" panose="00000500000000000000" pitchFamily="2" charset="0"/>
            </a:endParaRPr>
          </a:p>
        </p:txBody>
      </p:sp>
      <p:sp>
        <p:nvSpPr>
          <p:cNvPr id="2" name="Rectangle: Rounded Corners 1">
            <a:extLst>
              <a:ext uri="{FF2B5EF4-FFF2-40B4-BE49-F238E27FC236}">
                <a16:creationId xmlns:a16="http://schemas.microsoft.com/office/drawing/2014/main" id="{6B3D2EB3-3A1C-432E-868D-F5F7ED76B7E6}"/>
              </a:ext>
            </a:extLst>
          </p:cNvPr>
          <p:cNvSpPr/>
          <p:nvPr/>
        </p:nvSpPr>
        <p:spPr>
          <a:xfrm>
            <a:off x="693611" y="1634213"/>
            <a:ext cx="6280395" cy="2999990"/>
          </a:xfrm>
          <a:prstGeom prst="roundRect">
            <a:avLst>
              <a:gd name="adj" fmla="val 11544"/>
            </a:avLst>
          </a:prstGeom>
          <a:solidFill>
            <a:schemeClr val="bg1"/>
          </a:solidFill>
          <a:ln w="69850">
            <a:solidFill>
              <a:schemeClr val="bg1">
                <a:lumMod val="95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38;p26">
            <a:extLst>
              <a:ext uri="{FF2B5EF4-FFF2-40B4-BE49-F238E27FC236}">
                <a16:creationId xmlns:a16="http://schemas.microsoft.com/office/drawing/2014/main" id="{BCF6A6EB-F3D1-41A3-BB60-70DC0A153634}"/>
              </a:ext>
            </a:extLst>
          </p:cNvPr>
          <p:cNvSpPr/>
          <p:nvPr/>
        </p:nvSpPr>
        <p:spPr>
          <a:xfrm>
            <a:off x="720907" y="4863067"/>
            <a:ext cx="1065377" cy="178229"/>
          </a:xfrm>
          <a:prstGeom prst="rect">
            <a:avLst/>
          </a:prstGeom>
          <a:noFill/>
          <a:ln>
            <a:noFill/>
          </a:ln>
        </p:spPr>
        <p:txBody>
          <a:bodyPr spcFirstLastPara="1" wrap="square" lIns="33056" tIns="34275" rIns="33056" bIns="34275" anchor="b" anchorCtr="0">
            <a:noAutofit/>
          </a:bodyPr>
          <a:lstStyle/>
          <a:p>
            <a:r>
              <a:rPr lang="en" sz="900" dirty="0">
                <a:solidFill>
                  <a:srgbClr val="108C96"/>
                </a:solidFill>
                <a:latin typeface="Montserrat" panose="00000500000000000000" pitchFamily="2" charset="0"/>
              </a:rPr>
              <a:t>CDC, 2020</a:t>
            </a:r>
            <a:endParaRPr sz="1050" dirty="0">
              <a:solidFill>
                <a:srgbClr val="108C96"/>
              </a:solidFill>
              <a:latin typeface="Montserrat" panose="00000500000000000000" pitchFamily="2" charset="0"/>
            </a:endParaRPr>
          </a:p>
        </p:txBody>
      </p:sp>
      <p:pic>
        <p:nvPicPr>
          <p:cNvPr id="5" name="Picture 4">
            <a:extLst>
              <a:ext uri="{FF2B5EF4-FFF2-40B4-BE49-F238E27FC236}">
                <a16:creationId xmlns:a16="http://schemas.microsoft.com/office/drawing/2014/main" id="{C0359DC1-6209-4630-BA50-87A84F5BC5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3822"/>
          <a:stretch/>
        </p:blipFill>
        <p:spPr>
          <a:xfrm>
            <a:off x="966356" y="1859393"/>
            <a:ext cx="5693288" cy="2549631"/>
          </a:xfrm>
          <a:prstGeom prst="rect">
            <a:avLst/>
          </a:prstGeom>
        </p:spPr>
      </p:pic>
    </p:spTree>
    <p:extLst>
      <p:ext uri="{BB962C8B-B14F-4D97-AF65-F5344CB8AC3E}">
        <p14:creationId xmlns:p14="http://schemas.microsoft.com/office/powerpoint/2010/main" val="383612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BA7A9-24BA-4B79-84DB-D161741D7F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834" b="7834"/>
          <a:stretch/>
        </p:blipFill>
        <p:spPr>
          <a:xfrm>
            <a:off x="-1" y="0"/>
            <a:ext cx="9144001" cy="5143500"/>
          </a:xfrm>
          <a:prstGeom prst="rect">
            <a:avLst/>
          </a:prstGeom>
        </p:spPr>
      </p:pic>
      <p:sp>
        <p:nvSpPr>
          <p:cNvPr id="5" name="Google Shape;367;p41">
            <a:extLst>
              <a:ext uri="{FF2B5EF4-FFF2-40B4-BE49-F238E27FC236}">
                <a16:creationId xmlns:a16="http://schemas.microsoft.com/office/drawing/2014/main" id="{894340C2-1985-904E-8D72-0AF4926604A3}"/>
              </a:ext>
            </a:extLst>
          </p:cNvPr>
          <p:cNvSpPr/>
          <p:nvPr/>
        </p:nvSpPr>
        <p:spPr>
          <a:xfrm>
            <a:off x="434640" y="4637796"/>
            <a:ext cx="1396541" cy="353694"/>
          </a:xfrm>
          <a:prstGeom prst="rect">
            <a:avLst/>
          </a:prstGeom>
          <a:noFill/>
          <a:ln>
            <a:noFill/>
          </a:ln>
        </p:spPr>
        <p:txBody>
          <a:bodyPr spcFirstLastPara="1" wrap="square" lIns="33056" tIns="34275" rIns="33056" bIns="34275" anchor="ctr" anchorCtr="0">
            <a:noAutofit/>
          </a:bodyPr>
          <a:lstStyle/>
          <a:p>
            <a:pPr>
              <a:lnSpc>
                <a:spcPct val="115000"/>
              </a:lnSpc>
              <a:buSzPts val="1100"/>
            </a:pPr>
            <a:r>
              <a:rPr lang="en" sz="900" dirty="0">
                <a:solidFill>
                  <a:srgbClr val="108C96"/>
                </a:solidFill>
                <a:latin typeface="Montserrat" panose="00000500000000000000" pitchFamily="2" charset="0"/>
                <a:ea typeface="Calibri"/>
                <a:cs typeface="Calibri"/>
                <a:sym typeface="Calibri"/>
              </a:rPr>
              <a:t>Bernstein, 2013</a:t>
            </a:r>
            <a:endParaRPr sz="900" dirty="0">
              <a:solidFill>
                <a:srgbClr val="108C96"/>
              </a:solidFill>
              <a:latin typeface="Montserrat" panose="00000500000000000000" pitchFamily="2" charset="0"/>
              <a:ea typeface="Calibri"/>
              <a:cs typeface="Calibri"/>
              <a:sym typeface="Calibri"/>
            </a:endParaRPr>
          </a:p>
        </p:txBody>
      </p:sp>
      <p:sp>
        <p:nvSpPr>
          <p:cNvPr id="8" name="Google Shape;41;p13">
            <a:extLst>
              <a:ext uri="{FF2B5EF4-FFF2-40B4-BE49-F238E27FC236}">
                <a16:creationId xmlns:a16="http://schemas.microsoft.com/office/drawing/2014/main" id="{7E38121E-8A2C-4652-952F-145C36F95265}"/>
              </a:ext>
            </a:extLst>
          </p:cNvPr>
          <p:cNvSpPr txBox="1"/>
          <p:nvPr/>
        </p:nvSpPr>
        <p:spPr>
          <a:xfrm>
            <a:off x="732675" y="509349"/>
            <a:ext cx="29296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chemeClr val="bg1"/>
                </a:solidFill>
                <a:latin typeface="Montserrat" panose="00000500000000000000" pitchFamily="2" charset="0"/>
                <a:ea typeface="Calibri"/>
                <a:cs typeface="Calibri"/>
                <a:sym typeface="Calibri"/>
              </a:rPr>
              <a:t>SBIRT</a:t>
            </a:r>
          </a:p>
        </p:txBody>
      </p:sp>
      <p:cxnSp>
        <p:nvCxnSpPr>
          <p:cNvPr id="9" name="Straight Connector 8">
            <a:extLst>
              <a:ext uri="{FF2B5EF4-FFF2-40B4-BE49-F238E27FC236}">
                <a16:creationId xmlns:a16="http://schemas.microsoft.com/office/drawing/2014/main" id="{13B98B38-2103-4A0E-A372-1952C421DA88}"/>
              </a:ext>
            </a:extLst>
          </p:cNvPr>
          <p:cNvCxnSpPr>
            <a:cxnSpLocks/>
          </p:cNvCxnSpPr>
          <p:nvPr/>
        </p:nvCxnSpPr>
        <p:spPr>
          <a:xfrm>
            <a:off x="840959" y="1155732"/>
            <a:ext cx="535406" cy="0"/>
          </a:xfrm>
          <a:prstGeom prst="line">
            <a:avLst/>
          </a:prstGeom>
          <a:noFill/>
          <a:ln w="57150" cap="flat" cmpd="sng" algn="ctr">
            <a:solidFill>
              <a:srgbClr val="4ABDE8">
                <a:shade val="95000"/>
                <a:satMod val="105000"/>
              </a:srgbClr>
            </a:solidFill>
            <a:prstDash val="solid"/>
          </a:ln>
          <a:effectLst/>
        </p:spPr>
      </p:cxnSp>
      <p:sp>
        <p:nvSpPr>
          <p:cNvPr id="13" name="Slide Number Placeholder 2">
            <a:extLst>
              <a:ext uri="{FF2B5EF4-FFF2-40B4-BE49-F238E27FC236}">
                <a16:creationId xmlns:a16="http://schemas.microsoft.com/office/drawing/2014/main" id="{5897DF98-EC24-4957-8AB0-3F27291C7172}"/>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20</a:t>
            </a:fld>
            <a:endParaRPr lang="en-US" dirty="0">
              <a:solidFill>
                <a:schemeClr val="bg1"/>
              </a:solidFill>
              <a:latin typeface="Montserrat" panose="00000500000000000000" pitchFamily="2" charset="0"/>
            </a:endParaRPr>
          </a:p>
        </p:txBody>
      </p:sp>
      <p:sp>
        <p:nvSpPr>
          <p:cNvPr id="21" name="Rectangle 20">
            <a:extLst>
              <a:ext uri="{FF2B5EF4-FFF2-40B4-BE49-F238E27FC236}">
                <a16:creationId xmlns:a16="http://schemas.microsoft.com/office/drawing/2014/main" id="{49803044-2436-4D7F-A47B-CCCCE7049F4E}"/>
              </a:ext>
            </a:extLst>
          </p:cNvPr>
          <p:cNvSpPr/>
          <p:nvPr/>
        </p:nvSpPr>
        <p:spPr>
          <a:xfrm>
            <a:off x="813346" y="1431260"/>
            <a:ext cx="2667529" cy="970678"/>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Rectangle 21">
            <a:extLst>
              <a:ext uri="{FF2B5EF4-FFF2-40B4-BE49-F238E27FC236}">
                <a16:creationId xmlns:a16="http://schemas.microsoft.com/office/drawing/2014/main" id="{45921447-FC1A-4BC5-8F4F-FD1F9CD3FFD8}"/>
              </a:ext>
            </a:extLst>
          </p:cNvPr>
          <p:cNvSpPr/>
          <p:nvPr/>
        </p:nvSpPr>
        <p:spPr>
          <a:xfrm>
            <a:off x="813346" y="2547366"/>
            <a:ext cx="2667529" cy="970678"/>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Rectangle 22">
            <a:extLst>
              <a:ext uri="{FF2B5EF4-FFF2-40B4-BE49-F238E27FC236}">
                <a16:creationId xmlns:a16="http://schemas.microsoft.com/office/drawing/2014/main" id="{496B71D1-604B-4DB4-A666-1443793275D9}"/>
              </a:ext>
            </a:extLst>
          </p:cNvPr>
          <p:cNvSpPr/>
          <p:nvPr/>
        </p:nvSpPr>
        <p:spPr>
          <a:xfrm>
            <a:off x="813346" y="3663473"/>
            <a:ext cx="2667529" cy="970678"/>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Freeform: Shape 14">
            <a:extLst>
              <a:ext uri="{FF2B5EF4-FFF2-40B4-BE49-F238E27FC236}">
                <a16:creationId xmlns:a16="http://schemas.microsoft.com/office/drawing/2014/main" id="{2CF2E075-FEAD-4F8B-81D1-B5B042C318F3}"/>
              </a:ext>
            </a:extLst>
          </p:cNvPr>
          <p:cNvSpPr/>
          <p:nvPr/>
        </p:nvSpPr>
        <p:spPr>
          <a:xfrm>
            <a:off x="1239045" y="1640923"/>
            <a:ext cx="1764766" cy="551352"/>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2400" b="1" kern="1200" dirty="0">
                <a:solidFill>
                  <a:schemeClr val="bg1"/>
                </a:solidFill>
                <a:latin typeface="Montserrat" panose="00000500000000000000" pitchFamily="2" charset="0"/>
              </a:rPr>
              <a:t>S</a:t>
            </a:r>
            <a:r>
              <a:rPr lang="en-US" sz="2400" kern="1200" dirty="0">
                <a:solidFill>
                  <a:schemeClr val="bg1"/>
                </a:solidFill>
                <a:latin typeface="Montserrat" panose="00000500000000000000" pitchFamily="2" charset="0"/>
              </a:rPr>
              <a:t>creening</a:t>
            </a:r>
          </a:p>
        </p:txBody>
      </p:sp>
      <p:sp>
        <p:nvSpPr>
          <p:cNvPr id="17" name="Freeform: Shape 16">
            <a:extLst>
              <a:ext uri="{FF2B5EF4-FFF2-40B4-BE49-F238E27FC236}">
                <a16:creationId xmlns:a16="http://schemas.microsoft.com/office/drawing/2014/main" id="{F8E71F78-4A52-4055-9CE6-AD40ACBF9914}"/>
              </a:ext>
            </a:extLst>
          </p:cNvPr>
          <p:cNvSpPr/>
          <p:nvPr/>
        </p:nvSpPr>
        <p:spPr>
          <a:xfrm>
            <a:off x="1239045" y="2757029"/>
            <a:ext cx="2620412" cy="551352"/>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2400" b="1" kern="1200" dirty="0">
                <a:solidFill>
                  <a:schemeClr val="bg1"/>
                </a:solidFill>
                <a:latin typeface="Montserrat" panose="00000500000000000000" pitchFamily="2" charset="0"/>
              </a:rPr>
              <a:t>B</a:t>
            </a:r>
            <a:r>
              <a:rPr lang="en-US" sz="2400" kern="1200" dirty="0">
                <a:solidFill>
                  <a:schemeClr val="bg1"/>
                </a:solidFill>
                <a:latin typeface="Montserrat" panose="00000500000000000000" pitchFamily="2" charset="0"/>
              </a:rPr>
              <a:t>rief </a:t>
            </a:r>
            <a:r>
              <a:rPr lang="en-US" sz="2400" b="1" kern="1200" dirty="0">
                <a:solidFill>
                  <a:schemeClr val="bg1"/>
                </a:solidFill>
                <a:latin typeface="Montserrat" panose="00000500000000000000" pitchFamily="2" charset="0"/>
              </a:rPr>
              <a:t>I</a:t>
            </a:r>
            <a:r>
              <a:rPr lang="en-US" sz="2400" kern="1200" dirty="0">
                <a:solidFill>
                  <a:schemeClr val="bg1"/>
                </a:solidFill>
                <a:latin typeface="Montserrat" panose="00000500000000000000" pitchFamily="2" charset="0"/>
              </a:rPr>
              <a:t>ntervention</a:t>
            </a:r>
          </a:p>
        </p:txBody>
      </p:sp>
      <p:sp>
        <p:nvSpPr>
          <p:cNvPr id="19" name="Freeform: Shape 18">
            <a:extLst>
              <a:ext uri="{FF2B5EF4-FFF2-40B4-BE49-F238E27FC236}">
                <a16:creationId xmlns:a16="http://schemas.microsoft.com/office/drawing/2014/main" id="{E90239C5-82AD-414E-BEA5-FD683C26A100}"/>
              </a:ext>
            </a:extLst>
          </p:cNvPr>
          <p:cNvSpPr/>
          <p:nvPr/>
        </p:nvSpPr>
        <p:spPr>
          <a:xfrm>
            <a:off x="1239044" y="3873136"/>
            <a:ext cx="2268417" cy="551352"/>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2400" b="1" kern="1200" dirty="0">
                <a:solidFill>
                  <a:schemeClr val="bg1"/>
                </a:solidFill>
                <a:latin typeface="Montserrat" panose="00000500000000000000" pitchFamily="2" charset="0"/>
              </a:rPr>
              <a:t>R</a:t>
            </a:r>
            <a:r>
              <a:rPr lang="en-US" sz="2400" kern="1200" dirty="0">
                <a:solidFill>
                  <a:schemeClr val="bg1"/>
                </a:solidFill>
                <a:latin typeface="Montserrat" panose="00000500000000000000" pitchFamily="2" charset="0"/>
              </a:rPr>
              <a:t>eferral to </a:t>
            </a:r>
            <a:r>
              <a:rPr lang="en-US" sz="2400" b="1" kern="1200" dirty="0">
                <a:solidFill>
                  <a:schemeClr val="bg1"/>
                </a:solidFill>
                <a:latin typeface="Montserrat" panose="00000500000000000000" pitchFamily="2" charset="0"/>
              </a:rPr>
              <a:t>T</a:t>
            </a:r>
            <a:r>
              <a:rPr lang="en-US" sz="2400" kern="1200" dirty="0">
                <a:solidFill>
                  <a:schemeClr val="bg1"/>
                </a:solidFill>
                <a:latin typeface="Montserrat" panose="00000500000000000000" pitchFamily="2" charset="0"/>
              </a:rPr>
              <a:t>reatment</a:t>
            </a:r>
          </a:p>
        </p:txBody>
      </p:sp>
    </p:spTree>
    <p:extLst>
      <p:ext uri="{BB962C8B-B14F-4D97-AF65-F5344CB8AC3E}">
        <p14:creationId xmlns:p14="http://schemas.microsoft.com/office/powerpoint/2010/main" val="58686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6" descr="Imagen que contiene exterior, montaña, nieve, hombre&#10;&#10;Descripción generada automáticamente">
            <a:extLst>
              <a:ext uri="{FF2B5EF4-FFF2-40B4-BE49-F238E27FC236}">
                <a16:creationId xmlns:a16="http://schemas.microsoft.com/office/drawing/2014/main" id="{52EF7C45-3E36-4C4F-AD40-926FD1E8FD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35" name="Slide Number Placeholder 2">
            <a:extLst>
              <a:ext uri="{FF2B5EF4-FFF2-40B4-BE49-F238E27FC236}">
                <a16:creationId xmlns:a16="http://schemas.microsoft.com/office/drawing/2014/main" id="{794F4C39-2152-4F9E-8171-4EB66E02D679}"/>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21</a:t>
            </a:fld>
            <a:endParaRPr lang="en-US">
              <a:solidFill>
                <a:srgbClr val="099BAF"/>
              </a:solidFill>
              <a:latin typeface="Montserrat" panose="00000500000000000000" pitchFamily="2" charset="0"/>
            </a:endParaRPr>
          </a:p>
        </p:txBody>
      </p:sp>
      <p:grpSp>
        <p:nvGrpSpPr>
          <p:cNvPr id="18" name="Group 17">
            <a:extLst>
              <a:ext uri="{FF2B5EF4-FFF2-40B4-BE49-F238E27FC236}">
                <a16:creationId xmlns:a16="http://schemas.microsoft.com/office/drawing/2014/main" id="{9D9B6F0A-C864-48C9-9247-F83C5DA04A35}"/>
              </a:ext>
            </a:extLst>
          </p:cNvPr>
          <p:cNvGrpSpPr/>
          <p:nvPr/>
        </p:nvGrpSpPr>
        <p:grpSpPr>
          <a:xfrm>
            <a:off x="-179074" y="1587268"/>
            <a:ext cx="8749867" cy="2702653"/>
            <a:chOff x="1376775" y="1153959"/>
            <a:chExt cx="6390450" cy="3413431"/>
          </a:xfrm>
          <a:noFill/>
        </p:grpSpPr>
        <p:sp>
          <p:nvSpPr>
            <p:cNvPr id="19" name="Freeform: Shape 18">
              <a:extLst>
                <a:ext uri="{FF2B5EF4-FFF2-40B4-BE49-F238E27FC236}">
                  <a16:creationId xmlns:a16="http://schemas.microsoft.com/office/drawing/2014/main" id="{976D50C1-6531-4C88-8F05-BE3794B47311}"/>
                </a:ext>
              </a:extLst>
            </p:cNvPr>
            <p:cNvSpPr/>
            <p:nvPr/>
          </p:nvSpPr>
          <p:spPr>
            <a:xfrm>
              <a:off x="2654865" y="1153959"/>
              <a:ext cx="5112360" cy="651418"/>
            </a:xfrm>
            <a:custGeom>
              <a:avLst/>
              <a:gdLst>
                <a:gd name="connsiteX0" fmla="*/ 0 w 5112360"/>
                <a:gd name="connsiteY0" fmla="*/ 0 h 651418"/>
                <a:gd name="connsiteX1" fmla="*/ 5112360 w 5112360"/>
                <a:gd name="connsiteY1" fmla="*/ 0 h 651418"/>
                <a:gd name="connsiteX2" fmla="*/ 5112360 w 5112360"/>
                <a:gd name="connsiteY2" fmla="*/ 651418 h 651418"/>
                <a:gd name="connsiteX3" fmla="*/ 0 w 5112360"/>
                <a:gd name="connsiteY3" fmla="*/ 651418 h 651418"/>
                <a:gd name="connsiteX4" fmla="*/ 0 w 511236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60" h="651418">
                  <a:moveTo>
                    <a:pt x="0" y="0"/>
                  </a:moveTo>
                  <a:lnTo>
                    <a:pt x="5112360" y="0"/>
                  </a:lnTo>
                  <a:lnTo>
                    <a:pt x="5112360" y="651418"/>
                  </a:lnTo>
                  <a:lnTo>
                    <a:pt x="0" y="65141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194" tIns="165460" rIns="99194" bIns="165460" numCol="1" spcCol="1270" anchor="ctr" anchorCtr="0">
              <a:noAutofit/>
            </a:bodyPr>
            <a:lstStyle/>
            <a:p>
              <a:pPr marL="0" lvl="0" indent="0" algn="l" defTabSz="622300">
                <a:lnSpc>
                  <a:spcPct val="90000"/>
                </a:lnSpc>
                <a:spcBef>
                  <a:spcPct val="0"/>
                </a:spcBef>
                <a:spcAft>
                  <a:spcPct val="35000"/>
                </a:spcAft>
                <a:buNone/>
              </a:pPr>
              <a:r>
                <a:rPr lang="en-US" sz="1800" kern="1200" dirty="0">
                  <a:solidFill>
                    <a:srgbClr val="1A547A"/>
                  </a:solidFill>
                  <a:latin typeface="Montserrat" panose="00000500000000000000" pitchFamily="2" charset="0"/>
                </a:rPr>
                <a:t>Express </a:t>
              </a:r>
              <a:r>
                <a:rPr lang="en-US" sz="1800" b="1" kern="1200" dirty="0">
                  <a:solidFill>
                    <a:srgbClr val="1A547A"/>
                  </a:solidFill>
                  <a:latin typeface="Montserrat" panose="00000500000000000000" pitchFamily="2" charset="0"/>
                </a:rPr>
                <a:t>empathy.</a:t>
              </a:r>
            </a:p>
          </p:txBody>
        </p:sp>
        <p:sp>
          <p:nvSpPr>
            <p:cNvPr id="20" name="Freeform: Shape 19">
              <a:extLst>
                <a:ext uri="{FF2B5EF4-FFF2-40B4-BE49-F238E27FC236}">
                  <a16:creationId xmlns:a16="http://schemas.microsoft.com/office/drawing/2014/main" id="{6C2A0532-E7A4-44C5-97F0-7FE0F983924D}"/>
                </a:ext>
              </a:extLst>
            </p:cNvPr>
            <p:cNvSpPr/>
            <p:nvPr/>
          </p:nvSpPr>
          <p:spPr>
            <a:xfrm>
              <a:off x="1376775" y="1153959"/>
              <a:ext cx="1278090" cy="651418"/>
            </a:xfrm>
            <a:custGeom>
              <a:avLst/>
              <a:gdLst>
                <a:gd name="connsiteX0" fmla="*/ 0 w 1278090"/>
                <a:gd name="connsiteY0" fmla="*/ 0 h 651418"/>
                <a:gd name="connsiteX1" fmla="*/ 1278090 w 1278090"/>
                <a:gd name="connsiteY1" fmla="*/ 0 h 651418"/>
                <a:gd name="connsiteX2" fmla="*/ 1278090 w 1278090"/>
                <a:gd name="connsiteY2" fmla="*/ 651418 h 651418"/>
                <a:gd name="connsiteX3" fmla="*/ 0 w 1278090"/>
                <a:gd name="connsiteY3" fmla="*/ 651418 h 651418"/>
                <a:gd name="connsiteX4" fmla="*/ 0 w 127809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90" h="651418">
                  <a:moveTo>
                    <a:pt x="0" y="0"/>
                  </a:moveTo>
                  <a:lnTo>
                    <a:pt x="1278090" y="0"/>
                  </a:lnTo>
                  <a:lnTo>
                    <a:pt x="1278090" y="651418"/>
                  </a:lnTo>
                  <a:lnTo>
                    <a:pt x="0" y="651418"/>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7632" tIns="64346" rIns="67632" bIns="64346" numCol="1" spcCol="1270" anchor="ctr" anchorCtr="0">
              <a:noAutofit/>
            </a:bodyPr>
            <a:lstStyle/>
            <a:p>
              <a:pPr marL="0" lvl="0" indent="0" algn="ctr" defTabSz="1244600">
                <a:lnSpc>
                  <a:spcPct val="90000"/>
                </a:lnSpc>
                <a:spcBef>
                  <a:spcPct val="0"/>
                </a:spcBef>
                <a:spcAft>
                  <a:spcPct val="35000"/>
                </a:spcAft>
                <a:buNone/>
              </a:pPr>
              <a:endParaRPr lang="en-US" sz="3600" kern="1200" dirty="0">
                <a:solidFill>
                  <a:srgbClr val="023649"/>
                </a:solidFill>
                <a:latin typeface="Montserrat" panose="00000500000000000000" pitchFamily="2" charset="0"/>
              </a:endParaRPr>
            </a:p>
          </p:txBody>
        </p:sp>
        <p:sp>
          <p:nvSpPr>
            <p:cNvPr id="21" name="Freeform: Shape 20">
              <a:extLst>
                <a:ext uri="{FF2B5EF4-FFF2-40B4-BE49-F238E27FC236}">
                  <a16:creationId xmlns:a16="http://schemas.microsoft.com/office/drawing/2014/main" id="{440991B7-A095-4019-81C8-4C5E723D7411}"/>
                </a:ext>
              </a:extLst>
            </p:cNvPr>
            <p:cNvSpPr/>
            <p:nvPr/>
          </p:nvSpPr>
          <p:spPr>
            <a:xfrm>
              <a:off x="2654865" y="1844462"/>
              <a:ext cx="5112360" cy="651418"/>
            </a:xfrm>
            <a:custGeom>
              <a:avLst/>
              <a:gdLst>
                <a:gd name="connsiteX0" fmla="*/ 0 w 5112360"/>
                <a:gd name="connsiteY0" fmla="*/ 0 h 651418"/>
                <a:gd name="connsiteX1" fmla="*/ 5112360 w 5112360"/>
                <a:gd name="connsiteY1" fmla="*/ 0 h 651418"/>
                <a:gd name="connsiteX2" fmla="*/ 5112360 w 5112360"/>
                <a:gd name="connsiteY2" fmla="*/ 651418 h 651418"/>
                <a:gd name="connsiteX3" fmla="*/ 0 w 5112360"/>
                <a:gd name="connsiteY3" fmla="*/ 651418 h 651418"/>
                <a:gd name="connsiteX4" fmla="*/ 0 w 511236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60" h="651418">
                  <a:moveTo>
                    <a:pt x="0" y="0"/>
                  </a:moveTo>
                  <a:lnTo>
                    <a:pt x="5112360" y="0"/>
                  </a:lnTo>
                  <a:lnTo>
                    <a:pt x="5112360" y="651418"/>
                  </a:lnTo>
                  <a:lnTo>
                    <a:pt x="0" y="65141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194" tIns="165460" rIns="99194" bIns="165460" numCol="1" spcCol="1270" anchor="ctr" anchorCtr="0">
              <a:noAutofit/>
            </a:bodyPr>
            <a:lstStyle/>
            <a:p>
              <a:pPr marL="0" lvl="0" indent="0" algn="l" defTabSz="622300">
                <a:lnSpc>
                  <a:spcPct val="90000"/>
                </a:lnSpc>
                <a:spcBef>
                  <a:spcPct val="0"/>
                </a:spcBef>
                <a:spcAft>
                  <a:spcPct val="35000"/>
                </a:spcAft>
                <a:buNone/>
              </a:pPr>
              <a:r>
                <a:rPr lang="en-US" sz="1800" kern="1200" dirty="0">
                  <a:solidFill>
                    <a:srgbClr val="1A547A"/>
                  </a:solidFill>
                  <a:latin typeface="Montserrat" panose="00000500000000000000" pitchFamily="2" charset="0"/>
                </a:rPr>
                <a:t>Develop </a:t>
              </a:r>
              <a:r>
                <a:rPr lang="en-US" sz="1800" b="1" kern="1200" dirty="0">
                  <a:solidFill>
                    <a:srgbClr val="1A547A"/>
                  </a:solidFill>
                  <a:latin typeface="Montserrat" panose="00000500000000000000" pitchFamily="2" charset="0"/>
                </a:rPr>
                <a:t>discrepancy</a:t>
              </a:r>
              <a:r>
                <a:rPr lang="en-US" sz="1800" kern="1200" dirty="0">
                  <a:solidFill>
                    <a:srgbClr val="1A547A"/>
                  </a:solidFill>
                  <a:latin typeface="Montserrat" panose="00000500000000000000" pitchFamily="2" charset="0"/>
                </a:rPr>
                <a:t> between patients’ stated goals and values vs their current substance use behavior.</a:t>
              </a:r>
            </a:p>
          </p:txBody>
        </p:sp>
        <p:sp>
          <p:nvSpPr>
            <p:cNvPr id="22" name="Freeform: Shape 21">
              <a:extLst>
                <a:ext uri="{FF2B5EF4-FFF2-40B4-BE49-F238E27FC236}">
                  <a16:creationId xmlns:a16="http://schemas.microsoft.com/office/drawing/2014/main" id="{615D97FB-2001-4B78-88F2-AE437014C220}"/>
                </a:ext>
              </a:extLst>
            </p:cNvPr>
            <p:cNvSpPr/>
            <p:nvPr/>
          </p:nvSpPr>
          <p:spPr>
            <a:xfrm>
              <a:off x="1376775" y="1844462"/>
              <a:ext cx="1278090" cy="651418"/>
            </a:xfrm>
            <a:custGeom>
              <a:avLst/>
              <a:gdLst>
                <a:gd name="connsiteX0" fmla="*/ 0 w 1278090"/>
                <a:gd name="connsiteY0" fmla="*/ 0 h 651418"/>
                <a:gd name="connsiteX1" fmla="*/ 1278090 w 1278090"/>
                <a:gd name="connsiteY1" fmla="*/ 0 h 651418"/>
                <a:gd name="connsiteX2" fmla="*/ 1278090 w 1278090"/>
                <a:gd name="connsiteY2" fmla="*/ 651418 h 651418"/>
                <a:gd name="connsiteX3" fmla="*/ 0 w 1278090"/>
                <a:gd name="connsiteY3" fmla="*/ 651418 h 651418"/>
                <a:gd name="connsiteX4" fmla="*/ 0 w 127809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90" h="651418">
                  <a:moveTo>
                    <a:pt x="0" y="0"/>
                  </a:moveTo>
                  <a:lnTo>
                    <a:pt x="1278090" y="0"/>
                  </a:lnTo>
                  <a:lnTo>
                    <a:pt x="1278090" y="651418"/>
                  </a:lnTo>
                  <a:lnTo>
                    <a:pt x="0" y="651418"/>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7632" tIns="64346" rIns="67632" bIns="64346" numCol="1" spcCol="1270" anchor="ctr" anchorCtr="0">
              <a:noAutofit/>
            </a:bodyPr>
            <a:lstStyle/>
            <a:p>
              <a:pPr marL="0" lvl="0" indent="0" algn="ctr" defTabSz="1244600">
                <a:lnSpc>
                  <a:spcPct val="90000"/>
                </a:lnSpc>
                <a:spcBef>
                  <a:spcPct val="0"/>
                </a:spcBef>
                <a:spcAft>
                  <a:spcPct val="35000"/>
                </a:spcAft>
                <a:buNone/>
              </a:pPr>
              <a:endParaRPr lang="en-US" sz="3600" kern="1200" dirty="0">
                <a:solidFill>
                  <a:srgbClr val="023649"/>
                </a:solidFill>
                <a:latin typeface="Montserrat" panose="00000500000000000000" pitchFamily="2" charset="0"/>
              </a:endParaRPr>
            </a:p>
          </p:txBody>
        </p:sp>
        <p:sp>
          <p:nvSpPr>
            <p:cNvPr id="23" name="Freeform: Shape 22">
              <a:extLst>
                <a:ext uri="{FF2B5EF4-FFF2-40B4-BE49-F238E27FC236}">
                  <a16:creationId xmlns:a16="http://schemas.microsoft.com/office/drawing/2014/main" id="{A72D473B-5DFB-4214-839D-3F690409BA5D}"/>
                </a:ext>
              </a:extLst>
            </p:cNvPr>
            <p:cNvSpPr/>
            <p:nvPr/>
          </p:nvSpPr>
          <p:spPr>
            <a:xfrm>
              <a:off x="2654865" y="2534965"/>
              <a:ext cx="5112360" cy="651418"/>
            </a:xfrm>
            <a:custGeom>
              <a:avLst/>
              <a:gdLst>
                <a:gd name="connsiteX0" fmla="*/ 0 w 5112360"/>
                <a:gd name="connsiteY0" fmla="*/ 0 h 651418"/>
                <a:gd name="connsiteX1" fmla="*/ 5112360 w 5112360"/>
                <a:gd name="connsiteY1" fmla="*/ 0 h 651418"/>
                <a:gd name="connsiteX2" fmla="*/ 5112360 w 5112360"/>
                <a:gd name="connsiteY2" fmla="*/ 651418 h 651418"/>
                <a:gd name="connsiteX3" fmla="*/ 0 w 5112360"/>
                <a:gd name="connsiteY3" fmla="*/ 651418 h 651418"/>
                <a:gd name="connsiteX4" fmla="*/ 0 w 511236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60" h="651418">
                  <a:moveTo>
                    <a:pt x="0" y="0"/>
                  </a:moveTo>
                  <a:lnTo>
                    <a:pt x="5112360" y="0"/>
                  </a:lnTo>
                  <a:lnTo>
                    <a:pt x="5112360" y="651418"/>
                  </a:lnTo>
                  <a:lnTo>
                    <a:pt x="0" y="65141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194" tIns="165460" rIns="99194" bIns="165460" numCol="1" spcCol="1270" anchor="ctr" anchorCtr="0">
              <a:noAutofit/>
            </a:bodyPr>
            <a:lstStyle/>
            <a:p>
              <a:pPr marL="0" lvl="0" indent="0" algn="l" defTabSz="622300">
                <a:lnSpc>
                  <a:spcPct val="90000"/>
                </a:lnSpc>
                <a:spcBef>
                  <a:spcPct val="0"/>
                </a:spcBef>
                <a:spcAft>
                  <a:spcPct val="35000"/>
                </a:spcAft>
                <a:buNone/>
              </a:pPr>
              <a:r>
                <a:rPr lang="en-US" sz="1800" b="1" kern="1200" dirty="0">
                  <a:solidFill>
                    <a:srgbClr val="1A547A"/>
                  </a:solidFill>
                  <a:latin typeface="Montserrat" panose="00000500000000000000" pitchFamily="2" charset="0"/>
                </a:rPr>
                <a:t>Avoid argumentation </a:t>
              </a:r>
              <a:r>
                <a:rPr lang="en-US" sz="1800" kern="1200" dirty="0">
                  <a:solidFill>
                    <a:srgbClr val="1A547A"/>
                  </a:solidFill>
                  <a:latin typeface="Montserrat" panose="00000500000000000000" pitchFamily="2" charset="0"/>
                </a:rPr>
                <a:t>and direct confrontation.</a:t>
              </a:r>
            </a:p>
          </p:txBody>
        </p:sp>
        <p:sp>
          <p:nvSpPr>
            <p:cNvPr id="24" name="Freeform: Shape 23">
              <a:extLst>
                <a:ext uri="{FF2B5EF4-FFF2-40B4-BE49-F238E27FC236}">
                  <a16:creationId xmlns:a16="http://schemas.microsoft.com/office/drawing/2014/main" id="{6792343F-51EC-41D8-86A8-548C6DCFBD5C}"/>
                </a:ext>
              </a:extLst>
            </p:cNvPr>
            <p:cNvSpPr/>
            <p:nvPr/>
          </p:nvSpPr>
          <p:spPr>
            <a:xfrm>
              <a:off x="1376775" y="2534965"/>
              <a:ext cx="1278090" cy="651418"/>
            </a:xfrm>
            <a:custGeom>
              <a:avLst/>
              <a:gdLst>
                <a:gd name="connsiteX0" fmla="*/ 0 w 1278090"/>
                <a:gd name="connsiteY0" fmla="*/ 0 h 651418"/>
                <a:gd name="connsiteX1" fmla="*/ 1278090 w 1278090"/>
                <a:gd name="connsiteY1" fmla="*/ 0 h 651418"/>
                <a:gd name="connsiteX2" fmla="*/ 1278090 w 1278090"/>
                <a:gd name="connsiteY2" fmla="*/ 651418 h 651418"/>
                <a:gd name="connsiteX3" fmla="*/ 0 w 1278090"/>
                <a:gd name="connsiteY3" fmla="*/ 651418 h 651418"/>
                <a:gd name="connsiteX4" fmla="*/ 0 w 127809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90" h="651418">
                  <a:moveTo>
                    <a:pt x="0" y="0"/>
                  </a:moveTo>
                  <a:lnTo>
                    <a:pt x="1278090" y="0"/>
                  </a:lnTo>
                  <a:lnTo>
                    <a:pt x="1278090" y="651418"/>
                  </a:lnTo>
                  <a:lnTo>
                    <a:pt x="0" y="651418"/>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7632" tIns="64346" rIns="67632" bIns="64346" numCol="1" spcCol="1270" anchor="ctr" anchorCtr="0">
              <a:noAutofit/>
            </a:bodyPr>
            <a:lstStyle/>
            <a:p>
              <a:pPr marL="0" lvl="0" indent="0" algn="ctr" defTabSz="1244600">
                <a:lnSpc>
                  <a:spcPct val="90000"/>
                </a:lnSpc>
                <a:spcBef>
                  <a:spcPct val="0"/>
                </a:spcBef>
                <a:spcAft>
                  <a:spcPct val="35000"/>
                </a:spcAft>
                <a:buNone/>
              </a:pPr>
              <a:endParaRPr lang="en-US" sz="3600" kern="1200" dirty="0">
                <a:solidFill>
                  <a:srgbClr val="023649"/>
                </a:solidFill>
                <a:latin typeface="Montserrat" panose="00000500000000000000" pitchFamily="2" charset="0"/>
              </a:endParaRPr>
            </a:p>
          </p:txBody>
        </p:sp>
        <p:sp>
          <p:nvSpPr>
            <p:cNvPr id="25" name="Freeform: Shape 24">
              <a:extLst>
                <a:ext uri="{FF2B5EF4-FFF2-40B4-BE49-F238E27FC236}">
                  <a16:creationId xmlns:a16="http://schemas.microsoft.com/office/drawing/2014/main" id="{3749EAE5-6ED0-41DD-9528-63189D9823CA}"/>
                </a:ext>
              </a:extLst>
            </p:cNvPr>
            <p:cNvSpPr/>
            <p:nvPr/>
          </p:nvSpPr>
          <p:spPr>
            <a:xfrm>
              <a:off x="2654865" y="3225469"/>
              <a:ext cx="5112360" cy="651418"/>
            </a:xfrm>
            <a:custGeom>
              <a:avLst/>
              <a:gdLst>
                <a:gd name="connsiteX0" fmla="*/ 0 w 5112360"/>
                <a:gd name="connsiteY0" fmla="*/ 0 h 651418"/>
                <a:gd name="connsiteX1" fmla="*/ 5112360 w 5112360"/>
                <a:gd name="connsiteY1" fmla="*/ 0 h 651418"/>
                <a:gd name="connsiteX2" fmla="*/ 5112360 w 5112360"/>
                <a:gd name="connsiteY2" fmla="*/ 651418 h 651418"/>
                <a:gd name="connsiteX3" fmla="*/ 0 w 5112360"/>
                <a:gd name="connsiteY3" fmla="*/ 651418 h 651418"/>
                <a:gd name="connsiteX4" fmla="*/ 0 w 511236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60" h="651418">
                  <a:moveTo>
                    <a:pt x="0" y="0"/>
                  </a:moveTo>
                  <a:lnTo>
                    <a:pt x="5112360" y="0"/>
                  </a:lnTo>
                  <a:lnTo>
                    <a:pt x="5112360" y="651418"/>
                  </a:lnTo>
                  <a:lnTo>
                    <a:pt x="0" y="65141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194" tIns="165460" rIns="99194" bIns="165460" numCol="1" spcCol="1270" anchor="ctr" anchorCtr="0">
              <a:noAutofit/>
            </a:bodyPr>
            <a:lstStyle/>
            <a:p>
              <a:pPr marL="0" lvl="0" indent="0" algn="l" defTabSz="622300">
                <a:lnSpc>
                  <a:spcPct val="90000"/>
                </a:lnSpc>
                <a:spcBef>
                  <a:spcPct val="0"/>
                </a:spcBef>
                <a:spcAft>
                  <a:spcPct val="35000"/>
                </a:spcAft>
                <a:buNone/>
              </a:pPr>
              <a:r>
                <a:rPr lang="en-US" sz="1800" b="1" kern="1200" dirty="0">
                  <a:solidFill>
                    <a:srgbClr val="1A547A"/>
                  </a:solidFill>
                  <a:latin typeface="Montserrat" panose="00000500000000000000" pitchFamily="2" charset="0"/>
                </a:rPr>
                <a:t>Roll</a:t>
              </a:r>
              <a:r>
                <a:rPr lang="en-US" sz="1800" kern="1200" dirty="0">
                  <a:solidFill>
                    <a:srgbClr val="1A547A"/>
                  </a:solidFill>
                  <a:latin typeface="Montserrat" panose="00000500000000000000" pitchFamily="2" charset="0"/>
                </a:rPr>
                <a:t> with patients’ resistance instead of fighting it.</a:t>
              </a:r>
            </a:p>
          </p:txBody>
        </p:sp>
        <p:sp>
          <p:nvSpPr>
            <p:cNvPr id="26" name="Freeform: Shape 25">
              <a:extLst>
                <a:ext uri="{FF2B5EF4-FFF2-40B4-BE49-F238E27FC236}">
                  <a16:creationId xmlns:a16="http://schemas.microsoft.com/office/drawing/2014/main" id="{47D76EFF-EDFA-4201-BFCB-B003DFA3E702}"/>
                </a:ext>
              </a:extLst>
            </p:cNvPr>
            <p:cNvSpPr/>
            <p:nvPr/>
          </p:nvSpPr>
          <p:spPr>
            <a:xfrm>
              <a:off x="1376775" y="3225469"/>
              <a:ext cx="1278090" cy="651418"/>
            </a:xfrm>
            <a:custGeom>
              <a:avLst/>
              <a:gdLst>
                <a:gd name="connsiteX0" fmla="*/ 0 w 1278090"/>
                <a:gd name="connsiteY0" fmla="*/ 0 h 651418"/>
                <a:gd name="connsiteX1" fmla="*/ 1278090 w 1278090"/>
                <a:gd name="connsiteY1" fmla="*/ 0 h 651418"/>
                <a:gd name="connsiteX2" fmla="*/ 1278090 w 1278090"/>
                <a:gd name="connsiteY2" fmla="*/ 651418 h 651418"/>
                <a:gd name="connsiteX3" fmla="*/ 0 w 1278090"/>
                <a:gd name="connsiteY3" fmla="*/ 651418 h 651418"/>
                <a:gd name="connsiteX4" fmla="*/ 0 w 127809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90" h="651418">
                  <a:moveTo>
                    <a:pt x="0" y="0"/>
                  </a:moveTo>
                  <a:lnTo>
                    <a:pt x="1278090" y="0"/>
                  </a:lnTo>
                  <a:lnTo>
                    <a:pt x="1278090" y="651418"/>
                  </a:lnTo>
                  <a:lnTo>
                    <a:pt x="0" y="651418"/>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7632" tIns="64346" rIns="67632" bIns="64346" numCol="1" spcCol="1270" anchor="ctr" anchorCtr="0">
              <a:noAutofit/>
            </a:bodyPr>
            <a:lstStyle/>
            <a:p>
              <a:pPr marL="0" lvl="0" indent="0" algn="ctr" defTabSz="1244600">
                <a:lnSpc>
                  <a:spcPct val="90000"/>
                </a:lnSpc>
                <a:spcBef>
                  <a:spcPct val="0"/>
                </a:spcBef>
                <a:spcAft>
                  <a:spcPct val="35000"/>
                </a:spcAft>
                <a:buNone/>
              </a:pPr>
              <a:endParaRPr lang="en-US" sz="3600" kern="1200" dirty="0">
                <a:solidFill>
                  <a:srgbClr val="023649"/>
                </a:solidFill>
                <a:latin typeface="Montserrat" panose="00000500000000000000" pitchFamily="2" charset="0"/>
              </a:endParaRPr>
            </a:p>
          </p:txBody>
        </p:sp>
        <p:sp>
          <p:nvSpPr>
            <p:cNvPr id="27" name="Freeform: Shape 26">
              <a:extLst>
                <a:ext uri="{FF2B5EF4-FFF2-40B4-BE49-F238E27FC236}">
                  <a16:creationId xmlns:a16="http://schemas.microsoft.com/office/drawing/2014/main" id="{37D34232-4EC0-47B9-B78D-CCAB3E9CD5DC}"/>
                </a:ext>
              </a:extLst>
            </p:cNvPr>
            <p:cNvSpPr/>
            <p:nvPr/>
          </p:nvSpPr>
          <p:spPr>
            <a:xfrm>
              <a:off x="2654865" y="3915972"/>
              <a:ext cx="5112360" cy="651418"/>
            </a:xfrm>
            <a:custGeom>
              <a:avLst/>
              <a:gdLst>
                <a:gd name="connsiteX0" fmla="*/ 0 w 5112360"/>
                <a:gd name="connsiteY0" fmla="*/ 0 h 651418"/>
                <a:gd name="connsiteX1" fmla="*/ 5112360 w 5112360"/>
                <a:gd name="connsiteY1" fmla="*/ 0 h 651418"/>
                <a:gd name="connsiteX2" fmla="*/ 5112360 w 5112360"/>
                <a:gd name="connsiteY2" fmla="*/ 651418 h 651418"/>
                <a:gd name="connsiteX3" fmla="*/ 0 w 5112360"/>
                <a:gd name="connsiteY3" fmla="*/ 651418 h 651418"/>
                <a:gd name="connsiteX4" fmla="*/ 0 w 511236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60" h="651418">
                  <a:moveTo>
                    <a:pt x="0" y="0"/>
                  </a:moveTo>
                  <a:lnTo>
                    <a:pt x="5112360" y="0"/>
                  </a:lnTo>
                  <a:lnTo>
                    <a:pt x="5112360" y="651418"/>
                  </a:lnTo>
                  <a:lnTo>
                    <a:pt x="0" y="65141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194" tIns="165460" rIns="99194" bIns="165460" numCol="1" spcCol="1270" anchor="ctr" anchorCtr="0">
              <a:noAutofit/>
            </a:bodyPr>
            <a:lstStyle/>
            <a:p>
              <a:pPr marL="0" lvl="0" indent="0" algn="l" defTabSz="600075">
                <a:lnSpc>
                  <a:spcPct val="90000"/>
                </a:lnSpc>
                <a:spcBef>
                  <a:spcPct val="0"/>
                </a:spcBef>
                <a:spcAft>
                  <a:spcPct val="35000"/>
                </a:spcAft>
                <a:buNone/>
              </a:pPr>
              <a:r>
                <a:rPr lang="en-US" sz="1600" b="0" kern="1200" dirty="0">
                  <a:solidFill>
                    <a:srgbClr val="1A547A"/>
                  </a:solidFill>
                  <a:latin typeface="Montserrat" panose="00000500000000000000" pitchFamily="2" charset="0"/>
                </a:rPr>
                <a:t>Support</a:t>
              </a:r>
              <a:r>
                <a:rPr lang="en-US" sz="1600" b="1" kern="1200" dirty="0">
                  <a:solidFill>
                    <a:srgbClr val="1A547A"/>
                  </a:solidFill>
                  <a:latin typeface="Montserrat" panose="00000500000000000000" pitchFamily="2" charset="0"/>
                </a:rPr>
                <a:t> self-efficacy </a:t>
              </a:r>
              <a:r>
                <a:rPr lang="en-US" sz="1600" b="0" kern="1200" dirty="0">
                  <a:solidFill>
                    <a:srgbClr val="1A547A"/>
                  </a:solidFill>
                  <a:latin typeface="Montserrat" panose="00000500000000000000" pitchFamily="2" charset="0"/>
                </a:rPr>
                <a:t>and</a:t>
              </a:r>
              <a:r>
                <a:rPr lang="en-US" sz="1600" b="1" kern="1200" dirty="0">
                  <a:solidFill>
                    <a:srgbClr val="1A547A"/>
                  </a:solidFill>
                  <a:latin typeface="Montserrat" panose="00000500000000000000" pitchFamily="2" charset="0"/>
                </a:rPr>
                <a:t> </a:t>
              </a:r>
              <a:r>
                <a:rPr lang="en-US" sz="1600" kern="1200" dirty="0">
                  <a:solidFill>
                    <a:srgbClr val="1A547A"/>
                  </a:solidFill>
                  <a:latin typeface="Montserrat" panose="00000500000000000000" pitchFamily="2" charset="0"/>
                </a:rPr>
                <a:t>patients’ belief that they can change.</a:t>
              </a:r>
            </a:p>
          </p:txBody>
        </p:sp>
        <p:sp>
          <p:nvSpPr>
            <p:cNvPr id="28" name="Freeform: Shape 27">
              <a:extLst>
                <a:ext uri="{FF2B5EF4-FFF2-40B4-BE49-F238E27FC236}">
                  <a16:creationId xmlns:a16="http://schemas.microsoft.com/office/drawing/2014/main" id="{E67248D8-9E55-4561-BC9D-136EE2D2B7C0}"/>
                </a:ext>
              </a:extLst>
            </p:cNvPr>
            <p:cNvSpPr/>
            <p:nvPr/>
          </p:nvSpPr>
          <p:spPr>
            <a:xfrm>
              <a:off x="1376775" y="3915972"/>
              <a:ext cx="1278090" cy="651418"/>
            </a:xfrm>
            <a:custGeom>
              <a:avLst/>
              <a:gdLst>
                <a:gd name="connsiteX0" fmla="*/ 0 w 1278090"/>
                <a:gd name="connsiteY0" fmla="*/ 0 h 651418"/>
                <a:gd name="connsiteX1" fmla="*/ 1278090 w 1278090"/>
                <a:gd name="connsiteY1" fmla="*/ 0 h 651418"/>
                <a:gd name="connsiteX2" fmla="*/ 1278090 w 1278090"/>
                <a:gd name="connsiteY2" fmla="*/ 651418 h 651418"/>
                <a:gd name="connsiteX3" fmla="*/ 0 w 1278090"/>
                <a:gd name="connsiteY3" fmla="*/ 651418 h 651418"/>
                <a:gd name="connsiteX4" fmla="*/ 0 w 1278090"/>
                <a:gd name="connsiteY4" fmla="*/ 0 h 65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90" h="651418">
                  <a:moveTo>
                    <a:pt x="0" y="0"/>
                  </a:moveTo>
                  <a:lnTo>
                    <a:pt x="1278090" y="0"/>
                  </a:lnTo>
                  <a:lnTo>
                    <a:pt x="1278090" y="651418"/>
                  </a:lnTo>
                  <a:lnTo>
                    <a:pt x="0" y="651418"/>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7632" tIns="64346" rIns="67632" bIns="64346" numCol="1" spcCol="1270" anchor="ctr" anchorCtr="0">
              <a:noAutofit/>
            </a:bodyPr>
            <a:lstStyle/>
            <a:p>
              <a:pPr marL="0" lvl="0" indent="0" algn="ctr" defTabSz="1244600">
                <a:lnSpc>
                  <a:spcPct val="90000"/>
                </a:lnSpc>
                <a:spcBef>
                  <a:spcPct val="0"/>
                </a:spcBef>
                <a:spcAft>
                  <a:spcPct val="35000"/>
                </a:spcAft>
                <a:buNone/>
              </a:pPr>
              <a:endParaRPr lang="en-US" sz="3600" kern="1200" dirty="0">
                <a:solidFill>
                  <a:srgbClr val="023649"/>
                </a:solidFill>
                <a:latin typeface="Montserrat" panose="00000500000000000000" pitchFamily="2" charset="0"/>
              </a:endParaRPr>
            </a:p>
          </p:txBody>
        </p:sp>
      </p:grpSp>
      <p:pic>
        <p:nvPicPr>
          <p:cNvPr id="6" name="Graphic 5" descr="Two Hearts with solid fill">
            <a:extLst>
              <a:ext uri="{FF2B5EF4-FFF2-40B4-BE49-F238E27FC236}">
                <a16:creationId xmlns:a16="http://schemas.microsoft.com/office/drawing/2014/main" id="{F94AE897-F3C7-6446-9200-E3AE297A564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614" y="1658689"/>
            <a:ext cx="400225" cy="400225"/>
          </a:xfrm>
          <a:prstGeom prst="rect">
            <a:avLst/>
          </a:prstGeom>
        </p:spPr>
      </p:pic>
      <p:pic>
        <p:nvPicPr>
          <p:cNvPr id="8" name="Graphic 7" descr="Shuffle with solid fill">
            <a:extLst>
              <a:ext uri="{FF2B5EF4-FFF2-40B4-BE49-F238E27FC236}">
                <a16:creationId xmlns:a16="http://schemas.microsoft.com/office/drawing/2014/main" id="{05D828E7-8BC5-6E42-A002-CF4A09163C4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4825" y="2220885"/>
            <a:ext cx="359803" cy="359803"/>
          </a:xfrm>
          <a:prstGeom prst="rect">
            <a:avLst/>
          </a:prstGeom>
        </p:spPr>
      </p:pic>
      <p:pic>
        <p:nvPicPr>
          <p:cNvPr id="10" name="Graphic 9" descr="Lightning with solid fill">
            <a:extLst>
              <a:ext uri="{FF2B5EF4-FFF2-40B4-BE49-F238E27FC236}">
                <a16:creationId xmlns:a16="http://schemas.microsoft.com/office/drawing/2014/main" id="{2454C246-330B-1940-9219-E2D471D035C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7237" y="2742659"/>
            <a:ext cx="434979" cy="434979"/>
          </a:xfrm>
          <a:prstGeom prst="rect">
            <a:avLst/>
          </a:prstGeom>
        </p:spPr>
      </p:pic>
      <p:pic>
        <p:nvPicPr>
          <p:cNvPr id="12" name="Graphic 11" descr="Cycling with solid fill">
            <a:extLst>
              <a:ext uri="{FF2B5EF4-FFF2-40B4-BE49-F238E27FC236}">
                <a16:creationId xmlns:a16="http://schemas.microsoft.com/office/drawing/2014/main" id="{7C6AE122-A74D-3443-A20F-30EEDDD0735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0220" y="3339609"/>
            <a:ext cx="329012" cy="329012"/>
          </a:xfrm>
          <a:prstGeom prst="rect">
            <a:avLst/>
          </a:prstGeom>
        </p:spPr>
      </p:pic>
      <p:pic>
        <p:nvPicPr>
          <p:cNvPr id="14" name="Graphic 13" descr="Open hand with solid fill">
            <a:extLst>
              <a:ext uri="{FF2B5EF4-FFF2-40B4-BE49-F238E27FC236}">
                <a16:creationId xmlns:a16="http://schemas.microsoft.com/office/drawing/2014/main" id="{F4D227BD-E085-4247-B793-A6B7950CF05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1506" y="3830591"/>
            <a:ext cx="526440" cy="526440"/>
          </a:xfrm>
          <a:prstGeom prst="rect">
            <a:avLst/>
          </a:prstGeom>
        </p:spPr>
      </p:pic>
      <p:sp>
        <p:nvSpPr>
          <p:cNvPr id="15" name="Google Shape;367;p41">
            <a:extLst>
              <a:ext uri="{FF2B5EF4-FFF2-40B4-BE49-F238E27FC236}">
                <a16:creationId xmlns:a16="http://schemas.microsoft.com/office/drawing/2014/main" id="{B1C9E200-3AB0-534F-92C9-FD01BB9AE623}"/>
              </a:ext>
            </a:extLst>
          </p:cNvPr>
          <p:cNvSpPr/>
          <p:nvPr/>
        </p:nvSpPr>
        <p:spPr>
          <a:xfrm>
            <a:off x="372166" y="4654283"/>
            <a:ext cx="1396541" cy="353694"/>
          </a:xfrm>
          <a:prstGeom prst="rect">
            <a:avLst/>
          </a:prstGeom>
          <a:noFill/>
          <a:ln>
            <a:noFill/>
          </a:ln>
        </p:spPr>
        <p:txBody>
          <a:bodyPr spcFirstLastPara="1" wrap="square" lIns="33056" tIns="34275" rIns="33056" bIns="34275" anchor="ctr" anchorCtr="0">
            <a:noAutofit/>
          </a:bodyPr>
          <a:lstStyle/>
          <a:p>
            <a:pPr>
              <a:lnSpc>
                <a:spcPct val="115000"/>
              </a:lnSpc>
              <a:buSzPts val="1100"/>
            </a:pPr>
            <a:r>
              <a:rPr lang="en" sz="900" dirty="0">
                <a:solidFill>
                  <a:srgbClr val="108C96"/>
                </a:solidFill>
                <a:latin typeface="Montserrat" panose="00000500000000000000" pitchFamily="2" charset="0"/>
                <a:ea typeface="Calibri"/>
                <a:cs typeface="Calibri"/>
                <a:sym typeface="Calibri"/>
              </a:rPr>
              <a:t>Miller &amp; Rollnick, 2013</a:t>
            </a:r>
            <a:endParaRPr sz="900" dirty="0">
              <a:solidFill>
                <a:srgbClr val="108C96"/>
              </a:solidFill>
              <a:latin typeface="Montserrat" panose="00000500000000000000" pitchFamily="2" charset="0"/>
              <a:ea typeface="Calibri"/>
              <a:cs typeface="Calibri"/>
              <a:sym typeface="Calibri"/>
            </a:endParaRPr>
          </a:p>
        </p:txBody>
      </p:sp>
      <p:sp>
        <p:nvSpPr>
          <p:cNvPr id="29" name="Google Shape;41;p13">
            <a:extLst>
              <a:ext uri="{FF2B5EF4-FFF2-40B4-BE49-F238E27FC236}">
                <a16:creationId xmlns:a16="http://schemas.microsoft.com/office/drawing/2014/main" id="{E4404B28-1D8C-4021-97A8-189DCBE425CC}"/>
              </a:ext>
            </a:extLst>
          </p:cNvPr>
          <p:cNvSpPr txBox="1"/>
          <p:nvPr/>
        </p:nvSpPr>
        <p:spPr>
          <a:xfrm>
            <a:off x="715879" y="504826"/>
            <a:ext cx="8264348"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2800" b="1" dirty="0">
                <a:solidFill>
                  <a:srgbClr val="023649"/>
                </a:solidFill>
                <a:latin typeface="Montserrat" panose="00000500000000000000" pitchFamily="2" charset="0"/>
                <a:ea typeface="Calibri"/>
                <a:cs typeface="Calibri"/>
                <a:sym typeface="Calibri"/>
              </a:rPr>
              <a:t>5 Principles of Motivational Interviewing</a:t>
            </a:r>
          </a:p>
        </p:txBody>
      </p:sp>
      <p:cxnSp>
        <p:nvCxnSpPr>
          <p:cNvPr id="30" name="Straight Connector 29">
            <a:extLst>
              <a:ext uri="{FF2B5EF4-FFF2-40B4-BE49-F238E27FC236}">
                <a16:creationId xmlns:a16="http://schemas.microsoft.com/office/drawing/2014/main" id="{8D1CE822-E498-4644-996B-ED4636CAE5DB}"/>
              </a:ext>
            </a:extLst>
          </p:cNvPr>
          <p:cNvCxnSpPr>
            <a:cxnSpLocks/>
          </p:cNvCxnSpPr>
          <p:nvPr/>
        </p:nvCxnSpPr>
        <p:spPr>
          <a:xfrm>
            <a:off x="824164" y="1151209"/>
            <a:ext cx="535406" cy="0"/>
          </a:xfrm>
          <a:prstGeom prst="line">
            <a:avLst/>
          </a:prstGeom>
          <a:noFill/>
          <a:ln w="57150" cap="flat" cmpd="sng" algn="ctr">
            <a:solidFill>
              <a:srgbClr val="4ABDE8">
                <a:shade val="95000"/>
                <a:satMod val="105000"/>
              </a:srgbClr>
            </a:solidFill>
            <a:prstDash val="solid"/>
          </a:ln>
          <a:effectLst/>
        </p:spPr>
      </p:cxnSp>
    </p:spTree>
    <p:extLst>
      <p:ext uri="{BB962C8B-B14F-4D97-AF65-F5344CB8AC3E}">
        <p14:creationId xmlns:p14="http://schemas.microsoft.com/office/powerpoint/2010/main" val="90415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a:extLst>
              <a:ext uri="{FF2B5EF4-FFF2-40B4-BE49-F238E27FC236}">
                <a16:creationId xmlns:a16="http://schemas.microsoft.com/office/drawing/2014/main" id="{93C7E09B-5473-4E35-85B5-B4AD6852974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7061" b="7061"/>
          <a:stretch/>
        </p:blipFill>
        <p:spPr>
          <a:xfrm>
            <a:off x="-1" y="0"/>
            <a:ext cx="9143999" cy="5143500"/>
          </a:xfrm>
          <a:prstGeom prst="rect">
            <a:avLst/>
          </a:prstGeom>
        </p:spPr>
      </p:pic>
      <p:sp>
        <p:nvSpPr>
          <p:cNvPr id="12" name="Rectangle 11">
            <a:extLst>
              <a:ext uri="{FF2B5EF4-FFF2-40B4-BE49-F238E27FC236}">
                <a16:creationId xmlns:a16="http://schemas.microsoft.com/office/drawing/2014/main" id="{8555604A-C42E-4974-8757-CB4DA91EEC04}"/>
              </a:ext>
            </a:extLst>
          </p:cNvPr>
          <p:cNvSpPr/>
          <p:nvPr/>
        </p:nvSpPr>
        <p:spPr>
          <a:xfrm>
            <a:off x="0" y="0"/>
            <a:ext cx="9144000" cy="5143500"/>
          </a:xfrm>
          <a:prstGeom prst="rect">
            <a:avLst/>
          </a:prstGeom>
          <a:solidFill>
            <a:srgbClr val="07070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Google Shape;375;p42"/>
          <p:cNvSpPr/>
          <p:nvPr/>
        </p:nvSpPr>
        <p:spPr>
          <a:xfrm>
            <a:off x="418152" y="4717309"/>
            <a:ext cx="1411432" cy="259687"/>
          </a:xfrm>
          <a:prstGeom prst="rect">
            <a:avLst/>
          </a:prstGeom>
          <a:noFill/>
          <a:ln>
            <a:noFill/>
          </a:ln>
        </p:spPr>
        <p:txBody>
          <a:bodyPr spcFirstLastPara="1" wrap="square" lIns="33056" tIns="34275" rIns="33056" bIns="34275" anchor="b" anchorCtr="0">
            <a:noAutofit/>
          </a:bodyPr>
          <a:lstStyle/>
          <a:p>
            <a:r>
              <a:rPr lang="en" sz="900" dirty="0">
                <a:solidFill>
                  <a:schemeClr val="bg1"/>
                </a:solidFill>
                <a:latin typeface="Montserrat" panose="00000500000000000000" pitchFamily="2" charset="0"/>
                <a:ea typeface="Calibri"/>
                <a:cs typeface="Calibri"/>
                <a:sym typeface="Calibri"/>
              </a:rPr>
              <a:t>Botticelli &amp; Koh, 2016</a:t>
            </a:r>
            <a:r>
              <a:rPr lang="en" sz="900" dirty="0">
                <a:solidFill>
                  <a:schemeClr val="bg1"/>
                </a:solidFill>
                <a:latin typeface="Montserrat" panose="00000500000000000000" pitchFamily="2" charset="0"/>
              </a:rPr>
              <a:t> </a:t>
            </a:r>
            <a:endParaRPr sz="1050" dirty="0">
              <a:solidFill>
                <a:schemeClr val="bg1"/>
              </a:solidFill>
              <a:latin typeface="Montserrat" panose="00000500000000000000" pitchFamily="2" charset="0"/>
            </a:endParaRPr>
          </a:p>
          <a:p>
            <a:r>
              <a:rPr lang="en" sz="900" dirty="0">
                <a:solidFill>
                  <a:schemeClr val="bg1"/>
                </a:solidFill>
                <a:latin typeface="Montserrat" panose="00000500000000000000" pitchFamily="2" charset="0"/>
                <a:ea typeface="Calibri"/>
                <a:cs typeface="Calibri"/>
                <a:sym typeface="Calibri"/>
              </a:rPr>
              <a:t>McLellan, 2000</a:t>
            </a:r>
            <a:endParaRPr sz="1050" dirty="0">
              <a:solidFill>
                <a:schemeClr val="bg1"/>
              </a:solidFill>
              <a:latin typeface="Montserrat" panose="00000500000000000000" pitchFamily="2" charset="0"/>
            </a:endParaRPr>
          </a:p>
        </p:txBody>
      </p:sp>
      <p:sp>
        <p:nvSpPr>
          <p:cNvPr id="10" name="Google Shape;41;p13">
            <a:extLst>
              <a:ext uri="{FF2B5EF4-FFF2-40B4-BE49-F238E27FC236}">
                <a16:creationId xmlns:a16="http://schemas.microsoft.com/office/drawing/2014/main" id="{3E652F02-66CA-4FFA-8816-64B447ADF672}"/>
              </a:ext>
            </a:extLst>
          </p:cNvPr>
          <p:cNvSpPr txBox="1"/>
          <p:nvPr/>
        </p:nvSpPr>
        <p:spPr>
          <a:xfrm>
            <a:off x="3805394" y="575475"/>
            <a:ext cx="29296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Key Points</a:t>
            </a:r>
          </a:p>
        </p:txBody>
      </p:sp>
      <p:cxnSp>
        <p:nvCxnSpPr>
          <p:cNvPr id="11" name="Straight Connector 10">
            <a:extLst>
              <a:ext uri="{FF2B5EF4-FFF2-40B4-BE49-F238E27FC236}">
                <a16:creationId xmlns:a16="http://schemas.microsoft.com/office/drawing/2014/main" id="{33E45A56-DEF6-46DE-A48C-636A846476A9}"/>
              </a:ext>
            </a:extLst>
          </p:cNvPr>
          <p:cNvCxnSpPr>
            <a:cxnSpLocks/>
          </p:cNvCxnSpPr>
          <p:nvPr/>
        </p:nvCxnSpPr>
        <p:spPr>
          <a:xfrm>
            <a:off x="3913678" y="1221858"/>
            <a:ext cx="535406" cy="0"/>
          </a:xfrm>
          <a:prstGeom prst="line">
            <a:avLst/>
          </a:prstGeom>
          <a:noFill/>
          <a:ln w="57150" cap="flat" cmpd="sng" algn="ctr">
            <a:solidFill>
              <a:srgbClr val="4ABDE8">
                <a:shade val="95000"/>
                <a:satMod val="105000"/>
              </a:srgbClr>
            </a:solidFill>
            <a:prstDash val="solid"/>
          </a:ln>
          <a:effectLst/>
        </p:spPr>
      </p:cxnSp>
      <p:sp>
        <p:nvSpPr>
          <p:cNvPr id="374" name="Google Shape;374;p42"/>
          <p:cNvSpPr txBox="1">
            <a:spLocks noGrp="1"/>
          </p:cNvSpPr>
          <p:nvPr>
            <p:ph idx="1"/>
          </p:nvPr>
        </p:nvSpPr>
        <p:spPr>
          <a:xfrm>
            <a:off x="3859985" y="1445065"/>
            <a:ext cx="4642571" cy="3122953"/>
          </a:xfrm>
          <a:prstGeom prst="rect">
            <a:avLst/>
          </a:prstGeom>
          <a:noFill/>
          <a:ln>
            <a:noFill/>
          </a:ln>
        </p:spPr>
        <p:txBody>
          <a:bodyPr spcFirstLastPara="1" wrap="square" lIns="68569" tIns="34275" rIns="68569" bIns="34275" anchor="t" anchorCtr="0">
            <a:noAutofit/>
          </a:bodyPr>
          <a:lstStyle/>
          <a:p>
            <a:pPr marL="0" indent="0">
              <a:lnSpc>
                <a:spcPct val="100000"/>
              </a:lnSpc>
              <a:spcBef>
                <a:spcPts val="600"/>
              </a:spcBef>
              <a:buClr>
                <a:schemeClr val="dk1"/>
              </a:buClr>
              <a:buSzPts val="2240"/>
              <a:buNone/>
            </a:pPr>
            <a:r>
              <a:rPr lang="en" sz="1200" b="1" dirty="0">
                <a:solidFill>
                  <a:schemeClr val="bg1"/>
                </a:solidFill>
                <a:latin typeface="Montserrat" panose="00000500000000000000" pitchFamily="2" charset="0"/>
                <a:ea typeface="Times New Roman"/>
                <a:cs typeface="Times New Roman"/>
                <a:sym typeface="Times New Roman"/>
              </a:rPr>
              <a:t>We can make a difference.</a:t>
            </a:r>
            <a:endParaRPr sz="2000" dirty="0">
              <a:solidFill>
                <a:schemeClr val="bg1"/>
              </a:solidFill>
              <a:latin typeface="Montserrat" panose="00000500000000000000" pitchFamily="2" charset="0"/>
            </a:endParaRPr>
          </a:p>
          <a:p>
            <a:pPr marL="257175" indent="-233363">
              <a:lnSpc>
                <a:spcPct val="100000"/>
              </a:lnSpc>
              <a:spcBef>
                <a:spcPts val="600"/>
              </a:spcBef>
              <a:buClr>
                <a:schemeClr val="bg1"/>
              </a:buClr>
              <a:buSzPct val="80000"/>
              <a:buFont typeface="Montserrat" panose="00000500000000000000" pitchFamily="2" charset="0"/>
              <a:buChar char="O"/>
            </a:pPr>
            <a:r>
              <a:rPr lang="en" sz="1200" dirty="0">
                <a:solidFill>
                  <a:schemeClr val="bg1"/>
                </a:solidFill>
                <a:latin typeface="Montserrat" panose="00000500000000000000" pitchFamily="2" charset="0"/>
                <a:ea typeface="Times New Roman"/>
                <a:cs typeface="Times New Roman"/>
                <a:sym typeface="Times New Roman"/>
              </a:rPr>
              <a:t>Emergency physicians work at the frontline of the SUD epidemic, and we should feel empowered to save lives by linking patients to treatment. </a:t>
            </a:r>
            <a:endParaRPr sz="2000" dirty="0">
              <a:solidFill>
                <a:schemeClr val="bg1"/>
              </a:solidFill>
              <a:latin typeface="Montserrat" panose="00000500000000000000" pitchFamily="2" charset="0"/>
            </a:endParaRPr>
          </a:p>
          <a:p>
            <a:pPr marL="0" indent="0">
              <a:lnSpc>
                <a:spcPct val="100000"/>
              </a:lnSpc>
              <a:spcBef>
                <a:spcPts val="600"/>
              </a:spcBef>
              <a:buClr>
                <a:schemeClr val="dk1"/>
              </a:buClr>
              <a:buSzPts val="2240"/>
              <a:buNone/>
            </a:pPr>
            <a:r>
              <a:rPr lang="en" sz="1200" b="1" dirty="0">
                <a:solidFill>
                  <a:schemeClr val="bg1"/>
                </a:solidFill>
                <a:latin typeface="Montserrat" panose="00000500000000000000" pitchFamily="2" charset="0"/>
                <a:ea typeface="Times New Roman"/>
                <a:cs typeface="Times New Roman"/>
                <a:sym typeface="Times New Roman"/>
              </a:rPr>
              <a:t>Words matter.</a:t>
            </a:r>
            <a:endParaRPr sz="2000" dirty="0">
              <a:solidFill>
                <a:schemeClr val="bg1"/>
              </a:solidFill>
              <a:latin typeface="Montserrat" panose="00000500000000000000" pitchFamily="2" charset="0"/>
            </a:endParaRPr>
          </a:p>
          <a:p>
            <a:pPr marL="257175" indent="-233363">
              <a:lnSpc>
                <a:spcPct val="100000"/>
              </a:lnSpc>
              <a:spcBef>
                <a:spcPts val="600"/>
              </a:spcBef>
              <a:buClr>
                <a:schemeClr val="bg1"/>
              </a:buClr>
              <a:buSzPct val="80000"/>
              <a:buFont typeface="Montserrat" panose="00000500000000000000" pitchFamily="2" charset="0"/>
              <a:buChar char="O"/>
            </a:pPr>
            <a:r>
              <a:rPr lang="en" sz="1200" dirty="0">
                <a:solidFill>
                  <a:schemeClr val="bg1"/>
                </a:solidFill>
                <a:latin typeface="Montserrat" panose="00000500000000000000" pitchFamily="2" charset="0"/>
                <a:cs typeface="Times New Roman"/>
                <a:sym typeface="Times New Roman"/>
              </a:rPr>
              <a:t>Language can either perpetuate or reduce stigma. Physicians should strive to use language that accurately reflects science, promotes evidence-based treatment, and demonstrates respect for patients.</a:t>
            </a:r>
            <a:endParaRPr sz="1200" dirty="0">
              <a:solidFill>
                <a:schemeClr val="bg1"/>
              </a:solidFill>
              <a:latin typeface="Montserrat" panose="00000500000000000000" pitchFamily="2" charset="0"/>
              <a:cs typeface="Times New Roman"/>
            </a:endParaRPr>
          </a:p>
          <a:p>
            <a:pPr marL="0" indent="0">
              <a:lnSpc>
                <a:spcPct val="100000"/>
              </a:lnSpc>
              <a:spcBef>
                <a:spcPts val="600"/>
              </a:spcBef>
              <a:buClr>
                <a:schemeClr val="dk1"/>
              </a:buClr>
              <a:buSzPts val="2240"/>
              <a:buNone/>
            </a:pPr>
            <a:r>
              <a:rPr lang="en" sz="1200" b="1" dirty="0">
                <a:solidFill>
                  <a:schemeClr val="bg1"/>
                </a:solidFill>
                <a:latin typeface="Montserrat" panose="00000500000000000000" pitchFamily="2" charset="0"/>
                <a:ea typeface="Times New Roman"/>
                <a:cs typeface="Times New Roman"/>
                <a:sym typeface="Times New Roman"/>
              </a:rPr>
              <a:t>Treatment works.</a:t>
            </a:r>
            <a:endParaRPr sz="2000" dirty="0">
              <a:solidFill>
                <a:schemeClr val="bg1"/>
              </a:solidFill>
              <a:latin typeface="Montserrat" panose="00000500000000000000" pitchFamily="2" charset="0"/>
            </a:endParaRPr>
          </a:p>
          <a:p>
            <a:pPr marL="257175" indent="-233363">
              <a:lnSpc>
                <a:spcPct val="100000"/>
              </a:lnSpc>
              <a:spcBef>
                <a:spcPts val="600"/>
              </a:spcBef>
              <a:buClr>
                <a:schemeClr val="bg1"/>
              </a:buClr>
              <a:buSzPct val="80000"/>
              <a:buFont typeface="Montserrat" panose="00000500000000000000" pitchFamily="2" charset="0"/>
              <a:buChar char="O"/>
            </a:pPr>
            <a:r>
              <a:rPr lang="en" sz="1200" dirty="0">
                <a:solidFill>
                  <a:schemeClr val="bg1"/>
                </a:solidFill>
                <a:latin typeface="Montserrat" panose="00000500000000000000" pitchFamily="2" charset="0"/>
                <a:ea typeface="Times New Roman"/>
                <a:cs typeface="Times New Roman"/>
                <a:sym typeface="Times New Roman"/>
              </a:rPr>
              <a:t>SUD is a preventable and treatable chronic illness. Treatment outcomes for SUD are similar to those of other chronic illnesses, such as type 2 diabetes, hypertension, and asthma. </a:t>
            </a:r>
            <a:endParaRPr sz="2000" dirty="0">
              <a:solidFill>
                <a:schemeClr val="bg1"/>
              </a:solidFill>
              <a:latin typeface="Montserrat" panose="00000500000000000000" pitchFamily="2" charset="0"/>
            </a:endParaRPr>
          </a:p>
        </p:txBody>
      </p:sp>
      <p:sp>
        <p:nvSpPr>
          <p:cNvPr id="17" name="Slide Number Placeholder 2">
            <a:extLst>
              <a:ext uri="{FF2B5EF4-FFF2-40B4-BE49-F238E27FC236}">
                <a16:creationId xmlns:a16="http://schemas.microsoft.com/office/drawing/2014/main" id="{3C99E769-E975-4410-B72C-6F7C46E2521C}"/>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22</a:t>
            </a:fld>
            <a:endParaRPr lang="en-US" dirty="0">
              <a:solidFill>
                <a:schemeClr val="bg1"/>
              </a:solidFill>
              <a:latin typeface="Montserrat" panose="000005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1;p13">
            <a:extLst>
              <a:ext uri="{FF2B5EF4-FFF2-40B4-BE49-F238E27FC236}">
                <a16:creationId xmlns:a16="http://schemas.microsoft.com/office/drawing/2014/main" id="{A33F0086-9078-4E0C-B87C-BD6D792EE823}"/>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References</a:t>
            </a:r>
          </a:p>
        </p:txBody>
      </p:sp>
      <p:cxnSp>
        <p:nvCxnSpPr>
          <p:cNvPr id="9" name="Straight Connector 8">
            <a:extLst>
              <a:ext uri="{FF2B5EF4-FFF2-40B4-BE49-F238E27FC236}">
                <a16:creationId xmlns:a16="http://schemas.microsoft.com/office/drawing/2014/main" id="{4256B012-DC59-43F6-B21B-FB85CD98D488}"/>
              </a:ext>
            </a:extLst>
          </p:cNvPr>
          <p:cNvCxnSpPr>
            <a:cxnSpLocks/>
          </p:cNvCxnSpPr>
          <p:nvPr/>
        </p:nvCxnSpPr>
        <p:spPr>
          <a:xfrm>
            <a:off x="836195" y="115120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Google Shape;390;p44">
            <a:extLst>
              <a:ext uri="{FF2B5EF4-FFF2-40B4-BE49-F238E27FC236}">
                <a16:creationId xmlns:a16="http://schemas.microsoft.com/office/drawing/2014/main" id="{86A76C33-72B0-4C44-BDD8-F5B7BA34BE36}"/>
              </a:ext>
            </a:extLst>
          </p:cNvPr>
          <p:cNvSpPr txBox="1">
            <a:spLocks/>
          </p:cNvSpPr>
          <p:nvPr/>
        </p:nvSpPr>
        <p:spPr>
          <a:xfrm>
            <a:off x="663385" y="1350457"/>
            <a:ext cx="3703899" cy="401125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214313">
              <a:lnSpc>
                <a:spcPts val="960"/>
              </a:lnSpc>
              <a:spcBef>
                <a:spcPts val="600"/>
              </a:spcBef>
              <a:buClr>
                <a:schemeClr val="bg1"/>
              </a:buClr>
              <a:buSzPct val="80000"/>
              <a:buFont typeface="Montserrat" panose="00000500000000000000" pitchFamily="2" charset="0"/>
              <a:buChar char="O"/>
            </a:pPr>
            <a:r>
              <a:rPr lang="en-US" sz="800" dirty="0" err="1">
                <a:solidFill>
                  <a:schemeClr val="bg1"/>
                </a:solidFill>
                <a:latin typeface="Montserrat" panose="00000500000000000000" pitchFamily="2" charset="0"/>
              </a:rPr>
              <a:t>Agerwala</a:t>
            </a:r>
            <a:r>
              <a:rPr lang="en-US" sz="800" dirty="0">
                <a:solidFill>
                  <a:schemeClr val="bg1"/>
                </a:solidFill>
                <a:latin typeface="Montserrat" panose="00000500000000000000" pitchFamily="2" charset="0"/>
              </a:rPr>
              <a:t> SM and McCance-Katz EF. 2012. Integrating Screening, Brief Intervention, and Referral to Treatment (SBIRT) into Clinical Practice Settings: A Brief Review. </a:t>
            </a:r>
            <a:r>
              <a:rPr lang="en-US" sz="800" i="1" dirty="0">
                <a:solidFill>
                  <a:schemeClr val="bg1"/>
                </a:solidFill>
                <a:latin typeface="Montserrat" panose="00000500000000000000" pitchFamily="2" charset="0"/>
              </a:rPr>
              <a:t>J Psychoactive Drugs</a:t>
            </a:r>
            <a:r>
              <a:rPr lang="en-US" sz="800" dirty="0">
                <a:solidFill>
                  <a:schemeClr val="bg1"/>
                </a:solidFill>
                <a:latin typeface="Montserrat" panose="00000500000000000000" pitchFamily="2" charset="0"/>
              </a:rPr>
              <a:t> 44(4):307–317.</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Alford DP. 2015. Opioids: Research to practice [PowerPoint slides]. </a:t>
            </a:r>
            <a:r>
              <a:rPr lang="en-US" sz="800" i="1" dirty="0">
                <a:solidFill>
                  <a:schemeClr val="bg1"/>
                </a:solidFill>
                <a:latin typeface="Montserrat" panose="00000500000000000000" pitchFamily="2" charset="0"/>
              </a:rPr>
              <a:t>Chief Resident Immersion Training</a:t>
            </a:r>
            <a:r>
              <a:rPr lang="en-US" sz="800" dirty="0">
                <a:solidFill>
                  <a:schemeClr val="bg1"/>
                </a:solidFill>
                <a:latin typeface="Montserrat" panose="00000500000000000000" pitchFamily="2" charset="0"/>
              </a:rPr>
              <a:t>.</a:t>
            </a:r>
            <a:r>
              <a:rPr lang="en-US" sz="800" dirty="0">
                <a:solidFill>
                  <a:srgbClr val="2998E3"/>
                </a:solidFill>
                <a:uFill>
                  <a:noFill/>
                </a:uFill>
                <a:latin typeface="Montserrat" panose="00000500000000000000" pitchFamily="2" charset="0"/>
                <a:hlinkClick r:id="rId2">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2">
                  <a:extLst>
                    <a:ext uri="{A12FA001-AC4F-418D-AE19-62706E023703}">
                      <ahyp:hlinkClr xmlns:ahyp="http://schemas.microsoft.com/office/drawing/2018/hyperlinkcolor" val="tx"/>
                    </a:ext>
                  </a:extLst>
                </a:hlinkClick>
              </a:rPr>
              <a:t>https://www.bumc.bu.edu/care/</a:t>
            </a:r>
            <a:r>
              <a:rPr lang="en-US" sz="800" dirty="0">
                <a:solidFill>
                  <a:schemeClr val="bg1"/>
                </a:solidFill>
                <a:latin typeface="Montserrat" panose="00000500000000000000" pitchFamily="2" charset="0"/>
              </a:rPr>
              <a:t> (Accessed 11/2019).</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American Society of Addiction Medicine (ASAM). Definition of Addiction. 2011:</a:t>
            </a:r>
            <a:r>
              <a:rPr lang="en-US" sz="800" dirty="0">
                <a:solidFill>
                  <a:srgbClr val="2998E3"/>
                </a:solidFill>
                <a:uFill>
                  <a:noFill/>
                </a:uFill>
                <a:latin typeface="Montserrat" panose="00000500000000000000" pitchFamily="2" charset="0"/>
                <a:hlinkClick r:id="rId3">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https://www.asam.org/resources/definition-of-addiction</a:t>
            </a:r>
            <a:r>
              <a:rPr lang="en-US" sz="800" dirty="0">
                <a:solidFill>
                  <a:schemeClr val="bg1"/>
                </a:solidFill>
                <a:latin typeface="Montserrat" panose="00000500000000000000" pitchFamily="2" charset="0"/>
              </a:rPr>
              <a:t> (Accessed 11/2017).</a:t>
            </a:r>
          </a:p>
          <a:p>
            <a:pPr marL="342900" indent="-214313">
              <a:lnSpc>
                <a:spcPts val="960"/>
              </a:lnSpc>
              <a:spcBef>
                <a:spcPts val="600"/>
              </a:spcBef>
              <a:buClr>
                <a:schemeClr val="bg1"/>
              </a:buClr>
              <a:buSzPct val="80000"/>
              <a:buFont typeface="Montserrat" panose="00000500000000000000" pitchFamily="2" charset="0"/>
              <a:buChar char="O"/>
            </a:pPr>
            <a:r>
              <a:rPr lang="en-US" sz="800" dirty="0" err="1">
                <a:solidFill>
                  <a:schemeClr val="bg1"/>
                </a:solidFill>
                <a:latin typeface="Montserrat" panose="00000500000000000000" pitchFamily="2" charset="0"/>
              </a:rPr>
              <a:t>Anokhin</a:t>
            </a:r>
            <a:r>
              <a:rPr lang="en-US" sz="800" dirty="0">
                <a:solidFill>
                  <a:schemeClr val="bg1"/>
                </a:solidFill>
                <a:latin typeface="Montserrat" panose="00000500000000000000" pitchFamily="2" charset="0"/>
              </a:rPr>
              <a:t> AP, Grant JD, Mulligan RC, and Heath AC. 2015. The genetics of impulsivity: evidence for the heritability of delay discounting. </a:t>
            </a:r>
            <a:r>
              <a:rPr lang="en-US" sz="800" i="1" dirty="0">
                <a:solidFill>
                  <a:schemeClr val="bg1"/>
                </a:solidFill>
                <a:latin typeface="Montserrat" panose="00000500000000000000" pitchFamily="2" charset="0"/>
              </a:rPr>
              <a:t>Biological Psychiatry</a:t>
            </a:r>
            <a:r>
              <a:rPr lang="en-US" sz="800" dirty="0">
                <a:solidFill>
                  <a:schemeClr val="bg1"/>
                </a:solidFill>
                <a:latin typeface="Montserrat" panose="00000500000000000000" pitchFamily="2" charset="0"/>
              </a:rPr>
              <a:t> 77(10):887‒894.</a:t>
            </a:r>
          </a:p>
          <a:p>
            <a:pPr marL="514350" indent="-171450">
              <a:lnSpc>
                <a:spcPts val="960"/>
              </a:lnSpc>
              <a:spcBef>
                <a:spcPts val="600"/>
              </a:spcBef>
              <a:buClr>
                <a:schemeClr val="bg1"/>
              </a:buClr>
              <a:buSzPct val="80000"/>
              <a:buFont typeface="Arial" panose="020B0604020202020204" pitchFamily="34" charset="0"/>
              <a:buChar char="•"/>
            </a:pPr>
            <a:r>
              <a:rPr lang="en-US" sz="800" dirty="0">
                <a:solidFill>
                  <a:schemeClr val="bg1"/>
                </a:solidFill>
                <a:latin typeface="Montserrat" panose="00000500000000000000" pitchFamily="2" charset="0"/>
              </a:rPr>
              <a:t>Bernstein SL, D’Onofrio G. A promising approach for emergency departments to care for patients with substance use and behavioral disorders. </a:t>
            </a:r>
            <a:r>
              <a:rPr lang="en-US" sz="800" i="1" dirty="0">
                <a:solidFill>
                  <a:schemeClr val="bg1"/>
                </a:solidFill>
                <a:latin typeface="Montserrat" panose="00000500000000000000" pitchFamily="2" charset="0"/>
              </a:rPr>
              <a:t>Health </a:t>
            </a:r>
            <a:r>
              <a:rPr lang="en-US" sz="800" i="1" dirty="0" err="1">
                <a:solidFill>
                  <a:schemeClr val="bg1"/>
                </a:solidFill>
                <a:latin typeface="Montserrat" panose="00000500000000000000" pitchFamily="2" charset="0"/>
              </a:rPr>
              <a:t>Aff</a:t>
            </a:r>
            <a:r>
              <a:rPr lang="en-US" sz="800" i="1" dirty="0">
                <a:solidFill>
                  <a:schemeClr val="bg1"/>
                </a:solidFill>
                <a:latin typeface="Montserrat" panose="00000500000000000000" pitchFamily="2" charset="0"/>
              </a:rPr>
              <a:t> (Millwood).</a:t>
            </a:r>
            <a:r>
              <a:rPr lang="en-US" sz="800" dirty="0">
                <a:solidFill>
                  <a:schemeClr val="bg1"/>
                </a:solidFill>
                <a:latin typeface="Montserrat" panose="00000500000000000000" pitchFamily="2" charset="0"/>
              </a:rPr>
              <a:t> 2013 Dec;32(12):2122-8.</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Botticelli and Koh. The Changing Language of Addiction. </a:t>
            </a:r>
            <a:r>
              <a:rPr lang="en-US" sz="800" i="1" dirty="0">
                <a:solidFill>
                  <a:schemeClr val="bg1"/>
                </a:solidFill>
                <a:latin typeface="Montserrat" panose="00000500000000000000" pitchFamily="2" charset="0"/>
              </a:rPr>
              <a:t>JAMA</a:t>
            </a:r>
            <a:r>
              <a:rPr lang="en-US" sz="800" dirty="0">
                <a:solidFill>
                  <a:schemeClr val="bg1"/>
                </a:solidFill>
                <a:latin typeface="Montserrat" panose="00000500000000000000" pitchFamily="2" charset="0"/>
              </a:rPr>
              <a:t> 2016; 316 (13): 1361.</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Centers for Disease Control and Prevention. Wide-ranging </a:t>
            </a:r>
            <a:r>
              <a:rPr lang="en-US" sz="800" dirty="0" err="1">
                <a:solidFill>
                  <a:schemeClr val="bg1"/>
                </a:solidFill>
                <a:latin typeface="Montserrat" panose="00000500000000000000" pitchFamily="2" charset="0"/>
              </a:rPr>
              <a:t>OnLine</a:t>
            </a:r>
            <a:r>
              <a:rPr lang="en-US" sz="800" dirty="0">
                <a:solidFill>
                  <a:schemeClr val="bg1"/>
                </a:solidFill>
                <a:latin typeface="Montserrat" panose="00000500000000000000" pitchFamily="2" charset="0"/>
              </a:rPr>
              <a:t> Data for Epidemiologic Research (WONDER)</a:t>
            </a:r>
            <a:r>
              <a:rPr lang="en-US" sz="800" dirty="0">
                <a:solidFill>
                  <a:srgbClr val="2998E3"/>
                </a:solidFill>
                <a:uFill>
                  <a:noFill/>
                </a:uFill>
                <a:latin typeface="Montserrat" panose="00000500000000000000" pitchFamily="2" charset="0"/>
                <a:hlinkClick r:id="rId4">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4">
                  <a:extLst>
                    <a:ext uri="{A12FA001-AC4F-418D-AE19-62706E023703}">
                      <ahyp:hlinkClr xmlns:ahyp="http://schemas.microsoft.com/office/drawing/2018/hyperlinkcolor" val="tx"/>
                    </a:ext>
                  </a:extLst>
                </a:hlinkClick>
              </a:rPr>
              <a:t>http://wonder.cdc.gov/mcd.html</a:t>
            </a:r>
            <a:r>
              <a:rPr lang="en-US" sz="800" dirty="0">
                <a:solidFill>
                  <a:schemeClr val="bg1"/>
                </a:solidFill>
                <a:latin typeface="Montserrat" panose="00000500000000000000" pitchFamily="2" charset="0"/>
              </a:rPr>
              <a:t>. (Accessed 12/2020).</a:t>
            </a:r>
          </a:p>
        </p:txBody>
      </p:sp>
      <p:sp>
        <p:nvSpPr>
          <p:cNvPr id="15" name="TextBox 14">
            <a:extLst>
              <a:ext uri="{FF2B5EF4-FFF2-40B4-BE49-F238E27FC236}">
                <a16:creationId xmlns:a16="http://schemas.microsoft.com/office/drawing/2014/main" id="{47EEFB32-3F57-467B-9ADC-5D333070B3BB}"/>
              </a:ext>
            </a:extLst>
          </p:cNvPr>
          <p:cNvSpPr txBox="1"/>
          <p:nvPr/>
        </p:nvSpPr>
        <p:spPr>
          <a:xfrm>
            <a:off x="4872510" y="1350457"/>
            <a:ext cx="3751940" cy="3291670"/>
          </a:xfrm>
          <a:prstGeom prst="rect">
            <a:avLst/>
          </a:prstGeom>
          <a:noFill/>
        </p:spPr>
        <p:txBody>
          <a:bodyPr wrap="square">
            <a:spAutoFit/>
          </a:bodyPr>
          <a:lstStyle/>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D’Onofrio G,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Chawarski</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MC, O’Connor PG, et al. Emergency department-initiated buprenorphine for opioid dependence with continuation in primary care: outcomes during and after intervention.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J Gen Int Med </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2017; 34: 660-666.</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Grayken Center for Addiction at Boston Medical Center. Words Matter: My Pledge. 2019:</a:t>
            </a:r>
            <a:r>
              <a:rPr kumimoji="0" lang="en-US" sz="800" b="0" i="0" u="none" strike="noStrike" kern="0" cap="none" spc="0" normalizeH="0" baseline="0" noProof="0" dirty="0">
                <a:ln>
                  <a:noFill/>
                </a:ln>
                <a:solidFill>
                  <a:srgbClr val="2998E3"/>
                </a:solidFill>
                <a:effectLst/>
                <a:uLnTx/>
                <a:uFill>
                  <a:noFill/>
                </a:uFill>
                <a:latin typeface="Montserrat" panose="00000500000000000000" pitchFamily="2" charset="0"/>
                <a:cs typeface="Arial"/>
                <a:sym typeface="Arial"/>
                <a:hlinkClick r:id="rId5">
                  <a:extLst>
                    <a:ext uri="{A12FA001-AC4F-418D-AE19-62706E023703}">
                      <ahyp:hlinkClr xmlns:ahyp="http://schemas.microsoft.com/office/drawing/2018/hyperlinkcolor" val="tx"/>
                    </a:ext>
                  </a:extLst>
                </a:hlinkClick>
              </a:rPr>
              <a:t> </a:t>
            </a:r>
            <a:r>
              <a:rPr kumimoji="0" lang="en-US" sz="800" b="0" i="0" u="sng" strike="noStrike" kern="0" cap="none" spc="0" normalizeH="0" baseline="0" noProof="0" dirty="0">
                <a:ln>
                  <a:noFill/>
                </a:ln>
                <a:solidFill>
                  <a:srgbClr val="FFFFFF"/>
                </a:solidFill>
                <a:effectLst/>
                <a:uLnTx/>
                <a:uFillTx/>
                <a:latin typeface="Montserrat" panose="00000500000000000000" pitchFamily="2" charset="0"/>
                <a:cs typeface="Arial"/>
                <a:sym typeface="Arial"/>
                <a:hlinkClick r:id="rId5">
                  <a:extLst>
                    <a:ext uri="{A12FA001-AC4F-418D-AE19-62706E023703}">
                      <ahyp:hlinkClr xmlns:ahyp="http://schemas.microsoft.com/office/drawing/2018/hyperlinkcolor" val="tx"/>
                    </a:ext>
                  </a:extLst>
                </a:hlinkClick>
              </a:rPr>
              <a:t>https://www.bmc.org/sites/default/files/Patient_Care/Specialty_Care/Addiction-Medicine/LANDING/files/Words-Matter-Pledge.pdf</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(Accessed 11/2019).</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Jones CM,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Campopiano</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M, Baldwin G, &amp; McCance-Katz E. 2015. National and State Treatment Need and Capacity for Opioid Agonist Medication-Assisted Treatment.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Am J Public Health </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105(8):e55-63.</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Kelly JF,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Westerhoff</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CM.</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Int J Drug Policy</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2010;21(3):202---207</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McLellan AT, Lewis DC, O’Brien CP, &amp; Kleber HD. (2000). Drug dependence, a chronic medical illness: implications for treatment, insurance, and outcomes evaluation.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JAMA</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284</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(13), 1689-1695.</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Milivojevic</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D, Milovanovic SD, Jovanovic M, et al. 2012. Temperament and character modify risk of drug addiction and influence choice of drugs.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American Journal on Addictions</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21(5):462‒467.</a:t>
            </a:r>
          </a:p>
        </p:txBody>
      </p:sp>
    </p:spTree>
    <p:extLst>
      <p:ext uri="{BB962C8B-B14F-4D97-AF65-F5344CB8AC3E}">
        <p14:creationId xmlns:p14="http://schemas.microsoft.com/office/powerpoint/2010/main" val="279197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97;p45">
            <a:extLst>
              <a:ext uri="{FF2B5EF4-FFF2-40B4-BE49-F238E27FC236}">
                <a16:creationId xmlns:a16="http://schemas.microsoft.com/office/drawing/2014/main" id="{6E9C8F67-A929-4F3A-9FCF-8AC4CA6BC738}"/>
              </a:ext>
            </a:extLst>
          </p:cNvPr>
          <p:cNvSpPr txBox="1">
            <a:spLocks/>
          </p:cNvSpPr>
          <p:nvPr/>
        </p:nvSpPr>
        <p:spPr>
          <a:xfrm>
            <a:off x="663385" y="1403359"/>
            <a:ext cx="3751940" cy="4018401"/>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219075">
              <a:spcBef>
                <a:spcPts val="225"/>
              </a:spcBef>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Miller WM and Rollnick S. 2013. </a:t>
            </a:r>
            <a:r>
              <a:rPr lang="en-US" sz="800" i="1" dirty="0">
                <a:solidFill>
                  <a:schemeClr val="bg1"/>
                </a:solidFill>
                <a:latin typeface="Montserrat" panose="00000500000000000000" pitchFamily="2" charset="0"/>
              </a:rPr>
              <a:t>Motivational Interviewing: Helping People Change</a:t>
            </a:r>
            <a:r>
              <a:rPr lang="en-US" sz="800" dirty="0">
                <a:solidFill>
                  <a:schemeClr val="bg1"/>
                </a:solidFill>
                <a:latin typeface="Montserrat" panose="00000500000000000000" pitchFamily="2" charset="0"/>
              </a:rPr>
              <a:t>. Guilford Press: New York.</a:t>
            </a:r>
          </a:p>
          <a:p>
            <a:pPr marL="342900" indent="-219075">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National Council for Behavioral Health. Language Matters. 2019:</a:t>
            </a:r>
            <a:r>
              <a:rPr lang="en-US" sz="800" dirty="0">
                <a:solidFill>
                  <a:srgbClr val="2998E3"/>
                </a:solidFill>
                <a:uFill>
                  <a:noFill/>
                </a:uFill>
                <a:latin typeface="Montserrat" panose="00000500000000000000" pitchFamily="2" charset="0"/>
                <a:hlinkClick r:id="rId2">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2">
                  <a:extLst>
                    <a:ext uri="{A12FA001-AC4F-418D-AE19-62706E023703}">
                      <ahyp:hlinkClr xmlns:ahyp="http://schemas.microsoft.com/office/drawing/2018/hyperlinkcolor" val="tx"/>
                    </a:ext>
                  </a:extLst>
                </a:hlinkClick>
              </a:rPr>
              <a:t>https://www.thenationalcouncil.org/surgeon-general-toolkit/language-matters/</a:t>
            </a:r>
            <a:r>
              <a:rPr lang="en-US" sz="800" dirty="0">
                <a:solidFill>
                  <a:schemeClr val="bg1"/>
                </a:solidFill>
                <a:latin typeface="Montserrat" panose="00000500000000000000" pitchFamily="2" charset="0"/>
              </a:rPr>
              <a:t> (Accessed 11/2019).</a:t>
            </a:r>
          </a:p>
          <a:p>
            <a:pPr marL="342900" indent="-219075">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National Institute on Drug Abuse. Drugs, Brains, and Behavior: The Science of Addiction. 2018: https://www.drugabuse.gov/publications/drugs-brains-behavior-science-addiction/drug-abuse-addiction (Accessed 11/2019).</a:t>
            </a:r>
          </a:p>
          <a:p>
            <a:pPr marL="342900" indent="-219075">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National Institute on Drug Abuse. Principles of Drug Addiction Treatment. 2012:</a:t>
            </a:r>
            <a:r>
              <a:rPr lang="en-US" sz="800" dirty="0">
                <a:solidFill>
                  <a:srgbClr val="2998E3"/>
                </a:solidFill>
                <a:uFill>
                  <a:noFill/>
                </a:uFill>
                <a:latin typeface="Montserrat" panose="00000500000000000000" pitchFamily="2" charset="0"/>
                <a:hlinkClick r:id="rId3">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https://www.drugabuse.gov/sites/default/files/podat_1.pdf</a:t>
            </a:r>
            <a:r>
              <a:rPr lang="en-US" sz="800" dirty="0">
                <a:solidFill>
                  <a:schemeClr val="bg1"/>
                </a:solidFill>
                <a:latin typeface="Montserrat" panose="00000500000000000000" pitchFamily="2" charset="0"/>
              </a:rPr>
              <a:t> (Accessed 11/2019).</a:t>
            </a:r>
          </a:p>
          <a:p>
            <a:pPr marL="342900" indent="-219075">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National Institute on Drug Abuse. 2014:</a:t>
            </a:r>
            <a:r>
              <a:rPr lang="en-US" sz="800" dirty="0">
                <a:solidFill>
                  <a:srgbClr val="2998E3"/>
                </a:solidFill>
                <a:uFill>
                  <a:noFill/>
                </a:uFill>
                <a:latin typeface="Montserrat" panose="00000500000000000000" pitchFamily="2" charset="0"/>
                <a:hlinkClick r:id="rId4">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4">
                  <a:extLst>
                    <a:ext uri="{A12FA001-AC4F-418D-AE19-62706E023703}">
                      <ahyp:hlinkClr xmlns:ahyp="http://schemas.microsoft.com/office/drawing/2018/hyperlinkcolor" val="tx"/>
                    </a:ext>
                  </a:extLst>
                </a:hlinkClick>
              </a:rPr>
              <a:t>https://www.drugabuse.gov/publications/media-guide/science-drug-abuse-addiction-basics</a:t>
            </a:r>
            <a:r>
              <a:rPr lang="en-US" sz="800" dirty="0">
                <a:solidFill>
                  <a:schemeClr val="bg1"/>
                </a:solidFill>
                <a:latin typeface="Montserrat" panose="00000500000000000000" pitchFamily="2" charset="0"/>
              </a:rPr>
              <a:t> (Accessed 11/2017).</a:t>
            </a:r>
          </a:p>
          <a:p>
            <a:pPr marL="342900" indent="-219075">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Reed B, </a:t>
            </a:r>
            <a:r>
              <a:rPr lang="en-US" sz="800" dirty="0" err="1">
                <a:solidFill>
                  <a:schemeClr val="bg1"/>
                </a:solidFill>
                <a:latin typeface="Montserrat" panose="00000500000000000000" pitchFamily="2" charset="0"/>
              </a:rPr>
              <a:t>Butelman</a:t>
            </a:r>
            <a:r>
              <a:rPr lang="en-US" sz="800" dirty="0">
                <a:solidFill>
                  <a:schemeClr val="bg1"/>
                </a:solidFill>
                <a:latin typeface="Montserrat" panose="00000500000000000000" pitchFamily="2" charset="0"/>
              </a:rPr>
              <a:t> ER, </a:t>
            </a:r>
            <a:r>
              <a:rPr lang="en-US" sz="800" dirty="0" err="1">
                <a:solidFill>
                  <a:schemeClr val="bg1"/>
                </a:solidFill>
                <a:latin typeface="Montserrat" panose="00000500000000000000" pitchFamily="2" charset="0"/>
              </a:rPr>
              <a:t>Yuferov</a:t>
            </a:r>
            <a:r>
              <a:rPr lang="en-US" sz="800" dirty="0">
                <a:solidFill>
                  <a:schemeClr val="bg1"/>
                </a:solidFill>
                <a:latin typeface="Montserrat" panose="00000500000000000000" pitchFamily="2" charset="0"/>
              </a:rPr>
              <a:t> V, et al. 2014. Genetics of opiate addiction. </a:t>
            </a:r>
            <a:r>
              <a:rPr lang="en-US" sz="800" i="1" dirty="0">
                <a:solidFill>
                  <a:schemeClr val="bg1"/>
                </a:solidFill>
                <a:latin typeface="Montserrat" panose="00000500000000000000" pitchFamily="2" charset="0"/>
              </a:rPr>
              <a:t>Current Psychiatry Reports</a:t>
            </a:r>
            <a:r>
              <a:rPr lang="en-US" sz="800" dirty="0">
                <a:solidFill>
                  <a:schemeClr val="bg1"/>
                </a:solidFill>
                <a:latin typeface="Montserrat" panose="00000500000000000000" pitchFamily="2" charset="0"/>
              </a:rPr>
              <a:t> 16(11):504‒516.</a:t>
            </a:r>
          </a:p>
          <a:p>
            <a:pPr marL="342900" indent="-219075">
              <a:spcAft>
                <a:spcPts val="600"/>
              </a:spcAft>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Substance Abuse and Mental Health Services Administration. 2019. Key substance use and mental health indicators in the United States: Results from the 2018 National Survey on Drug Use and Health (HHS Publication No. PEP19-5068, NSDUH Series H-54). Rockville, MD: Center for Behavioral Health Statistics and Quality, Substance Abuse and Mental Health Services Administration. Retrieved from</a:t>
            </a:r>
            <a:r>
              <a:rPr lang="en-US" sz="800" dirty="0">
                <a:solidFill>
                  <a:srgbClr val="2998E3"/>
                </a:solidFill>
                <a:uFill>
                  <a:noFill/>
                </a:uFill>
                <a:latin typeface="Montserrat" panose="00000500000000000000" pitchFamily="2" charset="0"/>
                <a:hlinkClick r:id="rId5">
                  <a:extLst>
                    <a:ext uri="{A12FA001-AC4F-418D-AE19-62706E023703}">
                      <ahyp:hlinkClr xmlns:ahyp="http://schemas.microsoft.com/office/drawing/2018/hyperlinkcolor" val="tx"/>
                    </a:ext>
                  </a:extLst>
                </a:hlinkClick>
              </a:rPr>
              <a:t> </a:t>
            </a:r>
            <a:r>
              <a:rPr lang="en-US" sz="800" u="sng" dirty="0">
                <a:solidFill>
                  <a:schemeClr val="bg1"/>
                </a:solidFill>
                <a:latin typeface="Montserrat" panose="00000500000000000000" pitchFamily="2" charset="0"/>
                <a:hlinkClick r:id="rId5">
                  <a:extLst>
                    <a:ext uri="{A12FA001-AC4F-418D-AE19-62706E023703}">
                      <ahyp:hlinkClr xmlns:ahyp="http://schemas.microsoft.com/office/drawing/2018/hyperlinkcolor" val="tx"/>
                    </a:ext>
                  </a:extLst>
                </a:hlinkClick>
              </a:rPr>
              <a:t>https://www.samhsa.gov/data/ </a:t>
            </a:r>
            <a:endParaRPr lang="en-US" sz="800" u="sng" dirty="0">
              <a:solidFill>
                <a:schemeClr val="bg1"/>
              </a:solidFill>
              <a:latin typeface="Montserrat" panose="00000500000000000000" pitchFamily="2" charset="0"/>
            </a:endParaRPr>
          </a:p>
        </p:txBody>
      </p:sp>
      <p:sp>
        <p:nvSpPr>
          <p:cNvPr id="16" name="TextBox 15">
            <a:extLst>
              <a:ext uri="{FF2B5EF4-FFF2-40B4-BE49-F238E27FC236}">
                <a16:creationId xmlns:a16="http://schemas.microsoft.com/office/drawing/2014/main" id="{64608337-A9B3-4987-A0B5-CDB3E8F84D41}"/>
              </a:ext>
            </a:extLst>
          </p:cNvPr>
          <p:cNvSpPr txBox="1"/>
          <p:nvPr/>
        </p:nvSpPr>
        <p:spPr>
          <a:xfrm>
            <a:off x="4827776" y="1350457"/>
            <a:ext cx="3796674" cy="2523768"/>
          </a:xfrm>
          <a:prstGeom prst="rect">
            <a:avLst/>
          </a:prstGeom>
          <a:noFill/>
        </p:spPr>
        <p:txBody>
          <a:bodyPr wrap="square">
            <a:spAutoFit/>
          </a:bodyPr>
          <a:lstStyle/>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U.S. Department of Health and Human Services (HHS), Office of the Surgeon General, Facing Addiction in America: The Surgeon General’s Report on Alcohol, Drugs, and Health. Washington, DC: HHS, November 2016.</a:t>
            </a:r>
          </a:p>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Volkow  ND,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Koob</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GF, and McLellan AT. 2016.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Neurobiologic</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advances from the brain disease model of addiction.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N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Engl</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J Med</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374(4):363‒371.</a:t>
            </a:r>
          </a:p>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Volkow ND and McLellan AT. 2016. Opioid abuse in chronic pain: Misconceptions and mitigation strategies.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N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Engl</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J Med</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374(13):1253‒1263.</a:t>
            </a:r>
          </a:p>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Volkow ND and Morales M. 2015. The brain on drugs: From reward to addiction.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Cell</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(4):712-25.</a:t>
            </a:r>
          </a:p>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Wakeman</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SE.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Am J Public Health</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2013 April; 103(4): e1–e2.</a:t>
            </a:r>
          </a:p>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Wise RA and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Koob</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GF. 2014. The development and maintenance of drug addiction.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Neuropsychopharmacology</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39(2):254‒262.</a:t>
            </a:r>
          </a:p>
          <a:p>
            <a:pPr marL="342900" marR="0" lvl="0" indent="-219075" algn="l" defTabSz="914400" rtl="0" eaLnBrk="1" fontAlgn="auto" latinLnBrk="0" hangingPunct="1">
              <a:lnSpc>
                <a:spcPct val="100000"/>
              </a:lnSpc>
              <a:spcBef>
                <a:spcPts val="0"/>
              </a:spcBef>
              <a:spcAft>
                <a:spcPts val="60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Zgierska</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A &amp; Fleming MF. 2014. Medical and surgical complications of Addiction. In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Ries</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R.K.;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Fiellin</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DA; Miller SC; and </a:t>
            </a:r>
            <a:r>
              <a:rPr kumimoji="0" lang="en-US" sz="800" b="0" i="0"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Saitz</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R (eds.) Principles of Addiction Medicine, Fifth Edition. Copyright 2014, American Society of Addiction Medicine, Chevy Chase, MD.</a:t>
            </a:r>
          </a:p>
        </p:txBody>
      </p:sp>
      <p:sp>
        <p:nvSpPr>
          <p:cNvPr id="11" name="Google Shape;41;p13">
            <a:extLst>
              <a:ext uri="{FF2B5EF4-FFF2-40B4-BE49-F238E27FC236}">
                <a16:creationId xmlns:a16="http://schemas.microsoft.com/office/drawing/2014/main" id="{A33F0086-9078-4E0C-B87C-BD6D792EE823}"/>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References</a:t>
            </a:r>
          </a:p>
        </p:txBody>
      </p:sp>
      <p:cxnSp>
        <p:nvCxnSpPr>
          <p:cNvPr id="9" name="Straight Connector 8">
            <a:extLst>
              <a:ext uri="{FF2B5EF4-FFF2-40B4-BE49-F238E27FC236}">
                <a16:creationId xmlns:a16="http://schemas.microsoft.com/office/drawing/2014/main" id="{4256B012-DC59-43F6-B21B-FB85CD98D488}"/>
              </a:ext>
            </a:extLst>
          </p:cNvPr>
          <p:cNvCxnSpPr>
            <a:cxnSpLocks/>
          </p:cNvCxnSpPr>
          <p:nvPr/>
        </p:nvCxnSpPr>
        <p:spPr>
          <a:xfrm>
            <a:off x="836195" y="115120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51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8BB50F-7553-4062-8462-7E6B27437D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4115"/>
          <a:stretch/>
        </p:blipFill>
        <p:spPr>
          <a:xfrm>
            <a:off x="3872558" y="0"/>
            <a:ext cx="5271442" cy="5143500"/>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0" y="18"/>
            <a:ext cx="9144000" cy="5143482"/>
          </a:xfrm>
          <a:prstGeom prst="rect">
            <a:avLst/>
          </a:prstGeom>
          <a:gradFill flip="none" rotWithShape="1">
            <a:gsLst>
              <a:gs pos="0">
                <a:schemeClr val="bg1"/>
              </a:gs>
              <a:gs pos="5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504826"/>
            <a:ext cx="7235738"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Overdose-Related Cardiac Arrests Rise During COVID-19 Pandemic</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342280"/>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3</a:t>
            </a:fld>
            <a:endParaRPr lang="en-US" dirty="0">
              <a:solidFill>
                <a:schemeClr val="bg1"/>
              </a:solidFill>
              <a:latin typeface="Montserrat" panose="00000500000000000000" pitchFamily="2" charset="0"/>
            </a:endParaRPr>
          </a:p>
        </p:txBody>
      </p:sp>
      <p:sp>
        <p:nvSpPr>
          <p:cNvPr id="2" name="Rectangle: Rounded Corners 1">
            <a:extLst>
              <a:ext uri="{FF2B5EF4-FFF2-40B4-BE49-F238E27FC236}">
                <a16:creationId xmlns:a16="http://schemas.microsoft.com/office/drawing/2014/main" id="{6B3D2EB3-3A1C-432E-868D-F5F7ED76B7E6}"/>
              </a:ext>
            </a:extLst>
          </p:cNvPr>
          <p:cNvSpPr/>
          <p:nvPr/>
        </p:nvSpPr>
        <p:spPr>
          <a:xfrm>
            <a:off x="693611" y="1634213"/>
            <a:ext cx="6280395" cy="2999990"/>
          </a:xfrm>
          <a:prstGeom prst="roundRect">
            <a:avLst>
              <a:gd name="adj" fmla="val 11544"/>
            </a:avLst>
          </a:prstGeom>
          <a:solidFill>
            <a:schemeClr val="bg1"/>
          </a:solidFill>
          <a:ln w="69850">
            <a:solidFill>
              <a:schemeClr val="bg1">
                <a:lumMod val="95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38;p26">
            <a:extLst>
              <a:ext uri="{FF2B5EF4-FFF2-40B4-BE49-F238E27FC236}">
                <a16:creationId xmlns:a16="http://schemas.microsoft.com/office/drawing/2014/main" id="{BCF6A6EB-F3D1-41A3-BB60-70DC0A153634}"/>
              </a:ext>
            </a:extLst>
          </p:cNvPr>
          <p:cNvSpPr/>
          <p:nvPr/>
        </p:nvSpPr>
        <p:spPr>
          <a:xfrm>
            <a:off x="720907" y="4863067"/>
            <a:ext cx="1065377" cy="178229"/>
          </a:xfrm>
          <a:prstGeom prst="rect">
            <a:avLst/>
          </a:prstGeom>
          <a:noFill/>
          <a:ln>
            <a:noFill/>
          </a:ln>
        </p:spPr>
        <p:txBody>
          <a:bodyPr spcFirstLastPara="1" wrap="square" lIns="33056" tIns="34275" rIns="33056" bIns="34275" anchor="b" anchorCtr="0">
            <a:noAutofit/>
          </a:bodyPr>
          <a:lstStyle/>
          <a:p>
            <a:r>
              <a:rPr lang="en-US" sz="900" dirty="0">
                <a:solidFill>
                  <a:srgbClr val="108C96"/>
                </a:solidFill>
                <a:latin typeface="Montserrat" panose="00000500000000000000" pitchFamily="2" charset="0"/>
              </a:rPr>
              <a:t>Friedman, 2020</a:t>
            </a:r>
          </a:p>
        </p:txBody>
      </p:sp>
      <p:pic>
        <p:nvPicPr>
          <p:cNvPr id="13" name="Content Placeholder 4" descr="Chart, line chart&#10;&#10;Description automatically generated">
            <a:extLst>
              <a:ext uri="{FF2B5EF4-FFF2-40B4-BE49-F238E27FC236}">
                <a16:creationId xmlns:a16="http://schemas.microsoft.com/office/drawing/2014/main" id="{AE9825F7-C2BC-4397-8A61-C36141BDA5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5"/>
          <a:stretch/>
        </p:blipFill>
        <p:spPr>
          <a:xfrm>
            <a:off x="1034458" y="1778518"/>
            <a:ext cx="5502819" cy="2869333"/>
          </a:xfrm>
          <a:prstGeom prst="rect">
            <a:avLst/>
          </a:prstGeom>
        </p:spPr>
      </p:pic>
    </p:spTree>
    <p:extLst>
      <p:ext uri="{BB962C8B-B14F-4D97-AF65-F5344CB8AC3E}">
        <p14:creationId xmlns:p14="http://schemas.microsoft.com/office/powerpoint/2010/main" val="408569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7"/>
          <p:cNvSpPr txBox="1">
            <a:spLocks noGrp="1"/>
          </p:cNvSpPr>
          <p:nvPr>
            <p:ph idx="4294967295"/>
          </p:nvPr>
        </p:nvSpPr>
        <p:spPr>
          <a:xfrm>
            <a:off x="792011" y="3152436"/>
            <a:ext cx="7277980" cy="1085850"/>
          </a:xfrm>
          <a:prstGeom prst="rect">
            <a:avLst/>
          </a:prstGeom>
          <a:noFill/>
          <a:ln>
            <a:noFill/>
          </a:ln>
        </p:spPr>
        <p:txBody>
          <a:bodyPr spcFirstLastPara="1" wrap="square" lIns="68569" tIns="34275" rIns="68569" bIns="34275" anchor="t" anchorCtr="0">
            <a:noAutofit/>
          </a:bodyPr>
          <a:lstStyle/>
          <a:p>
            <a:pPr marL="0" indent="0" algn="ctr">
              <a:buClr>
                <a:schemeClr val="bg1"/>
              </a:buClr>
              <a:buSzPct val="80000"/>
              <a:buNone/>
            </a:pPr>
            <a:r>
              <a:rPr lang="en" sz="1800" b="1" dirty="0">
                <a:solidFill>
                  <a:schemeClr val="bg1"/>
                </a:solidFill>
                <a:latin typeface="Montserrat" panose="00000500000000000000" pitchFamily="2" charset="0"/>
                <a:ea typeface="Times New Roman"/>
                <a:cs typeface="Times New Roman"/>
                <a:sym typeface="Times New Roman"/>
              </a:rPr>
              <a:t>M</a:t>
            </a:r>
            <a:r>
              <a:rPr lang="en-US" sz="1800" b="1" dirty="0">
                <a:solidFill>
                  <a:schemeClr val="bg1"/>
                </a:solidFill>
                <a:latin typeface="Montserrat" panose="00000500000000000000" pitchFamily="2" charset="0"/>
                <a:ea typeface="Times New Roman"/>
                <a:cs typeface="Times New Roman"/>
                <a:sym typeface="Times New Roman"/>
              </a:rPr>
              <a:t>o</a:t>
            </a:r>
            <a:r>
              <a:rPr lang="en" sz="1800" b="1" dirty="0">
                <a:solidFill>
                  <a:schemeClr val="bg1"/>
                </a:solidFill>
                <a:latin typeface="Montserrat" panose="00000500000000000000" pitchFamily="2" charset="0"/>
                <a:ea typeface="Times New Roman"/>
                <a:cs typeface="Times New Roman"/>
                <a:sym typeface="Times New Roman"/>
              </a:rPr>
              <a:t>re than 21 million people </a:t>
            </a:r>
            <a:r>
              <a:rPr lang="en" sz="1800" dirty="0">
                <a:solidFill>
                  <a:schemeClr val="bg1"/>
                </a:solidFill>
                <a:latin typeface="Montserrat" panose="00000500000000000000" pitchFamily="2" charset="0"/>
                <a:ea typeface="Times New Roman"/>
                <a:cs typeface="Times New Roman"/>
                <a:sym typeface="Times New Roman"/>
              </a:rPr>
              <a:t>needed SUD treatment in 2018.</a:t>
            </a:r>
            <a:endParaRPr sz="1800" dirty="0">
              <a:solidFill>
                <a:schemeClr val="bg1"/>
              </a:solidFill>
              <a:latin typeface="Montserrat" panose="00000500000000000000" pitchFamily="2" charset="0"/>
            </a:endParaRPr>
          </a:p>
          <a:p>
            <a:pPr marL="0" indent="0" algn="ctr">
              <a:spcBef>
                <a:spcPts val="270"/>
              </a:spcBef>
              <a:buClr>
                <a:schemeClr val="bg1"/>
              </a:buClr>
              <a:buSzPct val="80000"/>
              <a:buNone/>
            </a:pPr>
            <a:r>
              <a:rPr lang="en" sz="1800" b="1" dirty="0">
                <a:solidFill>
                  <a:schemeClr val="bg1"/>
                </a:solidFill>
                <a:latin typeface="Montserrat" panose="00000500000000000000" pitchFamily="2" charset="0"/>
                <a:ea typeface="Times New Roman"/>
                <a:cs typeface="Times New Roman"/>
                <a:sym typeface="Times New Roman"/>
              </a:rPr>
              <a:t>Only 1 in 9 </a:t>
            </a:r>
            <a:r>
              <a:rPr lang="en" sz="1800" dirty="0">
                <a:solidFill>
                  <a:schemeClr val="bg1"/>
                </a:solidFill>
                <a:latin typeface="Montserrat" panose="00000500000000000000" pitchFamily="2" charset="0"/>
                <a:ea typeface="Times New Roman"/>
                <a:cs typeface="Times New Roman"/>
                <a:sym typeface="Times New Roman"/>
              </a:rPr>
              <a:t>received any type of specialty SUD treatment. </a:t>
            </a:r>
          </a:p>
          <a:p>
            <a:pPr marL="0" indent="0" algn="ctr">
              <a:spcBef>
                <a:spcPts val="270"/>
              </a:spcBef>
              <a:buClr>
                <a:schemeClr val="bg1"/>
              </a:buClr>
              <a:buSzPct val="80000"/>
              <a:buNone/>
            </a:pPr>
            <a:r>
              <a:rPr lang="en-US" sz="1800" dirty="0">
                <a:solidFill>
                  <a:schemeClr val="bg1"/>
                </a:solidFill>
                <a:latin typeface="Montserrat" panose="00000500000000000000" pitchFamily="2" charset="0"/>
                <a:cs typeface="Times New Roman"/>
                <a:sym typeface="Times New Roman"/>
              </a:rPr>
              <a:t>A</a:t>
            </a:r>
            <a:r>
              <a:rPr lang="en" sz="1800" dirty="0">
                <a:solidFill>
                  <a:schemeClr val="bg1"/>
                </a:solidFill>
                <a:latin typeface="Montserrat" panose="00000500000000000000" pitchFamily="2" charset="0"/>
                <a:cs typeface="Times New Roman"/>
                <a:sym typeface="Times New Roman"/>
              </a:rPr>
              <a:t>lthough this number is increasing, only a minority of providers are currently waivered to prescribe medication for opioid use disorder.</a:t>
            </a:r>
            <a:endParaRPr sz="1800" dirty="0">
              <a:solidFill>
                <a:schemeClr val="bg1"/>
              </a:solidFill>
              <a:latin typeface="Montserrat" panose="00000500000000000000" pitchFamily="2" charset="0"/>
            </a:endParaRPr>
          </a:p>
        </p:txBody>
      </p:sp>
      <p:sp>
        <p:nvSpPr>
          <p:cNvPr id="148" name="Google Shape;148;p27"/>
          <p:cNvSpPr/>
          <p:nvPr/>
        </p:nvSpPr>
        <p:spPr>
          <a:xfrm>
            <a:off x="822329" y="4690484"/>
            <a:ext cx="1224395" cy="259687"/>
          </a:xfrm>
          <a:prstGeom prst="rect">
            <a:avLst/>
          </a:prstGeom>
          <a:noFill/>
          <a:ln>
            <a:noFill/>
          </a:ln>
        </p:spPr>
        <p:txBody>
          <a:bodyPr spcFirstLastPara="1" wrap="square" lIns="33056" tIns="34275" rIns="33056" bIns="34275" anchor="b" anchorCtr="0">
            <a:noAutofit/>
          </a:bodyPr>
          <a:lstStyle/>
          <a:p>
            <a:r>
              <a:rPr lang="en" sz="900" dirty="0">
                <a:solidFill>
                  <a:schemeClr val="bg1"/>
                </a:solidFill>
                <a:latin typeface="Montserrat" panose="00000500000000000000" pitchFamily="2" charset="0"/>
                <a:ea typeface="Calibri"/>
                <a:cs typeface="Calibri"/>
                <a:sym typeface="Calibri"/>
              </a:rPr>
              <a:t>SAMHSA, 2019</a:t>
            </a:r>
            <a:endParaRPr sz="1050" dirty="0">
              <a:solidFill>
                <a:schemeClr val="bg1"/>
              </a:solidFill>
              <a:latin typeface="Montserrat" panose="00000500000000000000" pitchFamily="2" charset="0"/>
            </a:endParaRPr>
          </a:p>
        </p:txBody>
      </p:sp>
      <p:sp>
        <p:nvSpPr>
          <p:cNvPr id="111" name="Google Shape;41;p13">
            <a:extLst>
              <a:ext uri="{FF2B5EF4-FFF2-40B4-BE49-F238E27FC236}">
                <a16:creationId xmlns:a16="http://schemas.microsoft.com/office/drawing/2014/main" id="{CAA6B85B-A0F4-42B1-8A74-C2BD50C8E122}"/>
              </a:ext>
            </a:extLst>
          </p:cNvPr>
          <p:cNvSpPr txBox="1"/>
          <p:nvPr/>
        </p:nvSpPr>
        <p:spPr>
          <a:xfrm>
            <a:off x="715879" y="504826"/>
            <a:ext cx="479750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The Treatment Gap</a:t>
            </a:r>
          </a:p>
        </p:txBody>
      </p:sp>
      <p:cxnSp>
        <p:nvCxnSpPr>
          <p:cNvPr id="113" name="Straight Connector 112">
            <a:extLst>
              <a:ext uri="{FF2B5EF4-FFF2-40B4-BE49-F238E27FC236}">
                <a16:creationId xmlns:a16="http://schemas.microsoft.com/office/drawing/2014/main" id="{426CE95A-D5C4-4CEE-961B-D1DC6BA8B4A2}"/>
              </a:ext>
            </a:extLst>
          </p:cNvPr>
          <p:cNvCxnSpPr>
            <a:cxnSpLocks/>
          </p:cNvCxnSpPr>
          <p:nvPr/>
        </p:nvCxnSpPr>
        <p:spPr>
          <a:xfrm>
            <a:off x="824164" y="1151209"/>
            <a:ext cx="535406" cy="0"/>
          </a:xfrm>
          <a:prstGeom prst="line">
            <a:avLst/>
          </a:prstGeom>
          <a:noFill/>
          <a:ln w="57150" cap="flat" cmpd="sng" algn="ctr">
            <a:solidFill>
              <a:srgbClr val="4ABDE8">
                <a:shade val="95000"/>
                <a:satMod val="105000"/>
              </a:srgbClr>
            </a:solidFill>
            <a:prstDash val="solid"/>
          </a:ln>
          <a:effectLst/>
        </p:spPr>
      </p:cxnSp>
      <p:grpSp>
        <p:nvGrpSpPr>
          <p:cNvPr id="5" name="Group 4">
            <a:extLst>
              <a:ext uri="{FF2B5EF4-FFF2-40B4-BE49-F238E27FC236}">
                <a16:creationId xmlns:a16="http://schemas.microsoft.com/office/drawing/2014/main" id="{C4631C12-5379-4CF7-9748-1739909ADBE0}"/>
              </a:ext>
            </a:extLst>
          </p:cNvPr>
          <p:cNvGrpSpPr/>
          <p:nvPr/>
        </p:nvGrpSpPr>
        <p:grpSpPr>
          <a:xfrm>
            <a:off x="1928012" y="1151209"/>
            <a:ext cx="5287975" cy="1935093"/>
            <a:chOff x="3203742" y="-406997"/>
            <a:chExt cx="3985157" cy="1458337"/>
          </a:xfrm>
          <a:solidFill>
            <a:srgbClr val="31C0FA"/>
          </a:solidFill>
        </p:grpSpPr>
        <p:pic>
          <p:nvPicPr>
            <p:cNvPr id="3" name="Graphic 2">
              <a:extLst>
                <a:ext uri="{FF2B5EF4-FFF2-40B4-BE49-F238E27FC236}">
                  <a16:creationId xmlns:a16="http://schemas.microsoft.com/office/drawing/2014/main" id="{28E2B3DD-86B3-4D44-AFAE-CE4B767F6F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6222" y="-406997"/>
              <a:ext cx="201334" cy="201334"/>
            </a:xfrm>
            <a:prstGeom prst="rect">
              <a:avLst/>
            </a:prstGeom>
          </p:spPr>
        </p:pic>
        <p:pic>
          <p:nvPicPr>
            <p:cNvPr id="115" name="Graphic 114">
              <a:extLst>
                <a:ext uri="{FF2B5EF4-FFF2-40B4-BE49-F238E27FC236}">
                  <a16:creationId xmlns:a16="http://schemas.microsoft.com/office/drawing/2014/main" id="{AD3A6F39-BA0C-462D-B602-928FE33605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5076" y="-406997"/>
              <a:ext cx="201334" cy="201334"/>
            </a:xfrm>
            <a:prstGeom prst="rect">
              <a:avLst/>
            </a:prstGeom>
          </p:spPr>
        </p:pic>
        <p:pic>
          <p:nvPicPr>
            <p:cNvPr id="116" name="Graphic 115">
              <a:extLst>
                <a:ext uri="{FF2B5EF4-FFF2-40B4-BE49-F238E27FC236}">
                  <a16:creationId xmlns:a16="http://schemas.microsoft.com/office/drawing/2014/main" id="{D8428419-D88A-4E37-99F6-C00BFABE0A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3930" y="-406997"/>
              <a:ext cx="201334" cy="201334"/>
            </a:xfrm>
            <a:prstGeom prst="rect">
              <a:avLst/>
            </a:prstGeom>
          </p:spPr>
        </p:pic>
        <p:pic>
          <p:nvPicPr>
            <p:cNvPr id="117" name="Graphic 116">
              <a:extLst>
                <a:ext uri="{FF2B5EF4-FFF2-40B4-BE49-F238E27FC236}">
                  <a16:creationId xmlns:a16="http://schemas.microsoft.com/office/drawing/2014/main" id="{329F41F0-4882-4DE1-ADA4-47DB7959E3A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02784" y="-406997"/>
              <a:ext cx="201334" cy="201334"/>
            </a:xfrm>
            <a:prstGeom prst="rect">
              <a:avLst/>
            </a:prstGeom>
          </p:spPr>
        </p:pic>
        <p:pic>
          <p:nvPicPr>
            <p:cNvPr id="118" name="Graphic 117">
              <a:extLst>
                <a:ext uri="{FF2B5EF4-FFF2-40B4-BE49-F238E27FC236}">
                  <a16:creationId xmlns:a16="http://schemas.microsoft.com/office/drawing/2014/main" id="{425A34C7-7F87-454A-9593-6376B301CD5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1638" y="-406997"/>
              <a:ext cx="201334" cy="201334"/>
            </a:xfrm>
            <a:prstGeom prst="rect">
              <a:avLst/>
            </a:prstGeom>
          </p:spPr>
        </p:pic>
        <p:pic>
          <p:nvPicPr>
            <p:cNvPr id="119" name="Graphic 118">
              <a:extLst>
                <a:ext uri="{FF2B5EF4-FFF2-40B4-BE49-F238E27FC236}">
                  <a16:creationId xmlns:a16="http://schemas.microsoft.com/office/drawing/2014/main" id="{A66E6132-1EA3-484C-A832-CD3A3973E86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00492" y="-406997"/>
              <a:ext cx="201334" cy="201334"/>
            </a:xfrm>
            <a:prstGeom prst="rect">
              <a:avLst/>
            </a:prstGeom>
          </p:spPr>
        </p:pic>
        <p:pic>
          <p:nvPicPr>
            <p:cNvPr id="120" name="Graphic 119">
              <a:extLst>
                <a:ext uri="{FF2B5EF4-FFF2-40B4-BE49-F238E27FC236}">
                  <a16:creationId xmlns:a16="http://schemas.microsoft.com/office/drawing/2014/main" id="{935DCF0D-8DFD-4E24-BBF2-7E727DD2F28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99346" y="-406997"/>
              <a:ext cx="201334" cy="201334"/>
            </a:xfrm>
            <a:prstGeom prst="rect">
              <a:avLst/>
            </a:prstGeom>
          </p:spPr>
        </p:pic>
        <p:pic>
          <p:nvPicPr>
            <p:cNvPr id="121" name="Graphic 120">
              <a:extLst>
                <a:ext uri="{FF2B5EF4-FFF2-40B4-BE49-F238E27FC236}">
                  <a16:creationId xmlns:a16="http://schemas.microsoft.com/office/drawing/2014/main" id="{83A36DC3-A029-495D-9382-85C71B0C2FB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98200" y="-406997"/>
              <a:ext cx="201334" cy="201334"/>
            </a:xfrm>
            <a:prstGeom prst="rect">
              <a:avLst/>
            </a:prstGeom>
          </p:spPr>
        </p:pic>
        <p:pic>
          <p:nvPicPr>
            <p:cNvPr id="122" name="Graphic 121">
              <a:extLst>
                <a:ext uri="{FF2B5EF4-FFF2-40B4-BE49-F238E27FC236}">
                  <a16:creationId xmlns:a16="http://schemas.microsoft.com/office/drawing/2014/main" id="{43C29C80-3CD8-4459-8C2F-058450350B9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7054" y="-406997"/>
              <a:ext cx="201334" cy="201334"/>
            </a:xfrm>
            <a:prstGeom prst="rect">
              <a:avLst/>
            </a:prstGeom>
          </p:spPr>
        </p:pic>
        <p:pic>
          <p:nvPicPr>
            <p:cNvPr id="123" name="Graphic 122">
              <a:extLst>
                <a:ext uri="{FF2B5EF4-FFF2-40B4-BE49-F238E27FC236}">
                  <a16:creationId xmlns:a16="http://schemas.microsoft.com/office/drawing/2014/main" id="{F3362A9E-0176-40B6-A701-5DE11BA3388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5908" y="-406997"/>
              <a:ext cx="201334" cy="201334"/>
            </a:xfrm>
            <a:prstGeom prst="rect">
              <a:avLst/>
            </a:prstGeom>
          </p:spPr>
        </p:pic>
        <p:pic>
          <p:nvPicPr>
            <p:cNvPr id="126" name="Graphic 125">
              <a:extLst>
                <a:ext uri="{FF2B5EF4-FFF2-40B4-BE49-F238E27FC236}">
                  <a16:creationId xmlns:a16="http://schemas.microsoft.com/office/drawing/2014/main" id="{12D2F3DC-4414-4070-B34E-C9CD76BCF7D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94762" y="-406997"/>
              <a:ext cx="201334" cy="201334"/>
            </a:xfrm>
            <a:prstGeom prst="rect">
              <a:avLst/>
            </a:prstGeom>
          </p:spPr>
        </p:pic>
        <p:pic>
          <p:nvPicPr>
            <p:cNvPr id="127" name="Graphic 126">
              <a:extLst>
                <a:ext uri="{FF2B5EF4-FFF2-40B4-BE49-F238E27FC236}">
                  <a16:creationId xmlns:a16="http://schemas.microsoft.com/office/drawing/2014/main" id="{E493084E-F0DB-406C-AF74-DEC75E58811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93616" y="-406997"/>
              <a:ext cx="201334" cy="201334"/>
            </a:xfrm>
            <a:prstGeom prst="rect">
              <a:avLst/>
            </a:prstGeom>
          </p:spPr>
        </p:pic>
        <p:pic>
          <p:nvPicPr>
            <p:cNvPr id="128" name="Graphic 127">
              <a:extLst>
                <a:ext uri="{FF2B5EF4-FFF2-40B4-BE49-F238E27FC236}">
                  <a16:creationId xmlns:a16="http://schemas.microsoft.com/office/drawing/2014/main" id="{85EF19A4-C6BF-4224-B923-4058B034066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2470" y="-406997"/>
              <a:ext cx="201334" cy="201334"/>
            </a:xfrm>
            <a:prstGeom prst="rect">
              <a:avLst/>
            </a:prstGeom>
          </p:spPr>
        </p:pic>
        <p:pic>
          <p:nvPicPr>
            <p:cNvPr id="129" name="Graphic 128">
              <a:extLst>
                <a:ext uri="{FF2B5EF4-FFF2-40B4-BE49-F238E27FC236}">
                  <a16:creationId xmlns:a16="http://schemas.microsoft.com/office/drawing/2014/main" id="{CCFEFF62-253C-415C-B6FF-585F273A0A4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1324" y="-406997"/>
              <a:ext cx="201334" cy="201334"/>
            </a:xfrm>
            <a:prstGeom prst="rect">
              <a:avLst/>
            </a:prstGeom>
          </p:spPr>
        </p:pic>
        <p:pic>
          <p:nvPicPr>
            <p:cNvPr id="130" name="Graphic 129">
              <a:extLst>
                <a:ext uri="{FF2B5EF4-FFF2-40B4-BE49-F238E27FC236}">
                  <a16:creationId xmlns:a16="http://schemas.microsoft.com/office/drawing/2014/main" id="{FF943ED4-2D11-4B3B-8913-2E1D4EB2DC4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0178" y="-406997"/>
              <a:ext cx="201334" cy="201334"/>
            </a:xfrm>
            <a:prstGeom prst="rect">
              <a:avLst/>
            </a:prstGeom>
          </p:spPr>
        </p:pic>
        <p:pic>
          <p:nvPicPr>
            <p:cNvPr id="131" name="Graphic 130">
              <a:extLst>
                <a:ext uri="{FF2B5EF4-FFF2-40B4-BE49-F238E27FC236}">
                  <a16:creationId xmlns:a16="http://schemas.microsoft.com/office/drawing/2014/main" id="{169EFEAB-3A84-471B-B1FF-C48656960B4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9032" y="-406997"/>
              <a:ext cx="201334" cy="201334"/>
            </a:xfrm>
            <a:prstGeom prst="rect">
              <a:avLst/>
            </a:prstGeom>
          </p:spPr>
        </p:pic>
        <p:pic>
          <p:nvPicPr>
            <p:cNvPr id="132" name="Graphic 131">
              <a:extLst>
                <a:ext uri="{FF2B5EF4-FFF2-40B4-BE49-F238E27FC236}">
                  <a16:creationId xmlns:a16="http://schemas.microsoft.com/office/drawing/2014/main" id="{55458431-C649-4EE1-AA77-1B8FC439AFB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7886" y="-406997"/>
              <a:ext cx="201334" cy="201334"/>
            </a:xfrm>
            <a:prstGeom prst="rect">
              <a:avLst/>
            </a:prstGeom>
          </p:spPr>
        </p:pic>
        <p:pic>
          <p:nvPicPr>
            <p:cNvPr id="133" name="Graphic 132">
              <a:extLst>
                <a:ext uri="{FF2B5EF4-FFF2-40B4-BE49-F238E27FC236}">
                  <a16:creationId xmlns:a16="http://schemas.microsoft.com/office/drawing/2014/main" id="{F72F4E94-5108-4C7D-ACFE-6A3EECDB8FE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6740" y="-406997"/>
              <a:ext cx="201334" cy="201334"/>
            </a:xfrm>
            <a:prstGeom prst="rect">
              <a:avLst/>
            </a:prstGeom>
          </p:spPr>
        </p:pic>
        <p:pic>
          <p:nvPicPr>
            <p:cNvPr id="134" name="Graphic 133">
              <a:extLst>
                <a:ext uri="{FF2B5EF4-FFF2-40B4-BE49-F238E27FC236}">
                  <a16:creationId xmlns:a16="http://schemas.microsoft.com/office/drawing/2014/main" id="{DECBEFFF-2826-4934-95A8-DBFD44B49F2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5594" y="-406997"/>
              <a:ext cx="201334" cy="201334"/>
            </a:xfrm>
            <a:prstGeom prst="rect">
              <a:avLst/>
            </a:prstGeom>
          </p:spPr>
        </p:pic>
        <p:pic>
          <p:nvPicPr>
            <p:cNvPr id="135" name="Graphic 134">
              <a:extLst>
                <a:ext uri="{FF2B5EF4-FFF2-40B4-BE49-F238E27FC236}">
                  <a16:creationId xmlns:a16="http://schemas.microsoft.com/office/drawing/2014/main" id="{8F6AFD1E-BC50-44D4-88A9-2D472F314F8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4452" y="-406997"/>
              <a:ext cx="201334" cy="201334"/>
            </a:xfrm>
            <a:prstGeom prst="rect">
              <a:avLst/>
            </a:prstGeom>
          </p:spPr>
        </p:pic>
        <p:pic>
          <p:nvPicPr>
            <p:cNvPr id="136" name="Graphic 135">
              <a:extLst>
                <a:ext uri="{FF2B5EF4-FFF2-40B4-BE49-F238E27FC236}">
                  <a16:creationId xmlns:a16="http://schemas.microsoft.com/office/drawing/2014/main" id="{5C39FE32-1F84-4214-A94E-3E813C9C7F2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6222" y="-83522"/>
              <a:ext cx="201334" cy="201334"/>
            </a:xfrm>
            <a:prstGeom prst="rect">
              <a:avLst/>
            </a:prstGeom>
          </p:spPr>
        </p:pic>
        <p:pic>
          <p:nvPicPr>
            <p:cNvPr id="137" name="Graphic 136">
              <a:extLst>
                <a:ext uri="{FF2B5EF4-FFF2-40B4-BE49-F238E27FC236}">
                  <a16:creationId xmlns:a16="http://schemas.microsoft.com/office/drawing/2014/main" id="{09E3BBC1-92C4-4F31-BC13-6BBA90D772A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5076" y="-83522"/>
              <a:ext cx="201334" cy="201334"/>
            </a:xfrm>
            <a:prstGeom prst="rect">
              <a:avLst/>
            </a:prstGeom>
          </p:spPr>
        </p:pic>
        <p:pic>
          <p:nvPicPr>
            <p:cNvPr id="138" name="Graphic 137">
              <a:extLst>
                <a:ext uri="{FF2B5EF4-FFF2-40B4-BE49-F238E27FC236}">
                  <a16:creationId xmlns:a16="http://schemas.microsoft.com/office/drawing/2014/main" id="{FC037F0E-3043-4760-9CDE-22A7496D474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03930" y="-83522"/>
              <a:ext cx="201334" cy="201334"/>
            </a:xfrm>
            <a:prstGeom prst="rect">
              <a:avLst/>
            </a:prstGeom>
          </p:spPr>
        </p:pic>
        <p:pic>
          <p:nvPicPr>
            <p:cNvPr id="139" name="Graphic 138">
              <a:extLst>
                <a:ext uri="{FF2B5EF4-FFF2-40B4-BE49-F238E27FC236}">
                  <a16:creationId xmlns:a16="http://schemas.microsoft.com/office/drawing/2014/main" id="{5F022752-B7E4-4086-BB59-A20EF949025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02784" y="-83522"/>
              <a:ext cx="201334" cy="201334"/>
            </a:xfrm>
            <a:prstGeom prst="rect">
              <a:avLst/>
            </a:prstGeom>
          </p:spPr>
        </p:pic>
        <p:pic>
          <p:nvPicPr>
            <p:cNvPr id="140" name="Graphic 139">
              <a:extLst>
                <a:ext uri="{FF2B5EF4-FFF2-40B4-BE49-F238E27FC236}">
                  <a16:creationId xmlns:a16="http://schemas.microsoft.com/office/drawing/2014/main" id="{5A8D2679-7A21-49C0-B3E4-FC3EC190307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1638" y="-83522"/>
              <a:ext cx="201334" cy="201334"/>
            </a:xfrm>
            <a:prstGeom prst="rect">
              <a:avLst/>
            </a:prstGeom>
          </p:spPr>
        </p:pic>
        <p:pic>
          <p:nvPicPr>
            <p:cNvPr id="141" name="Graphic 140">
              <a:extLst>
                <a:ext uri="{FF2B5EF4-FFF2-40B4-BE49-F238E27FC236}">
                  <a16:creationId xmlns:a16="http://schemas.microsoft.com/office/drawing/2014/main" id="{5F547E49-3AE7-4910-99FD-350F1CD5911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00492" y="-83522"/>
              <a:ext cx="201334" cy="201334"/>
            </a:xfrm>
            <a:prstGeom prst="rect">
              <a:avLst/>
            </a:prstGeom>
          </p:spPr>
        </p:pic>
        <p:pic>
          <p:nvPicPr>
            <p:cNvPr id="142" name="Graphic 141">
              <a:extLst>
                <a:ext uri="{FF2B5EF4-FFF2-40B4-BE49-F238E27FC236}">
                  <a16:creationId xmlns:a16="http://schemas.microsoft.com/office/drawing/2014/main" id="{436F3384-AB8A-4F3F-8668-36A88E1CAFD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99346" y="-83522"/>
              <a:ext cx="201334" cy="201334"/>
            </a:xfrm>
            <a:prstGeom prst="rect">
              <a:avLst/>
            </a:prstGeom>
          </p:spPr>
        </p:pic>
        <p:pic>
          <p:nvPicPr>
            <p:cNvPr id="143" name="Graphic 142">
              <a:extLst>
                <a:ext uri="{FF2B5EF4-FFF2-40B4-BE49-F238E27FC236}">
                  <a16:creationId xmlns:a16="http://schemas.microsoft.com/office/drawing/2014/main" id="{E61F973F-2761-4E1B-8257-0D51037D50D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98200" y="-83522"/>
              <a:ext cx="201334" cy="201334"/>
            </a:xfrm>
            <a:prstGeom prst="rect">
              <a:avLst/>
            </a:prstGeom>
          </p:spPr>
        </p:pic>
        <p:pic>
          <p:nvPicPr>
            <p:cNvPr id="144" name="Graphic 143">
              <a:extLst>
                <a:ext uri="{FF2B5EF4-FFF2-40B4-BE49-F238E27FC236}">
                  <a16:creationId xmlns:a16="http://schemas.microsoft.com/office/drawing/2014/main" id="{5DD982D0-8732-4C93-8F2B-58A9989610F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7054" y="-83522"/>
              <a:ext cx="201334" cy="201334"/>
            </a:xfrm>
            <a:prstGeom prst="rect">
              <a:avLst/>
            </a:prstGeom>
          </p:spPr>
        </p:pic>
        <p:pic>
          <p:nvPicPr>
            <p:cNvPr id="145" name="Graphic 144">
              <a:extLst>
                <a:ext uri="{FF2B5EF4-FFF2-40B4-BE49-F238E27FC236}">
                  <a16:creationId xmlns:a16="http://schemas.microsoft.com/office/drawing/2014/main" id="{11143AAB-2EF9-4454-B29F-78E7FBF3558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5908" y="-83522"/>
              <a:ext cx="201334" cy="201334"/>
            </a:xfrm>
            <a:prstGeom prst="rect">
              <a:avLst/>
            </a:prstGeom>
          </p:spPr>
        </p:pic>
        <p:pic>
          <p:nvPicPr>
            <p:cNvPr id="152" name="Graphic 151">
              <a:extLst>
                <a:ext uri="{FF2B5EF4-FFF2-40B4-BE49-F238E27FC236}">
                  <a16:creationId xmlns:a16="http://schemas.microsoft.com/office/drawing/2014/main" id="{432D3D21-7735-48E0-8B81-3993088142C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94762" y="-83522"/>
              <a:ext cx="201334" cy="201334"/>
            </a:xfrm>
            <a:prstGeom prst="rect">
              <a:avLst/>
            </a:prstGeom>
          </p:spPr>
        </p:pic>
        <p:pic>
          <p:nvPicPr>
            <p:cNvPr id="255" name="Graphic 254">
              <a:extLst>
                <a:ext uri="{FF2B5EF4-FFF2-40B4-BE49-F238E27FC236}">
                  <a16:creationId xmlns:a16="http://schemas.microsoft.com/office/drawing/2014/main" id="{CF79B6C0-D3A9-4D1B-B6A6-6DF0A92ED3F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93616" y="-83522"/>
              <a:ext cx="201334" cy="201334"/>
            </a:xfrm>
            <a:prstGeom prst="rect">
              <a:avLst/>
            </a:prstGeom>
          </p:spPr>
        </p:pic>
        <p:pic>
          <p:nvPicPr>
            <p:cNvPr id="256" name="Graphic 255">
              <a:extLst>
                <a:ext uri="{FF2B5EF4-FFF2-40B4-BE49-F238E27FC236}">
                  <a16:creationId xmlns:a16="http://schemas.microsoft.com/office/drawing/2014/main" id="{4E60F6C1-4C4C-40B3-8B7B-3AC57A3C6A7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2470" y="-83522"/>
              <a:ext cx="201334" cy="201334"/>
            </a:xfrm>
            <a:prstGeom prst="rect">
              <a:avLst/>
            </a:prstGeom>
          </p:spPr>
        </p:pic>
        <p:pic>
          <p:nvPicPr>
            <p:cNvPr id="257" name="Graphic 256">
              <a:extLst>
                <a:ext uri="{FF2B5EF4-FFF2-40B4-BE49-F238E27FC236}">
                  <a16:creationId xmlns:a16="http://schemas.microsoft.com/office/drawing/2014/main" id="{17559D58-91E2-47DF-9CCF-FBA64D5A2DA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1324" y="-83522"/>
              <a:ext cx="201334" cy="201334"/>
            </a:xfrm>
            <a:prstGeom prst="rect">
              <a:avLst/>
            </a:prstGeom>
          </p:spPr>
        </p:pic>
        <p:pic>
          <p:nvPicPr>
            <p:cNvPr id="258" name="Graphic 257">
              <a:extLst>
                <a:ext uri="{FF2B5EF4-FFF2-40B4-BE49-F238E27FC236}">
                  <a16:creationId xmlns:a16="http://schemas.microsoft.com/office/drawing/2014/main" id="{ABE1A9FA-EDA0-4F91-8C71-6CBFAD24CC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0178" y="-83522"/>
              <a:ext cx="201334" cy="201334"/>
            </a:xfrm>
            <a:prstGeom prst="rect">
              <a:avLst/>
            </a:prstGeom>
          </p:spPr>
        </p:pic>
        <p:pic>
          <p:nvPicPr>
            <p:cNvPr id="259" name="Graphic 258">
              <a:extLst>
                <a:ext uri="{FF2B5EF4-FFF2-40B4-BE49-F238E27FC236}">
                  <a16:creationId xmlns:a16="http://schemas.microsoft.com/office/drawing/2014/main" id="{B984429B-A08B-4DC3-9E75-203E23DBBB0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9032" y="-83522"/>
              <a:ext cx="201334" cy="201334"/>
            </a:xfrm>
            <a:prstGeom prst="rect">
              <a:avLst/>
            </a:prstGeom>
          </p:spPr>
        </p:pic>
        <p:pic>
          <p:nvPicPr>
            <p:cNvPr id="260" name="Graphic 259">
              <a:extLst>
                <a:ext uri="{FF2B5EF4-FFF2-40B4-BE49-F238E27FC236}">
                  <a16:creationId xmlns:a16="http://schemas.microsoft.com/office/drawing/2014/main" id="{A2C4C35D-83EC-4C5A-B206-8F41BEB4E55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7886" y="-83522"/>
              <a:ext cx="201334" cy="201334"/>
            </a:xfrm>
            <a:prstGeom prst="rect">
              <a:avLst/>
            </a:prstGeom>
          </p:spPr>
        </p:pic>
        <p:pic>
          <p:nvPicPr>
            <p:cNvPr id="261" name="Graphic 260">
              <a:extLst>
                <a:ext uri="{FF2B5EF4-FFF2-40B4-BE49-F238E27FC236}">
                  <a16:creationId xmlns:a16="http://schemas.microsoft.com/office/drawing/2014/main" id="{53287414-AF6E-4AFF-B63E-AD3C4F5235D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6740" y="-83522"/>
              <a:ext cx="201334" cy="201334"/>
            </a:xfrm>
            <a:prstGeom prst="rect">
              <a:avLst/>
            </a:prstGeom>
          </p:spPr>
        </p:pic>
        <p:pic>
          <p:nvPicPr>
            <p:cNvPr id="262" name="Graphic 261">
              <a:extLst>
                <a:ext uri="{FF2B5EF4-FFF2-40B4-BE49-F238E27FC236}">
                  <a16:creationId xmlns:a16="http://schemas.microsoft.com/office/drawing/2014/main" id="{9751BBB9-C51E-4D3C-B764-4427D2E2A8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5594" y="-83522"/>
              <a:ext cx="201334" cy="201334"/>
            </a:xfrm>
            <a:prstGeom prst="rect">
              <a:avLst/>
            </a:prstGeom>
          </p:spPr>
        </p:pic>
        <p:pic>
          <p:nvPicPr>
            <p:cNvPr id="263" name="Graphic 262">
              <a:extLst>
                <a:ext uri="{FF2B5EF4-FFF2-40B4-BE49-F238E27FC236}">
                  <a16:creationId xmlns:a16="http://schemas.microsoft.com/office/drawing/2014/main" id="{DE3EA38C-0335-4BDD-B9F9-238813E681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4452" y="-83522"/>
              <a:ext cx="201334" cy="201334"/>
            </a:xfrm>
            <a:prstGeom prst="rect">
              <a:avLst/>
            </a:prstGeom>
          </p:spPr>
        </p:pic>
        <p:pic>
          <p:nvPicPr>
            <p:cNvPr id="264" name="Graphic 263">
              <a:extLst>
                <a:ext uri="{FF2B5EF4-FFF2-40B4-BE49-F238E27FC236}">
                  <a16:creationId xmlns:a16="http://schemas.microsoft.com/office/drawing/2014/main" id="{CC21FF96-21B6-4954-BFF0-B3E2EFCE0F4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9335" y="223981"/>
              <a:ext cx="201334" cy="201334"/>
            </a:xfrm>
            <a:prstGeom prst="rect">
              <a:avLst/>
            </a:prstGeom>
          </p:spPr>
        </p:pic>
        <p:pic>
          <p:nvPicPr>
            <p:cNvPr id="265" name="Graphic 264">
              <a:extLst>
                <a:ext uri="{FF2B5EF4-FFF2-40B4-BE49-F238E27FC236}">
                  <a16:creationId xmlns:a16="http://schemas.microsoft.com/office/drawing/2014/main" id="{96A63A60-EF3F-4E65-B938-12F4AB0D20A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8189" y="223981"/>
              <a:ext cx="201334" cy="201334"/>
            </a:xfrm>
            <a:prstGeom prst="rect">
              <a:avLst/>
            </a:prstGeom>
          </p:spPr>
        </p:pic>
        <p:pic>
          <p:nvPicPr>
            <p:cNvPr id="266" name="Graphic 265">
              <a:extLst>
                <a:ext uri="{FF2B5EF4-FFF2-40B4-BE49-F238E27FC236}">
                  <a16:creationId xmlns:a16="http://schemas.microsoft.com/office/drawing/2014/main" id="{F6B4BD58-2FB0-4073-B6B6-45402488F4F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07043" y="223981"/>
              <a:ext cx="201334" cy="201334"/>
            </a:xfrm>
            <a:prstGeom prst="rect">
              <a:avLst/>
            </a:prstGeom>
          </p:spPr>
        </p:pic>
        <p:pic>
          <p:nvPicPr>
            <p:cNvPr id="267" name="Graphic 266">
              <a:extLst>
                <a:ext uri="{FF2B5EF4-FFF2-40B4-BE49-F238E27FC236}">
                  <a16:creationId xmlns:a16="http://schemas.microsoft.com/office/drawing/2014/main" id="{645F41BE-B587-4DD6-970A-6A3B23D1490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05897" y="223981"/>
              <a:ext cx="201334" cy="201334"/>
            </a:xfrm>
            <a:prstGeom prst="rect">
              <a:avLst/>
            </a:prstGeom>
          </p:spPr>
        </p:pic>
        <p:pic>
          <p:nvPicPr>
            <p:cNvPr id="268" name="Graphic 267">
              <a:extLst>
                <a:ext uri="{FF2B5EF4-FFF2-40B4-BE49-F238E27FC236}">
                  <a16:creationId xmlns:a16="http://schemas.microsoft.com/office/drawing/2014/main" id="{0CCB2B96-01D8-47CE-8961-857755A9E0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751" y="223981"/>
              <a:ext cx="201334" cy="201334"/>
            </a:xfrm>
            <a:prstGeom prst="rect">
              <a:avLst/>
            </a:prstGeom>
          </p:spPr>
        </p:pic>
        <p:pic>
          <p:nvPicPr>
            <p:cNvPr id="269" name="Graphic 268">
              <a:extLst>
                <a:ext uri="{FF2B5EF4-FFF2-40B4-BE49-F238E27FC236}">
                  <a16:creationId xmlns:a16="http://schemas.microsoft.com/office/drawing/2014/main" id="{A2C7934A-3261-4F28-8D25-A3148592988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03605" y="223981"/>
              <a:ext cx="201334" cy="201334"/>
            </a:xfrm>
            <a:prstGeom prst="rect">
              <a:avLst/>
            </a:prstGeom>
          </p:spPr>
        </p:pic>
        <p:pic>
          <p:nvPicPr>
            <p:cNvPr id="270" name="Graphic 269">
              <a:extLst>
                <a:ext uri="{FF2B5EF4-FFF2-40B4-BE49-F238E27FC236}">
                  <a16:creationId xmlns:a16="http://schemas.microsoft.com/office/drawing/2014/main" id="{F1EAD400-4219-4443-A6EF-00348F90610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02459" y="223981"/>
              <a:ext cx="201334" cy="201334"/>
            </a:xfrm>
            <a:prstGeom prst="rect">
              <a:avLst/>
            </a:prstGeom>
          </p:spPr>
        </p:pic>
        <p:pic>
          <p:nvPicPr>
            <p:cNvPr id="271" name="Graphic 270">
              <a:extLst>
                <a:ext uri="{FF2B5EF4-FFF2-40B4-BE49-F238E27FC236}">
                  <a16:creationId xmlns:a16="http://schemas.microsoft.com/office/drawing/2014/main" id="{F4F46783-65E6-48CF-B4CF-0A12BF32C54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01313" y="223981"/>
              <a:ext cx="201334" cy="201334"/>
            </a:xfrm>
            <a:prstGeom prst="rect">
              <a:avLst/>
            </a:prstGeom>
          </p:spPr>
        </p:pic>
        <p:pic>
          <p:nvPicPr>
            <p:cNvPr id="272" name="Graphic 271">
              <a:extLst>
                <a:ext uri="{FF2B5EF4-FFF2-40B4-BE49-F238E27FC236}">
                  <a16:creationId xmlns:a16="http://schemas.microsoft.com/office/drawing/2014/main" id="{B6903837-5F56-499D-BBD5-7679A86A4D6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00167" y="223981"/>
              <a:ext cx="201334" cy="201334"/>
            </a:xfrm>
            <a:prstGeom prst="rect">
              <a:avLst/>
            </a:prstGeom>
          </p:spPr>
        </p:pic>
        <p:pic>
          <p:nvPicPr>
            <p:cNvPr id="273" name="Graphic 272">
              <a:extLst>
                <a:ext uri="{FF2B5EF4-FFF2-40B4-BE49-F238E27FC236}">
                  <a16:creationId xmlns:a16="http://schemas.microsoft.com/office/drawing/2014/main" id="{F2E973E1-9FF0-44C9-9F30-D9EB1E9E47C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9021" y="223981"/>
              <a:ext cx="201334" cy="201334"/>
            </a:xfrm>
            <a:prstGeom prst="rect">
              <a:avLst/>
            </a:prstGeom>
          </p:spPr>
        </p:pic>
        <p:pic>
          <p:nvPicPr>
            <p:cNvPr id="274" name="Graphic 273">
              <a:extLst>
                <a:ext uri="{FF2B5EF4-FFF2-40B4-BE49-F238E27FC236}">
                  <a16:creationId xmlns:a16="http://schemas.microsoft.com/office/drawing/2014/main" id="{1D568839-626A-4652-B55C-2F2F55E2FBD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97875" y="223981"/>
              <a:ext cx="201334" cy="201334"/>
            </a:xfrm>
            <a:prstGeom prst="rect">
              <a:avLst/>
            </a:prstGeom>
          </p:spPr>
        </p:pic>
        <p:pic>
          <p:nvPicPr>
            <p:cNvPr id="275" name="Graphic 274">
              <a:extLst>
                <a:ext uri="{FF2B5EF4-FFF2-40B4-BE49-F238E27FC236}">
                  <a16:creationId xmlns:a16="http://schemas.microsoft.com/office/drawing/2014/main" id="{324A67B3-8009-4D20-9F79-55B5C9F571E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96729" y="223981"/>
              <a:ext cx="201334" cy="201334"/>
            </a:xfrm>
            <a:prstGeom prst="rect">
              <a:avLst/>
            </a:prstGeom>
          </p:spPr>
        </p:pic>
        <p:pic>
          <p:nvPicPr>
            <p:cNvPr id="276" name="Graphic 275">
              <a:extLst>
                <a:ext uri="{FF2B5EF4-FFF2-40B4-BE49-F238E27FC236}">
                  <a16:creationId xmlns:a16="http://schemas.microsoft.com/office/drawing/2014/main" id="{1BBF49C3-6C8F-427D-93F8-995E9DC1CCE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5583" y="223981"/>
              <a:ext cx="201334" cy="201334"/>
            </a:xfrm>
            <a:prstGeom prst="rect">
              <a:avLst/>
            </a:prstGeom>
          </p:spPr>
        </p:pic>
        <p:pic>
          <p:nvPicPr>
            <p:cNvPr id="277" name="Graphic 276">
              <a:extLst>
                <a:ext uri="{FF2B5EF4-FFF2-40B4-BE49-F238E27FC236}">
                  <a16:creationId xmlns:a16="http://schemas.microsoft.com/office/drawing/2014/main" id="{2B40F75F-B175-46C9-A674-6C9D62FE48A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437" y="223981"/>
              <a:ext cx="201334" cy="201334"/>
            </a:xfrm>
            <a:prstGeom prst="rect">
              <a:avLst/>
            </a:prstGeom>
          </p:spPr>
        </p:pic>
        <p:pic>
          <p:nvPicPr>
            <p:cNvPr id="278" name="Graphic 277">
              <a:extLst>
                <a:ext uri="{FF2B5EF4-FFF2-40B4-BE49-F238E27FC236}">
                  <a16:creationId xmlns:a16="http://schemas.microsoft.com/office/drawing/2014/main" id="{FC2BE6B9-4FA1-4294-AA82-F439302844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3291" y="223981"/>
              <a:ext cx="201334" cy="201334"/>
            </a:xfrm>
            <a:prstGeom prst="rect">
              <a:avLst/>
            </a:prstGeom>
          </p:spPr>
        </p:pic>
        <p:pic>
          <p:nvPicPr>
            <p:cNvPr id="279" name="Graphic 278">
              <a:extLst>
                <a:ext uri="{FF2B5EF4-FFF2-40B4-BE49-F238E27FC236}">
                  <a16:creationId xmlns:a16="http://schemas.microsoft.com/office/drawing/2014/main" id="{8C15E233-493D-49C2-893E-9682FC7510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92145" y="223981"/>
              <a:ext cx="201334" cy="201334"/>
            </a:xfrm>
            <a:prstGeom prst="rect">
              <a:avLst/>
            </a:prstGeom>
          </p:spPr>
        </p:pic>
        <p:pic>
          <p:nvPicPr>
            <p:cNvPr id="280" name="Graphic 279">
              <a:extLst>
                <a:ext uri="{FF2B5EF4-FFF2-40B4-BE49-F238E27FC236}">
                  <a16:creationId xmlns:a16="http://schemas.microsoft.com/office/drawing/2014/main" id="{1D5EBC2F-8F01-421E-BBCA-648EAB6F72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90999" y="223981"/>
              <a:ext cx="201334" cy="201334"/>
            </a:xfrm>
            <a:prstGeom prst="rect">
              <a:avLst/>
            </a:prstGeom>
          </p:spPr>
        </p:pic>
        <p:pic>
          <p:nvPicPr>
            <p:cNvPr id="281" name="Graphic 280">
              <a:extLst>
                <a:ext uri="{FF2B5EF4-FFF2-40B4-BE49-F238E27FC236}">
                  <a16:creationId xmlns:a16="http://schemas.microsoft.com/office/drawing/2014/main" id="{97E917ED-9069-46A4-BE60-1908869C385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9853" y="223981"/>
              <a:ext cx="201334" cy="201334"/>
            </a:xfrm>
            <a:prstGeom prst="rect">
              <a:avLst/>
            </a:prstGeom>
          </p:spPr>
        </p:pic>
        <p:pic>
          <p:nvPicPr>
            <p:cNvPr id="282" name="Graphic 281">
              <a:extLst>
                <a:ext uri="{FF2B5EF4-FFF2-40B4-BE49-F238E27FC236}">
                  <a16:creationId xmlns:a16="http://schemas.microsoft.com/office/drawing/2014/main" id="{29B380E5-35BA-4CC1-B8A1-93CC8D0389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8707" y="223981"/>
              <a:ext cx="201334" cy="201334"/>
            </a:xfrm>
            <a:prstGeom prst="rect">
              <a:avLst/>
            </a:prstGeom>
          </p:spPr>
        </p:pic>
        <p:pic>
          <p:nvPicPr>
            <p:cNvPr id="283" name="Graphic 282">
              <a:extLst>
                <a:ext uri="{FF2B5EF4-FFF2-40B4-BE49-F238E27FC236}">
                  <a16:creationId xmlns:a16="http://schemas.microsoft.com/office/drawing/2014/main" id="{920E4896-B8AC-4BCC-95A9-1F517056D4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7565" y="223981"/>
              <a:ext cx="201334" cy="201334"/>
            </a:xfrm>
            <a:prstGeom prst="rect">
              <a:avLst/>
            </a:prstGeom>
          </p:spPr>
        </p:pic>
        <p:pic>
          <p:nvPicPr>
            <p:cNvPr id="284" name="Graphic 283">
              <a:extLst>
                <a:ext uri="{FF2B5EF4-FFF2-40B4-BE49-F238E27FC236}">
                  <a16:creationId xmlns:a16="http://schemas.microsoft.com/office/drawing/2014/main" id="{C30CFF47-799B-4087-A9DB-1854264B181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9335" y="547456"/>
              <a:ext cx="201334" cy="201334"/>
            </a:xfrm>
            <a:prstGeom prst="rect">
              <a:avLst/>
            </a:prstGeom>
          </p:spPr>
        </p:pic>
        <p:pic>
          <p:nvPicPr>
            <p:cNvPr id="285" name="Graphic 284">
              <a:extLst>
                <a:ext uri="{FF2B5EF4-FFF2-40B4-BE49-F238E27FC236}">
                  <a16:creationId xmlns:a16="http://schemas.microsoft.com/office/drawing/2014/main" id="{FBF8E842-BAD5-4A6E-B15D-AF1685B942F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8189" y="547456"/>
              <a:ext cx="201334" cy="201334"/>
            </a:xfrm>
            <a:prstGeom prst="rect">
              <a:avLst/>
            </a:prstGeom>
          </p:spPr>
        </p:pic>
        <p:pic>
          <p:nvPicPr>
            <p:cNvPr id="286" name="Graphic 285">
              <a:extLst>
                <a:ext uri="{FF2B5EF4-FFF2-40B4-BE49-F238E27FC236}">
                  <a16:creationId xmlns:a16="http://schemas.microsoft.com/office/drawing/2014/main" id="{FC8F763B-C5BC-47D2-96D2-E02377DF54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07043" y="547456"/>
              <a:ext cx="201334" cy="201334"/>
            </a:xfrm>
            <a:prstGeom prst="rect">
              <a:avLst/>
            </a:prstGeom>
          </p:spPr>
        </p:pic>
        <p:pic>
          <p:nvPicPr>
            <p:cNvPr id="287" name="Graphic 286">
              <a:extLst>
                <a:ext uri="{FF2B5EF4-FFF2-40B4-BE49-F238E27FC236}">
                  <a16:creationId xmlns:a16="http://schemas.microsoft.com/office/drawing/2014/main" id="{D42B0F59-4AAE-407F-9A16-31806403A46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05897" y="547456"/>
              <a:ext cx="201334" cy="201334"/>
            </a:xfrm>
            <a:prstGeom prst="rect">
              <a:avLst/>
            </a:prstGeom>
          </p:spPr>
        </p:pic>
        <p:pic>
          <p:nvPicPr>
            <p:cNvPr id="288" name="Graphic 287">
              <a:extLst>
                <a:ext uri="{FF2B5EF4-FFF2-40B4-BE49-F238E27FC236}">
                  <a16:creationId xmlns:a16="http://schemas.microsoft.com/office/drawing/2014/main" id="{CB428FF4-6ECD-40A4-A1B0-289AF6D08C1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751" y="547456"/>
              <a:ext cx="201334" cy="201334"/>
            </a:xfrm>
            <a:prstGeom prst="rect">
              <a:avLst/>
            </a:prstGeom>
          </p:spPr>
        </p:pic>
        <p:pic>
          <p:nvPicPr>
            <p:cNvPr id="289" name="Graphic 288">
              <a:extLst>
                <a:ext uri="{FF2B5EF4-FFF2-40B4-BE49-F238E27FC236}">
                  <a16:creationId xmlns:a16="http://schemas.microsoft.com/office/drawing/2014/main" id="{91A3F6C6-4ECD-4BE2-B98F-26A8DE1E92E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03605" y="547456"/>
              <a:ext cx="201334" cy="201334"/>
            </a:xfrm>
            <a:prstGeom prst="rect">
              <a:avLst/>
            </a:prstGeom>
          </p:spPr>
        </p:pic>
        <p:pic>
          <p:nvPicPr>
            <p:cNvPr id="290" name="Graphic 289">
              <a:extLst>
                <a:ext uri="{FF2B5EF4-FFF2-40B4-BE49-F238E27FC236}">
                  <a16:creationId xmlns:a16="http://schemas.microsoft.com/office/drawing/2014/main" id="{A74E562D-385D-4252-9AED-934D05818B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02459" y="547456"/>
              <a:ext cx="201334" cy="201334"/>
            </a:xfrm>
            <a:prstGeom prst="rect">
              <a:avLst/>
            </a:prstGeom>
          </p:spPr>
        </p:pic>
        <p:pic>
          <p:nvPicPr>
            <p:cNvPr id="291" name="Graphic 290">
              <a:extLst>
                <a:ext uri="{FF2B5EF4-FFF2-40B4-BE49-F238E27FC236}">
                  <a16:creationId xmlns:a16="http://schemas.microsoft.com/office/drawing/2014/main" id="{879FBCEB-4379-4CF3-BA6C-054DF3568B4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01313" y="547456"/>
              <a:ext cx="201334" cy="201334"/>
            </a:xfrm>
            <a:prstGeom prst="rect">
              <a:avLst/>
            </a:prstGeom>
          </p:spPr>
        </p:pic>
        <p:pic>
          <p:nvPicPr>
            <p:cNvPr id="292" name="Graphic 291">
              <a:extLst>
                <a:ext uri="{FF2B5EF4-FFF2-40B4-BE49-F238E27FC236}">
                  <a16:creationId xmlns:a16="http://schemas.microsoft.com/office/drawing/2014/main" id="{84402F7B-4874-41C0-8405-A6323EB3B9D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00167" y="547456"/>
              <a:ext cx="201334" cy="201334"/>
            </a:xfrm>
            <a:prstGeom prst="rect">
              <a:avLst/>
            </a:prstGeom>
          </p:spPr>
        </p:pic>
        <p:pic>
          <p:nvPicPr>
            <p:cNvPr id="293" name="Graphic 292">
              <a:extLst>
                <a:ext uri="{FF2B5EF4-FFF2-40B4-BE49-F238E27FC236}">
                  <a16:creationId xmlns:a16="http://schemas.microsoft.com/office/drawing/2014/main" id="{150E3F28-53D4-40A7-8BBF-F9078AF83E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9021" y="547456"/>
              <a:ext cx="201334" cy="201334"/>
            </a:xfrm>
            <a:prstGeom prst="rect">
              <a:avLst/>
            </a:prstGeom>
          </p:spPr>
        </p:pic>
        <p:pic>
          <p:nvPicPr>
            <p:cNvPr id="294" name="Graphic 293">
              <a:extLst>
                <a:ext uri="{FF2B5EF4-FFF2-40B4-BE49-F238E27FC236}">
                  <a16:creationId xmlns:a16="http://schemas.microsoft.com/office/drawing/2014/main" id="{7DF77215-3DAE-4659-BDE7-7C663B880F1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97875" y="547456"/>
              <a:ext cx="201334" cy="201334"/>
            </a:xfrm>
            <a:prstGeom prst="rect">
              <a:avLst/>
            </a:prstGeom>
          </p:spPr>
        </p:pic>
        <p:pic>
          <p:nvPicPr>
            <p:cNvPr id="295" name="Graphic 294">
              <a:extLst>
                <a:ext uri="{FF2B5EF4-FFF2-40B4-BE49-F238E27FC236}">
                  <a16:creationId xmlns:a16="http://schemas.microsoft.com/office/drawing/2014/main" id="{9114CE82-0FAA-4BB3-B789-4886AB98A6D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96729" y="547456"/>
              <a:ext cx="201334" cy="201334"/>
            </a:xfrm>
            <a:prstGeom prst="rect">
              <a:avLst/>
            </a:prstGeom>
          </p:spPr>
        </p:pic>
        <p:pic>
          <p:nvPicPr>
            <p:cNvPr id="296" name="Graphic 295">
              <a:extLst>
                <a:ext uri="{FF2B5EF4-FFF2-40B4-BE49-F238E27FC236}">
                  <a16:creationId xmlns:a16="http://schemas.microsoft.com/office/drawing/2014/main" id="{CF06B7A8-1DAD-4B9A-AEE7-4DA9660A898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5583" y="547456"/>
              <a:ext cx="201334" cy="201334"/>
            </a:xfrm>
            <a:prstGeom prst="rect">
              <a:avLst/>
            </a:prstGeom>
          </p:spPr>
        </p:pic>
        <p:pic>
          <p:nvPicPr>
            <p:cNvPr id="297" name="Graphic 296">
              <a:extLst>
                <a:ext uri="{FF2B5EF4-FFF2-40B4-BE49-F238E27FC236}">
                  <a16:creationId xmlns:a16="http://schemas.microsoft.com/office/drawing/2014/main" id="{2A1FC0AC-0D16-4D74-B9C0-08D57DA348E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437" y="547456"/>
              <a:ext cx="201334" cy="201334"/>
            </a:xfrm>
            <a:prstGeom prst="rect">
              <a:avLst/>
            </a:prstGeom>
          </p:spPr>
        </p:pic>
        <p:pic>
          <p:nvPicPr>
            <p:cNvPr id="298" name="Graphic 297">
              <a:extLst>
                <a:ext uri="{FF2B5EF4-FFF2-40B4-BE49-F238E27FC236}">
                  <a16:creationId xmlns:a16="http://schemas.microsoft.com/office/drawing/2014/main" id="{63BEC45D-3DAB-4739-B430-C3C7468EA67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3291" y="547456"/>
              <a:ext cx="201334" cy="201334"/>
            </a:xfrm>
            <a:prstGeom prst="rect">
              <a:avLst/>
            </a:prstGeom>
          </p:spPr>
        </p:pic>
        <p:pic>
          <p:nvPicPr>
            <p:cNvPr id="299" name="Graphic 298">
              <a:extLst>
                <a:ext uri="{FF2B5EF4-FFF2-40B4-BE49-F238E27FC236}">
                  <a16:creationId xmlns:a16="http://schemas.microsoft.com/office/drawing/2014/main" id="{57F0EE08-C849-4882-82B1-2C9F703B666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92145" y="547456"/>
              <a:ext cx="201334" cy="201334"/>
            </a:xfrm>
            <a:prstGeom prst="rect">
              <a:avLst/>
            </a:prstGeom>
          </p:spPr>
        </p:pic>
        <p:pic>
          <p:nvPicPr>
            <p:cNvPr id="300" name="Graphic 299">
              <a:extLst>
                <a:ext uri="{FF2B5EF4-FFF2-40B4-BE49-F238E27FC236}">
                  <a16:creationId xmlns:a16="http://schemas.microsoft.com/office/drawing/2014/main" id="{54D6A1E4-A47B-47A3-8E79-82A935AD88A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90999" y="547456"/>
              <a:ext cx="201334" cy="201334"/>
            </a:xfrm>
            <a:prstGeom prst="rect">
              <a:avLst/>
            </a:prstGeom>
          </p:spPr>
        </p:pic>
        <p:pic>
          <p:nvPicPr>
            <p:cNvPr id="301" name="Graphic 300">
              <a:extLst>
                <a:ext uri="{FF2B5EF4-FFF2-40B4-BE49-F238E27FC236}">
                  <a16:creationId xmlns:a16="http://schemas.microsoft.com/office/drawing/2014/main" id="{2C397AAA-BAB7-41C1-A700-3D70EAD2F1F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9853" y="547456"/>
              <a:ext cx="201334" cy="201334"/>
            </a:xfrm>
            <a:prstGeom prst="rect">
              <a:avLst/>
            </a:prstGeom>
          </p:spPr>
        </p:pic>
        <p:pic>
          <p:nvPicPr>
            <p:cNvPr id="302" name="Graphic 301">
              <a:extLst>
                <a:ext uri="{FF2B5EF4-FFF2-40B4-BE49-F238E27FC236}">
                  <a16:creationId xmlns:a16="http://schemas.microsoft.com/office/drawing/2014/main" id="{1FE881CA-8966-41BA-9354-C492AF12128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8707" y="547456"/>
              <a:ext cx="201334" cy="201334"/>
            </a:xfrm>
            <a:prstGeom prst="rect">
              <a:avLst/>
            </a:prstGeom>
          </p:spPr>
        </p:pic>
        <p:pic>
          <p:nvPicPr>
            <p:cNvPr id="303" name="Graphic 302">
              <a:extLst>
                <a:ext uri="{FF2B5EF4-FFF2-40B4-BE49-F238E27FC236}">
                  <a16:creationId xmlns:a16="http://schemas.microsoft.com/office/drawing/2014/main" id="{33E018BF-2403-4738-827F-96C87FF708C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7565" y="547456"/>
              <a:ext cx="201334" cy="201334"/>
            </a:xfrm>
            <a:prstGeom prst="rect">
              <a:avLst/>
            </a:prstGeom>
          </p:spPr>
        </p:pic>
        <p:pic>
          <p:nvPicPr>
            <p:cNvPr id="304" name="Graphic 303">
              <a:extLst>
                <a:ext uri="{FF2B5EF4-FFF2-40B4-BE49-F238E27FC236}">
                  <a16:creationId xmlns:a16="http://schemas.microsoft.com/office/drawing/2014/main" id="{276D2E03-43E0-48C8-922E-044CECC663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3742" y="850006"/>
              <a:ext cx="201334" cy="201334"/>
            </a:xfrm>
            <a:prstGeom prst="rect">
              <a:avLst/>
            </a:prstGeom>
          </p:spPr>
        </p:pic>
        <p:pic>
          <p:nvPicPr>
            <p:cNvPr id="305" name="Graphic 304">
              <a:extLst>
                <a:ext uri="{FF2B5EF4-FFF2-40B4-BE49-F238E27FC236}">
                  <a16:creationId xmlns:a16="http://schemas.microsoft.com/office/drawing/2014/main" id="{177EC1AE-93BE-491D-81DD-17720E1B1D2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2596" y="850006"/>
              <a:ext cx="201334" cy="201334"/>
            </a:xfrm>
            <a:prstGeom prst="rect">
              <a:avLst/>
            </a:prstGeom>
          </p:spPr>
        </p:pic>
        <p:pic>
          <p:nvPicPr>
            <p:cNvPr id="306" name="Graphic 305">
              <a:extLst>
                <a:ext uri="{FF2B5EF4-FFF2-40B4-BE49-F238E27FC236}">
                  <a16:creationId xmlns:a16="http://schemas.microsoft.com/office/drawing/2014/main" id="{BC424D5D-1A54-4C8E-947C-E5CDA914A02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01450" y="850006"/>
              <a:ext cx="201334" cy="201334"/>
            </a:xfrm>
            <a:prstGeom prst="rect">
              <a:avLst/>
            </a:prstGeom>
          </p:spPr>
        </p:pic>
        <p:pic>
          <p:nvPicPr>
            <p:cNvPr id="307" name="Graphic 306">
              <a:extLst>
                <a:ext uri="{FF2B5EF4-FFF2-40B4-BE49-F238E27FC236}">
                  <a16:creationId xmlns:a16="http://schemas.microsoft.com/office/drawing/2014/main" id="{147E9ABC-A91D-444B-9085-DD5649B3E26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00304" y="850006"/>
              <a:ext cx="201334" cy="201334"/>
            </a:xfrm>
            <a:prstGeom prst="rect">
              <a:avLst/>
            </a:prstGeom>
          </p:spPr>
        </p:pic>
        <p:pic>
          <p:nvPicPr>
            <p:cNvPr id="308" name="Graphic 307">
              <a:extLst>
                <a:ext uri="{FF2B5EF4-FFF2-40B4-BE49-F238E27FC236}">
                  <a16:creationId xmlns:a16="http://schemas.microsoft.com/office/drawing/2014/main" id="{8871B167-62C5-41D2-B4DE-B538736FC6C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99158" y="850006"/>
              <a:ext cx="201334" cy="201334"/>
            </a:xfrm>
            <a:prstGeom prst="rect">
              <a:avLst/>
            </a:prstGeom>
          </p:spPr>
        </p:pic>
        <p:pic>
          <p:nvPicPr>
            <p:cNvPr id="309" name="Graphic 308">
              <a:extLst>
                <a:ext uri="{FF2B5EF4-FFF2-40B4-BE49-F238E27FC236}">
                  <a16:creationId xmlns:a16="http://schemas.microsoft.com/office/drawing/2014/main" id="{84851F35-A182-4DBE-9246-8D0DDD275EF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98012" y="850006"/>
              <a:ext cx="201334" cy="201334"/>
            </a:xfrm>
            <a:prstGeom prst="rect">
              <a:avLst/>
            </a:prstGeom>
          </p:spPr>
        </p:pic>
        <p:pic>
          <p:nvPicPr>
            <p:cNvPr id="310" name="Graphic 309">
              <a:extLst>
                <a:ext uri="{FF2B5EF4-FFF2-40B4-BE49-F238E27FC236}">
                  <a16:creationId xmlns:a16="http://schemas.microsoft.com/office/drawing/2014/main" id="{B60E3C22-F27C-4E44-8675-6E83F69296F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96866" y="850006"/>
              <a:ext cx="201334" cy="201334"/>
            </a:xfrm>
            <a:prstGeom prst="rect">
              <a:avLst/>
            </a:prstGeom>
          </p:spPr>
        </p:pic>
        <p:pic>
          <p:nvPicPr>
            <p:cNvPr id="311" name="Graphic 310">
              <a:extLst>
                <a:ext uri="{FF2B5EF4-FFF2-40B4-BE49-F238E27FC236}">
                  <a16:creationId xmlns:a16="http://schemas.microsoft.com/office/drawing/2014/main" id="{076F66E8-C50F-4F93-84FA-9C5A6CE435F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95720" y="850006"/>
              <a:ext cx="201334" cy="201334"/>
            </a:xfrm>
            <a:prstGeom prst="rect">
              <a:avLst/>
            </a:prstGeom>
          </p:spPr>
        </p:pic>
        <p:pic>
          <p:nvPicPr>
            <p:cNvPr id="312" name="Graphic 311">
              <a:extLst>
                <a:ext uri="{FF2B5EF4-FFF2-40B4-BE49-F238E27FC236}">
                  <a16:creationId xmlns:a16="http://schemas.microsoft.com/office/drawing/2014/main" id="{C93B2AEF-1F6E-4878-AFBA-8FB7891E970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574" y="850006"/>
              <a:ext cx="201334" cy="201334"/>
            </a:xfrm>
            <a:prstGeom prst="rect">
              <a:avLst/>
            </a:prstGeom>
          </p:spPr>
        </p:pic>
        <p:pic>
          <p:nvPicPr>
            <p:cNvPr id="313" name="Graphic 312">
              <a:extLst>
                <a:ext uri="{FF2B5EF4-FFF2-40B4-BE49-F238E27FC236}">
                  <a16:creationId xmlns:a16="http://schemas.microsoft.com/office/drawing/2014/main" id="{ACFA04B5-7CF5-407C-B2C7-6CD8EF65A99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3428" y="850006"/>
              <a:ext cx="201334" cy="201334"/>
            </a:xfrm>
            <a:prstGeom prst="rect">
              <a:avLst/>
            </a:prstGeom>
          </p:spPr>
        </p:pic>
        <p:pic>
          <p:nvPicPr>
            <p:cNvPr id="314" name="Graphic 313">
              <a:extLst>
                <a:ext uri="{FF2B5EF4-FFF2-40B4-BE49-F238E27FC236}">
                  <a16:creationId xmlns:a16="http://schemas.microsoft.com/office/drawing/2014/main" id="{4DFEC829-B0BE-4B50-9BEE-C0732E6619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92282" y="850006"/>
              <a:ext cx="201334" cy="201334"/>
            </a:xfrm>
            <a:prstGeom prst="rect">
              <a:avLst/>
            </a:prstGeom>
          </p:spPr>
        </p:pic>
        <p:pic>
          <p:nvPicPr>
            <p:cNvPr id="315" name="Graphic 314">
              <a:extLst>
                <a:ext uri="{FF2B5EF4-FFF2-40B4-BE49-F238E27FC236}">
                  <a16:creationId xmlns:a16="http://schemas.microsoft.com/office/drawing/2014/main" id="{71D09640-844D-4BF4-9A59-8727E66E7FD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91136" y="850006"/>
              <a:ext cx="201334" cy="201334"/>
            </a:xfrm>
            <a:prstGeom prst="rect">
              <a:avLst/>
            </a:prstGeom>
          </p:spPr>
        </p:pic>
        <p:pic>
          <p:nvPicPr>
            <p:cNvPr id="316" name="Graphic 315">
              <a:extLst>
                <a:ext uri="{FF2B5EF4-FFF2-40B4-BE49-F238E27FC236}">
                  <a16:creationId xmlns:a16="http://schemas.microsoft.com/office/drawing/2014/main" id="{F73159A0-12F4-404B-A08E-040606A86F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89990" y="850006"/>
              <a:ext cx="201334" cy="201334"/>
            </a:xfrm>
            <a:prstGeom prst="rect">
              <a:avLst/>
            </a:prstGeom>
          </p:spPr>
        </p:pic>
        <p:pic>
          <p:nvPicPr>
            <p:cNvPr id="317" name="Graphic 316">
              <a:extLst>
                <a:ext uri="{FF2B5EF4-FFF2-40B4-BE49-F238E27FC236}">
                  <a16:creationId xmlns:a16="http://schemas.microsoft.com/office/drawing/2014/main" id="{CA73DC6B-7CD5-48CD-95E9-E74A081E899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88844" y="850006"/>
              <a:ext cx="201334" cy="201334"/>
            </a:xfrm>
            <a:prstGeom prst="rect">
              <a:avLst/>
            </a:prstGeom>
          </p:spPr>
        </p:pic>
        <p:pic>
          <p:nvPicPr>
            <p:cNvPr id="318" name="Graphic 317">
              <a:extLst>
                <a:ext uri="{FF2B5EF4-FFF2-40B4-BE49-F238E27FC236}">
                  <a16:creationId xmlns:a16="http://schemas.microsoft.com/office/drawing/2014/main" id="{4A491CBB-BFC3-430B-A7B0-4A21E01D0AB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87698" y="850006"/>
              <a:ext cx="201334" cy="201334"/>
            </a:xfrm>
            <a:prstGeom prst="rect">
              <a:avLst/>
            </a:prstGeom>
          </p:spPr>
        </p:pic>
        <p:pic>
          <p:nvPicPr>
            <p:cNvPr id="319" name="Graphic 318">
              <a:extLst>
                <a:ext uri="{FF2B5EF4-FFF2-40B4-BE49-F238E27FC236}">
                  <a16:creationId xmlns:a16="http://schemas.microsoft.com/office/drawing/2014/main" id="{654AC23E-7A1A-4FD0-B093-B1C3A4EB9AB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6552" y="850006"/>
              <a:ext cx="201334" cy="201334"/>
            </a:xfrm>
            <a:prstGeom prst="rect">
              <a:avLst/>
            </a:prstGeom>
          </p:spPr>
        </p:pic>
        <p:pic>
          <p:nvPicPr>
            <p:cNvPr id="320" name="Graphic 319">
              <a:extLst>
                <a:ext uri="{FF2B5EF4-FFF2-40B4-BE49-F238E27FC236}">
                  <a16:creationId xmlns:a16="http://schemas.microsoft.com/office/drawing/2014/main" id="{61698A03-9732-4AE7-9862-8E1286171D3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5406" y="850006"/>
              <a:ext cx="201334" cy="201334"/>
            </a:xfrm>
            <a:prstGeom prst="rect">
              <a:avLst/>
            </a:prstGeom>
          </p:spPr>
        </p:pic>
        <p:pic>
          <p:nvPicPr>
            <p:cNvPr id="321" name="Graphic 320">
              <a:extLst>
                <a:ext uri="{FF2B5EF4-FFF2-40B4-BE49-F238E27FC236}">
                  <a16:creationId xmlns:a16="http://schemas.microsoft.com/office/drawing/2014/main" id="{736936FC-2C68-44BF-9B01-F6FE371E215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4260" y="850006"/>
              <a:ext cx="201334" cy="201334"/>
            </a:xfrm>
            <a:prstGeom prst="rect">
              <a:avLst/>
            </a:prstGeom>
          </p:spPr>
        </p:pic>
        <p:pic>
          <p:nvPicPr>
            <p:cNvPr id="322" name="Graphic 321">
              <a:extLst>
                <a:ext uri="{FF2B5EF4-FFF2-40B4-BE49-F238E27FC236}">
                  <a16:creationId xmlns:a16="http://schemas.microsoft.com/office/drawing/2014/main" id="{E984C00B-A722-44DF-A68C-F880D230ACB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83114" y="850006"/>
              <a:ext cx="201334" cy="201334"/>
            </a:xfrm>
            <a:prstGeom prst="rect">
              <a:avLst/>
            </a:prstGeom>
          </p:spPr>
        </p:pic>
        <p:pic>
          <p:nvPicPr>
            <p:cNvPr id="323" name="Graphic 322">
              <a:extLst>
                <a:ext uri="{FF2B5EF4-FFF2-40B4-BE49-F238E27FC236}">
                  <a16:creationId xmlns:a16="http://schemas.microsoft.com/office/drawing/2014/main" id="{F6E464CF-DD4B-443C-A220-1E306B536C2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1972" y="850006"/>
              <a:ext cx="201334" cy="201334"/>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10" name="Picture 9">
            <a:extLst>
              <a:ext uri="{FF2B5EF4-FFF2-40B4-BE49-F238E27FC236}">
                <a16:creationId xmlns:a16="http://schemas.microsoft.com/office/drawing/2014/main" id="{247C5E30-2E61-4E95-BF38-3C9222D4C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201"/>
          <a:stretch/>
        </p:blipFill>
        <p:spPr>
          <a:xfrm flipH="1">
            <a:off x="7350271" y="0"/>
            <a:ext cx="1793728" cy="5143500"/>
          </a:xfrm>
          <a:prstGeom prst="rect">
            <a:avLst/>
          </a:prstGeom>
        </p:spPr>
      </p:pic>
      <p:pic>
        <p:nvPicPr>
          <p:cNvPr id="3" name="Picture 2">
            <a:extLst>
              <a:ext uri="{FF2B5EF4-FFF2-40B4-BE49-F238E27FC236}">
                <a16:creationId xmlns:a16="http://schemas.microsoft.com/office/drawing/2014/main" id="{333436D5-F60E-40A1-93E0-AF2DA588C2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668"/>
          <a:stretch/>
        </p:blipFill>
        <p:spPr>
          <a:xfrm>
            <a:off x="0" y="0"/>
            <a:ext cx="7350273" cy="5143500"/>
          </a:xfrm>
          <a:prstGeom prst="rect">
            <a:avLst/>
          </a:prstGeom>
        </p:spPr>
      </p:pic>
      <p:sp>
        <p:nvSpPr>
          <p:cNvPr id="12" name="Rectangle 11">
            <a:extLst>
              <a:ext uri="{FF2B5EF4-FFF2-40B4-BE49-F238E27FC236}">
                <a16:creationId xmlns:a16="http://schemas.microsoft.com/office/drawing/2014/main" id="{1343C556-63DF-4854-9EBA-8DB837FD85DA}"/>
              </a:ext>
            </a:extLst>
          </p:cNvPr>
          <p:cNvSpPr/>
          <p:nvPr/>
        </p:nvSpPr>
        <p:spPr>
          <a:xfrm flipH="1">
            <a:off x="1157288" y="18"/>
            <a:ext cx="7986712" cy="5143482"/>
          </a:xfrm>
          <a:prstGeom prst="rect">
            <a:avLst/>
          </a:prstGeom>
          <a:gradFill flip="none" rotWithShape="1">
            <a:gsLst>
              <a:gs pos="0">
                <a:schemeClr val="bg1">
                  <a:alpha val="39000"/>
                </a:schemeClr>
              </a:gs>
              <a:gs pos="47000">
                <a:schemeClr val="bg1">
                  <a:alpha val="46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F3B9B765-A950-46EA-934C-74ACFF02C91E}"/>
              </a:ext>
            </a:extLst>
          </p:cNvPr>
          <p:cNvSpPr txBox="1"/>
          <p:nvPr/>
        </p:nvSpPr>
        <p:spPr>
          <a:xfrm>
            <a:off x="4394954" y="559154"/>
            <a:ext cx="2619457"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Objectives</a:t>
            </a:r>
          </a:p>
        </p:txBody>
      </p:sp>
      <p:cxnSp>
        <p:nvCxnSpPr>
          <p:cNvPr id="7" name="Straight Connector 6">
            <a:extLst>
              <a:ext uri="{FF2B5EF4-FFF2-40B4-BE49-F238E27FC236}">
                <a16:creationId xmlns:a16="http://schemas.microsoft.com/office/drawing/2014/main" id="{CAB332B0-F4A8-41DA-ADFD-F6E506EBF1F7}"/>
              </a:ext>
            </a:extLst>
          </p:cNvPr>
          <p:cNvCxnSpPr>
            <a:cxnSpLocks/>
          </p:cNvCxnSpPr>
          <p:nvPr/>
        </p:nvCxnSpPr>
        <p:spPr>
          <a:xfrm>
            <a:off x="4503239" y="1205537"/>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8" name="Google Shape;105;p22">
            <a:extLst>
              <a:ext uri="{FF2B5EF4-FFF2-40B4-BE49-F238E27FC236}">
                <a16:creationId xmlns:a16="http://schemas.microsoft.com/office/drawing/2014/main" id="{A95E5BD6-CF72-4921-9E24-EC7A216ACE5B}"/>
              </a:ext>
            </a:extLst>
          </p:cNvPr>
          <p:cNvSpPr txBox="1">
            <a:spLocks/>
          </p:cNvSpPr>
          <p:nvPr/>
        </p:nvSpPr>
        <p:spPr>
          <a:xfrm>
            <a:off x="4480378" y="1600200"/>
            <a:ext cx="3926643" cy="35433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685800">
              <a:spcBef>
                <a:spcPts val="600"/>
              </a:spcBef>
              <a:buClr>
                <a:srgbClr val="1A547A"/>
              </a:buClr>
              <a:buSzPts val="2800"/>
              <a:buFont typeface="Courier New" panose="02070309020205020404" pitchFamily="49" charset="0"/>
              <a:buChar char="o"/>
            </a:pPr>
            <a:r>
              <a:rPr lang="en-US" sz="1500" dirty="0">
                <a:solidFill>
                  <a:srgbClr val="1A547A"/>
                </a:solidFill>
                <a:latin typeface="Montserrat" panose="00000500000000000000" pitchFamily="2" charset="0"/>
              </a:rPr>
              <a:t>Describe the </a:t>
            </a:r>
            <a:r>
              <a:rPr lang="en-US" sz="1500" b="1" dirty="0">
                <a:solidFill>
                  <a:srgbClr val="1A547A"/>
                </a:solidFill>
                <a:latin typeface="Montserrat" panose="00000500000000000000" pitchFamily="2" charset="0"/>
              </a:rPr>
              <a:t>epidemiology</a:t>
            </a:r>
            <a:r>
              <a:rPr lang="en-US" sz="1500" dirty="0">
                <a:solidFill>
                  <a:srgbClr val="1A547A"/>
                </a:solidFill>
                <a:latin typeface="Montserrat" panose="00000500000000000000" pitchFamily="2" charset="0"/>
              </a:rPr>
              <a:t> and public health impact of substance use disorders.</a:t>
            </a:r>
          </a:p>
          <a:p>
            <a:pPr marL="342900" indent="-342900" defTabSz="685800">
              <a:spcBef>
                <a:spcPts val="600"/>
              </a:spcBef>
              <a:buClr>
                <a:srgbClr val="1A547A"/>
              </a:buClr>
              <a:buSzPts val="2800"/>
              <a:buFont typeface="Courier New" panose="02070309020205020404" pitchFamily="49" charset="0"/>
              <a:buChar char="o"/>
            </a:pPr>
            <a:r>
              <a:rPr lang="en-US" sz="1500" dirty="0">
                <a:solidFill>
                  <a:srgbClr val="1A547A"/>
                </a:solidFill>
                <a:latin typeface="Montserrat" panose="00000500000000000000" pitchFamily="2" charset="0"/>
              </a:rPr>
              <a:t>Explain the </a:t>
            </a:r>
            <a:r>
              <a:rPr lang="en-US" sz="1500" b="1" dirty="0">
                <a:solidFill>
                  <a:srgbClr val="1A547A"/>
                </a:solidFill>
                <a:latin typeface="Montserrat" panose="00000500000000000000" pitchFamily="2" charset="0"/>
              </a:rPr>
              <a:t>neurobiology</a:t>
            </a:r>
            <a:r>
              <a:rPr lang="en-US" sz="1500" dirty="0">
                <a:solidFill>
                  <a:srgbClr val="1A547A"/>
                </a:solidFill>
                <a:latin typeface="Montserrat" panose="00000500000000000000" pitchFamily="2" charset="0"/>
              </a:rPr>
              <a:t> of addiction.</a:t>
            </a:r>
          </a:p>
          <a:p>
            <a:pPr marL="342900" indent="-342900" defTabSz="685800">
              <a:spcBef>
                <a:spcPts val="600"/>
              </a:spcBef>
              <a:buClr>
                <a:srgbClr val="1A547A"/>
              </a:buClr>
              <a:buSzPts val="2800"/>
              <a:buFont typeface="Courier New" panose="02070309020205020404" pitchFamily="49" charset="0"/>
              <a:buChar char="o"/>
            </a:pPr>
            <a:r>
              <a:rPr lang="en-US" sz="1500" dirty="0">
                <a:solidFill>
                  <a:srgbClr val="1A547A"/>
                </a:solidFill>
                <a:latin typeface="Montserrat" panose="00000500000000000000" pitchFamily="2" charset="0"/>
              </a:rPr>
              <a:t>Address </a:t>
            </a:r>
            <a:r>
              <a:rPr lang="en-US" sz="1500" b="1" dirty="0">
                <a:solidFill>
                  <a:srgbClr val="1A547A"/>
                </a:solidFill>
                <a:latin typeface="Montserrat" panose="00000500000000000000" pitchFamily="2" charset="0"/>
              </a:rPr>
              <a:t>stigma</a:t>
            </a:r>
            <a:r>
              <a:rPr lang="en-US" sz="1500" dirty="0">
                <a:solidFill>
                  <a:srgbClr val="1A547A"/>
                </a:solidFill>
                <a:latin typeface="Montserrat" panose="00000500000000000000" pitchFamily="2" charset="0"/>
              </a:rPr>
              <a:t> as a barrier to treatment. </a:t>
            </a:r>
          </a:p>
          <a:p>
            <a:pPr marL="342900" indent="-342900" defTabSz="685800">
              <a:spcBef>
                <a:spcPts val="600"/>
              </a:spcBef>
              <a:buClr>
                <a:srgbClr val="1A547A"/>
              </a:buClr>
              <a:buSzPts val="2800"/>
              <a:buFont typeface="Courier New" panose="02070309020205020404" pitchFamily="49" charset="0"/>
              <a:buChar char="o"/>
            </a:pPr>
            <a:r>
              <a:rPr lang="en-US" sz="1500" dirty="0">
                <a:solidFill>
                  <a:srgbClr val="1A547A"/>
                </a:solidFill>
                <a:latin typeface="Montserrat" panose="00000500000000000000" pitchFamily="2" charset="0"/>
              </a:rPr>
              <a:t>Discuss </a:t>
            </a:r>
            <a:r>
              <a:rPr lang="en-US" sz="1500" b="1" dirty="0">
                <a:solidFill>
                  <a:srgbClr val="1A547A"/>
                </a:solidFill>
                <a:latin typeface="Montserrat" panose="00000500000000000000" pitchFamily="2" charset="0"/>
              </a:rPr>
              <a:t>screening and intervention </a:t>
            </a:r>
            <a:r>
              <a:rPr lang="en-US" sz="1500" dirty="0">
                <a:solidFill>
                  <a:srgbClr val="1A547A"/>
                </a:solidFill>
                <a:latin typeface="Montserrat" panose="00000500000000000000" pitchFamily="2" charset="0"/>
              </a:rPr>
              <a:t>efforts that can be started in the emergency department.</a:t>
            </a:r>
          </a:p>
        </p:txBody>
      </p:sp>
      <p:sp>
        <p:nvSpPr>
          <p:cNvPr id="18" name="Slide Number Placeholder 2">
            <a:extLst>
              <a:ext uri="{FF2B5EF4-FFF2-40B4-BE49-F238E27FC236}">
                <a16:creationId xmlns:a16="http://schemas.microsoft.com/office/drawing/2014/main" id="{F4B2B847-0426-4D9F-8C2C-03D76C305E6F}"/>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44BAE7"/>
                </a:solidFill>
                <a:latin typeface="Montserrat" panose="00000500000000000000" pitchFamily="2" charset="0"/>
              </a:rPr>
              <a:pPr defTabSz="685800">
                <a:defRPr/>
              </a:pPr>
              <a:t>5</a:t>
            </a:fld>
            <a:endParaRPr lang="en-US" dirty="0">
              <a:solidFill>
                <a:srgbClr val="44BAE7"/>
              </a:solidFill>
              <a:latin typeface="Montserrat"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29"/>
          <p:cNvSpPr txBox="1">
            <a:spLocks noGrp="1"/>
          </p:cNvSpPr>
          <p:nvPr>
            <p:ph idx="4294967295"/>
          </p:nvPr>
        </p:nvSpPr>
        <p:spPr>
          <a:xfrm>
            <a:off x="723331" y="1151209"/>
            <a:ext cx="7704790" cy="2693816"/>
          </a:xfrm>
          <a:prstGeom prst="rect">
            <a:avLst/>
          </a:prstGeom>
          <a:noFill/>
          <a:ln>
            <a:noFill/>
          </a:ln>
        </p:spPr>
        <p:txBody>
          <a:bodyPr spcFirstLastPara="1" wrap="square" lIns="68569" tIns="34275" rIns="68569" bIns="34275" anchor="t" anchorCtr="0">
            <a:noAutofit/>
          </a:bodyPr>
          <a:lstStyle/>
          <a:p>
            <a:pPr marL="257175" indent="-242888">
              <a:lnSpc>
                <a:spcPct val="100000"/>
              </a:lnSpc>
              <a:spcBef>
                <a:spcPts val="600"/>
              </a:spcBef>
              <a:buClr>
                <a:schemeClr val="bg1"/>
              </a:buClr>
              <a:buSzPct val="80000"/>
              <a:buFont typeface="Montserrat" panose="00000500000000000000" pitchFamily="2" charset="0"/>
              <a:buChar char="O"/>
            </a:pPr>
            <a:r>
              <a:rPr lang="en" sz="1300" b="1" dirty="0">
                <a:solidFill>
                  <a:schemeClr val="bg1"/>
                </a:solidFill>
                <a:latin typeface="Montserrat" panose="00000500000000000000" pitchFamily="2" charset="0"/>
                <a:ea typeface="Times New Roman"/>
                <a:cs typeface="Times New Roman"/>
                <a:sym typeface="Times New Roman"/>
              </a:rPr>
              <a:t>Substance use </a:t>
            </a:r>
            <a:r>
              <a:rPr lang="en-US" sz="1300" b="1" dirty="0">
                <a:solidFill>
                  <a:schemeClr val="bg1"/>
                </a:solidFill>
                <a:latin typeface="Montserrat" panose="00000500000000000000" pitchFamily="2" charset="0"/>
                <a:ea typeface="Times New Roman"/>
                <a:cs typeface="Times New Roman"/>
                <a:sym typeface="Times New Roman"/>
              </a:rPr>
              <a:t>disorder (SUD)</a:t>
            </a:r>
            <a:r>
              <a:rPr lang="en" sz="1300" b="1" dirty="0">
                <a:solidFill>
                  <a:schemeClr val="bg1"/>
                </a:solidFill>
                <a:latin typeface="Montserrat" panose="00000500000000000000" pitchFamily="2" charset="0"/>
                <a:ea typeface="Times New Roman"/>
                <a:cs typeface="Times New Roman"/>
                <a:sym typeface="Times New Roman"/>
              </a:rPr>
              <a:t> </a:t>
            </a:r>
            <a:r>
              <a:rPr lang="en" sz="1300" dirty="0">
                <a:solidFill>
                  <a:schemeClr val="bg1"/>
                </a:solidFill>
                <a:latin typeface="Montserrat" panose="00000500000000000000" pitchFamily="2" charset="0"/>
                <a:ea typeface="Times New Roman"/>
                <a:cs typeface="Times New Roman"/>
                <a:sym typeface="Times New Roman"/>
              </a:rPr>
              <a:t>is the appropriate medical term for “addiction” (ie, compulsive drug use despite harmful consequences) </a:t>
            </a:r>
            <a:r>
              <a:rPr lang="en-US" sz="1300" dirty="0">
                <a:solidFill>
                  <a:schemeClr val="bg1"/>
                </a:solidFill>
                <a:latin typeface="Montserrat" panose="00000500000000000000" pitchFamily="2" charset="0"/>
                <a:ea typeface="Times New Roman"/>
                <a:cs typeface="Times New Roman"/>
                <a:sym typeface="Times New Roman"/>
              </a:rPr>
              <a:t>characterized by: </a:t>
            </a:r>
            <a:endParaRPr lang="en-US" sz="1300" dirty="0">
              <a:solidFill>
                <a:schemeClr val="bg1"/>
              </a:solidFill>
              <a:latin typeface="Montserrat" panose="00000500000000000000" pitchFamily="2" charset="0"/>
            </a:endParaRPr>
          </a:p>
          <a:p>
            <a:pPr marL="642938" lvl="1" indent="-285750">
              <a:lnSpc>
                <a:spcPct val="100000"/>
              </a:lnSpc>
              <a:spcBef>
                <a:spcPts val="600"/>
              </a:spcBef>
              <a:buClr>
                <a:schemeClr val="bg1"/>
              </a:buClr>
              <a:buSzPct val="80000"/>
              <a:buFont typeface="Arial" panose="020B0604020202020204" pitchFamily="34" charset="0"/>
              <a:buChar char="•"/>
            </a:pPr>
            <a:r>
              <a:rPr lang="en-US" sz="1100" dirty="0">
                <a:solidFill>
                  <a:schemeClr val="bg1"/>
                </a:solidFill>
                <a:latin typeface="Montserrat" panose="00000500000000000000" pitchFamily="2" charset="0"/>
                <a:cs typeface="Times New Roman"/>
                <a:sym typeface="Times New Roman"/>
              </a:rPr>
              <a:t>Loss of control over ability to limit use</a:t>
            </a:r>
          </a:p>
          <a:p>
            <a:pPr marL="642938" lvl="1" indent="-285750">
              <a:lnSpc>
                <a:spcPct val="100000"/>
              </a:lnSpc>
              <a:spcBef>
                <a:spcPts val="600"/>
              </a:spcBef>
              <a:buClr>
                <a:schemeClr val="bg1"/>
              </a:buClr>
              <a:buSzPct val="80000"/>
              <a:buFont typeface="Arial" panose="020B0604020202020204" pitchFamily="34" charset="0"/>
              <a:buChar char="•"/>
            </a:pPr>
            <a:r>
              <a:rPr lang="en-US" sz="1100" dirty="0">
                <a:solidFill>
                  <a:schemeClr val="bg1"/>
                </a:solidFill>
                <a:latin typeface="Montserrat" panose="00000500000000000000" pitchFamily="2" charset="0"/>
                <a:cs typeface="Times New Roman"/>
                <a:sym typeface="Times New Roman"/>
              </a:rPr>
              <a:t>Failure to meet work, social, or family obligations</a:t>
            </a:r>
            <a:endParaRPr lang="en-US" sz="1100" dirty="0">
              <a:solidFill>
                <a:schemeClr val="bg1"/>
              </a:solidFill>
              <a:latin typeface="Montserrat" panose="00000500000000000000" pitchFamily="2" charset="0"/>
            </a:endParaRPr>
          </a:p>
          <a:p>
            <a:pPr marL="642938" lvl="1" indent="-285750">
              <a:lnSpc>
                <a:spcPct val="100000"/>
              </a:lnSpc>
              <a:spcBef>
                <a:spcPts val="600"/>
              </a:spcBef>
              <a:buClr>
                <a:schemeClr val="bg1"/>
              </a:buClr>
              <a:buSzPct val="80000"/>
              <a:buFont typeface="Arial" panose="020B0604020202020204" pitchFamily="34" charset="0"/>
              <a:buChar char="•"/>
            </a:pPr>
            <a:r>
              <a:rPr lang="en-US" sz="1100" dirty="0">
                <a:solidFill>
                  <a:schemeClr val="bg1"/>
                </a:solidFill>
                <a:latin typeface="Montserrat" panose="00000500000000000000" pitchFamily="2" charset="0"/>
                <a:ea typeface="Times New Roman"/>
                <a:cs typeface="Times New Roman"/>
                <a:sym typeface="Times New Roman"/>
              </a:rPr>
              <a:t>Emergence of a negative emotional state (such as dysphoria, anxiety, and irritability) when access to the substance is prevented</a:t>
            </a:r>
          </a:p>
          <a:p>
            <a:pPr marL="642938" lvl="1" indent="-285750">
              <a:lnSpc>
                <a:spcPct val="100000"/>
              </a:lnSpc>
              <a:spcBef>
                <a:spcPts val="600"/>
              </a:spcBef>
              <a:buClr>
                <a:schemeClr val="bg1"/>
              </a:buClr>
              <a:buSzPct val="80000"/>
              <a:buFont typeface="Arial" panose="020B0604020202020204" pitchFamily="34" charset="0"/>
              <a:buChar char="•"/>
            </a:pPr>
            <a:r>
              <a:rPr lang="en-US" sz="1100" dirty="0">
                <a:solidFill>
                  <a:schemeClr val="bg1"/>
                </a:solidFill>
                <a:latin typeface="Montserrat" panose="00000500000000000000" pitchFamily="2" charset="0"/>
                <a:cs typeface="Times New Roman"/>
                <a:sym typeface="Times New Roman"/>
              </a:rPr>
              <a:t>May also involve physical dependence on the drug (tolerance and withdrawal)</a:t>
            </a:r>
            <a:endParaRPr lang="en-US" sz="1100" dirty="0">
              <a:solidFill>
                <a:schemeClr val="bg1"/>
              </a:solidFill>
              <a:latin typeface="Montserrat" panose="00000500000000000000" pitchFamily="2" charset="0"/>
            </a:endParaRPr>
          </a:p>
          <a:p>
            <a:pPr marL="257175" indent="-242888">
              <a:lnSpc>
                <a:spcPct val="100000"/>
              </a:lnSpc>
              <a:spcBef>
                <a:spcPts val="600"/>
              </a:spcBef>
              <a:buClr>
                <a:schemeClr val="bg1"/>
              </a:buClr>
              <a:buSzPct val="80000"/>
              <a:buFont typeface="Montserrat" panose="00000500000000000000" pitchFamily="2" charset="0"/>
              <a:buChar char="O"/>
            </a:pPr>
            <a:r>
              <a:rPr lang="en" sz="1300" dirty="0">
                <a:solidFill>
                  <a:schemeClr val="bg1"/>
                </a:solidFill>
                <a:latin typeface="Montserrat" panose="00000500000000000000" pitchFamily="2" charset="0"/>
                <a:ea typeface="Times New Roman"/>
                <a:cs typeface="Times New Roman"/>
                <a:sym typeface="Times New Roman"/>
              </a:rPr>
              <a:t>Physical</a:t>
            </a:r>
            <a:r>
              <a:rPr lang="en" sz="1300" b="1" dirty="0">
                <a:solidFill>
                  <a:schemeClr val="bg1"/>
                </a:solidFill>
                <a:latin typeface="Montserrat" panose="00000500000000000000" pitchFamily="2" charset="0"/>
                <a:ea typeface="Times New Roman"/>
                <a:cs typeface="Times New Roman"/>
                <a:sym typeface="Times New Roman"/>
              </a:rPr>
              <a:t> dependence </a:t>
            </a:r>
            <a:r>
              <a:rPr lang="en" sz="1300" dirty="0">
                <a:solidFill>
                  <a:schemeClr val="bg1"/>
                </a:solidFill>
                <a:latin typeface="Montserrat" panose="00000500000000000000" pitchFamily="2" charset="0"/>
                <a:ea typeface="Times New Roman"/>
                <a:cs typeface="Times New Roman"/>
                <a:sym typeface="Times New Roman"/>
              </a:rPr>
              <a:t>can develop with chronic use of many substances, including prescription drugs taken as instructed. When the body adapts to the drug, more of it is required to achieve a certain effect (</a:t>
            </a:r>
            <a:r>
              <a:rPr lang="en" sz="1300" b="1" dirty="0">
                <a:solidFill>
                  <a:schemeClr val="bg1"/>
                </a:solidFill>
                <a:latin typeface="Montserrat" panose="00000500000000000000" pitchFamily="2" charset="0"/>
                <a:ea typeface="Times New Roman"/>
                <a:cs typeface="Times New Roman"/>
                <a:sym typeface="Times New Roman"/>
              </a:rPr>
              <a:t>tolerance</a:t>
            </a:r>
            <a:r>
              <a:rPr lang="en" sz="1300" dirty="0">
                <a:solidFill>
                  <a:schemeClr val="bg1"/>
                </a:solidFill>
                <a:latin typeface="Montserrat" panose="00000500000000000000" pitchFamily="2" charset="0"/>
                <a:ea typeface="Times New Roman"/>
                <a:cs typeface="Times New Roman"/>
                <a:sym typeface="Times New Roman"/>
              </a:rPr>
              <a:t>). In addition, drug-specific physical or mental symptoms can arise with abrupt cessation of </a:t>
            </a:r>
            <a:r>
              <a:rPr lang="en-US" sz="1300" dirty="0">
                <a:solidFill>
                  <a:schemeClr val="bg1"/>
                </a:solidFill>
                <a:latin typeface="Montserrat" panose="00000500000000000000" pitchFamily="2" charset="0"/>
                <a:ea typeface="Times New Roman"/>
                <a:cs typeface="Times New Roman"/>
                <a:sym typeface="Times New Roman"/>
              </a:rPr>
              <a:t>the</a:t>
            </a:r>
            <a:r>
              <a:rPr lang="en" sz="1300" dirty="0">
                <a:solidFill>
                  <a:schemeClr val="bg1"/>
                </a:solidFill>
                <a:latin typeface="Montserrat" panose="00000500000000000000" pitchFamily="2" charset="0"/>
                <a:ea typeface="Times New Roman"/>
                <a:cs typeface="Times New Roman"/>
                <a:sym typeface="Times New Roman"/>
              </a:rPr>
              <a:t> substance (</a:t>
            </a:r>
            <a:r>
              <a:rPr lang="en" sz="1300" b="1" dirty="0">
                <a:solidFill>
                  <a:schemeClr val="bg1"/>
                </a:solidFill>
                <a:latin typeface="Montserrat" panose="00000500000000000000" pitchFamily="2" charset="0"/>
                <a:ea typeface="Times New Roman"/>
                <a:cs typeface="Times New Roman"/>
                <a:sym typeface="Times New Roman"/>
              </a:rPr>
              <a:t>withdrawal</a:t>
            </a:r>
            <a:r>
              <a:rPr lang="en" sz="1300" dirty="0">
                <a:solidFill>
                  <a:schemeClr val="bg1"/>
                </a:solidFill>
                <a:latin typeface="Montserrat" panose="00000500000000000000" pitchFamily="2" charset="0"/>
                <a:ea typeface="Times New Roman"/>
                <a:cs typeface="Times New Roman"/>
                <a:sym typeface="Times New Roman"/>
              </a:rPr>
              <a:t>).</a:t>
            </a:r>
          </a:p>
          <a:p>
            <a:pPr marL="257175" indent="-242888">
              <a:lnSpc>
                <a:spcPct val="100000"/>
              </a:lnSpc>
              <a:spcBef>
                <a:spcPts val="600"/>
              </a:spcBef>
              <a:buClr>
                <a:schemeClr val="bg1"/>
              </a:buClr>
              <a:buSzPct val="80000"/>
              <a:buFont typeface="Montserrat" panose="00000500000000000000" pitchFamily="2" charset="0"/>
              <a:buChar char="O"/>
            </a:pPr>
            <a:r>
              <a:rPr lang="en" sz="1300" dirty="0">
                <a:solidFill>
                  <a:schemeClr val="bg1"/>
                </a:solidFill>
                <a:latin typeface="Montserrat" panose="00000500000000000000" pitchFamily="2" charset="0"/>
                <a:ea typeface="Times New Roman"/>
                <a:cs typeface="Times New Roman"/>
                <a:sym typeface="Times New Roman"/>
              </a:rPr>
              <a:t>SUD is diagnosed based on DSM-5 criteria, and each SUD can be further classified as its own disorder:</a:t>
            </a:r>
            <a:endParaRPr sz="1300" dirty="0">
              <a:solidFill>
                <a:schemeClr val="bg1"/>
              </a:solidFill>
              <a:latin typeface="Montserrat" panose="00000500000000000000" pitchFamily="2" charset="0"/>
            </a:endParaRPr>
          </a:p>
          <a:p>
            <a:pPr marL="528638" lvl="1" indent="-171450">
              <a:lnSpc>
                <a:spcPct val="100000"/>
              </a:lnSpc>
              <a:spcBef>
                <a:spcPts val="600"/>
              </a:spcBef>
              <a:buClr>
                <a:schemeClr val="bg1"/>
              </a:buClr>
              <a:buSzPct val="80000"/>
              <a:buFont typeface="Montserrat" panose="00000500000000000000" pitchFamily="2" charset="0"/>
              <a:buChar char="O"/>
            </a:pPr>
            <a:endParaRPr sz="1200" dirty="0">
              <a:solidFill>
                <a:schemeClr val="bg1"/>
              </a:solidFill>
              <a:latin typeface="Montserrat" panose="00000500000000000000" pitchFamily="2" charset="0"/>
              <a:ea typeface="Times New Roman"/>
              <a:cs typeface="Times New Roman"/>
              <a:sym typeface="Times New Roman"/>
            </a:endParaRPr>
          </a:p>
        </p:txBody>
      </p:sp>
      <p:sp>
        <p:nvSpPr>
          <p:cNvPr id="2" name="TextBox 1">
            <a:extLst>
              <a:ext uri="{FF2B5EF4-FFF2-40B4-BE49-F238E27FC236}">
                <a16:creationId xmlns:a16="http://schemas.microsoft.com/office/drawing/2014/main" id="{64E27D49-7EF1-8B47-BD31-DA7C372C6231}"/>
              </a:ext>
            </a:extLst>
          </p:cNvPr>
          <p:cNvSpPr txBox="1"/>
          <p:nvPr/>
        </p:nvSpPr>
        <p:spPr>
          <a:xfrm>
            <a:off x="2405808" y="4006183"/>
            <a:ext cx="2244845" cy="487313"/>
          </a:xfrm>
          <a:prstGeom prst="rect">
            <a:avLst/>
          </a:prstGeom>
          <a:noFill/>
        </p:spPr>
        <p:txBody>
          <a:bodyPr wrap="none" rtlCol="0">
            <a:spAutoFit/>
          </a:bodyPr>
          <a:lstStyle/>
          <a:p>
            <a:pPr marL="642938" lvl="1" indent="-285750">
              <a:spcBef>
                <a:spcPts val="239"/>
              </a:spcBef>
              <a:buClr>
                <a:schemeClr val="bg1"/>
              </a:buClr>
              <a:buSzPct val="80000"/>
              <a:buFont typeface="Arial" panose="020B0604020202020204" pitchFamily="34" charset="0"/>
              <a:buChar char="•"/>
            </a:pPr>
            <a:r>
              <a:rPr lang="en-US" sz="1200" dirty="0">
                <a:solidFill>
                  <a:schemeClr val="bg1"/>
                </a:solidFill>
                <a:latin typeface="Montserrat" panose="00000500000000000000" pitchFamily="2" charset="0"/>
                <a:ea typeface="Times New Roman"/>
                <a:cs typeface="Times New Roman"/>
                <a:sym typeface="Times New Roman"/>
              </a:rPr>
              <a:t>Stimulant use disorder</a:t>
            </a:r>
            <a:endParaRPr lang="en-US" sz="1200" dirty="0">
              <a:solidFill>
                <a:schemeClr val="bg1"/>
              </a:solidFill>
              <a:latin typeface="Montserrat" panose="00000500000000000000" pitchFamily="2" charset="0"/>
            </a:endParaRPr>
          </a:p>
          <a:p>
            <a:pPr marL="642938" lvl="1" indent="-285750">
              <a:spcBef>
                <a:spcPts val="239"/>
              </a:spcBef>
              <a:buClr>
                <a:schemeClr val="bg1"/>
              </a:buClr>
              <a:buSzPct val="80000"/>
              <a:buFont typeface="Arial" panose="020B0604020202020204" pitchFamily="34" charset="0"/>
              <a:buChar char="•"/>
            </a:pPr>
            <a:r>
              <a:rPr lang="en-US" sz="1200" dirty="0">
                <a:solidFill>
                  <a:schemeClr val="bg1"/>
                </a:solidFill>
                <a:latin typeface="Montserrat" panose="00000500000000000000" pitchFamily="2" charset="0"/>
                <a:ea typeface="Times New Roman"/>
                <a:cs typeface="Times New Roman"/>
                <a:sym typeface="Times New Roman"/>
              </a:rPr>
              <a:t>Tobacco use disorder</a:t>
            </a:r>
          </a:p>
        </p:txBody>
      </p:sp>
      <p:sp>
        <p:nvSpPr>
          <p:cNvPr id="11" name="TextBox 10">
            <a:extLst>
              <a:ext uri="{FF2B5EF4-FFF2-40B4-BE49-F238E27FC236}">
                <a16:creationId xmlns:a16="http://schemas.microsoft.com/office/drawing/2014/main" id="{C46DA403-3EDD-4AAF-B8AE-0246DB9D5DD0}"/>
              </a:ext>
            </a:extLst>
          </p:cNvPr>
          <p:cNvSpPr txBox="1"/>
          <p:nvPr/>
        </p:nvSpPr>
        <p:spPr>
          <a:xfrm>
            <a:off x="715879" y="4006183"/>
            <a:ext cx="3868457" cy="487313"/>
          </a:xfrm>
          <a:prstGeom prst="rect">
            <a:avLst/>
          </a:prstGeom>
          <a:noFill/>
        </p:spPr>
        <p:txBody>
          <a:bodyPr wrap="square">
            <a:spAutoFit/>
          </a:bodyPr>
          <a:lstStyle/>
          <a:p>
            <a:pPr marL="642938" marR="0" lvl="1" indent="-285750" algn="l" defTabSz="914400" rtl="0" eaLnBrk="1" fontAlgn="auto" latinLnBrk="0" hangingPunct="1">
              <a:lnSpc>
                <a:spcPct val="100000"/>
              </a:lnSpc>
              <a:spcBef>
                <a:spcPts val="239"/>
              </a:spcBef>
              <a:spcAft>
                <a:spcPts val="0"/>
              </a:spcAft>
              <a:buClr>
                <a:schemeClr val="bg1"/>
              </a:buClr>
              <a:buSzPct val="80000"/>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Opioid use disorder		</a:t>
            </a:r>
            <a:endParaRPr kumimoji="0" lang="en-US" sz="1200" b="0" i="0" u="none" strike="noStrike" kern="0" cap="none" spc="0" normalizeH="0" baseline="0" noProof="0" dirty="0">
              <a:ln>
                <a:noFill/>
              </a:ln>
              <a:solidFill>
                <a:schemeClr val="bg1"/>
              </a:solidFill>
              <a:effectLst/>
              <a:uLnTx/>
              <a:uFillTx/>
              <a:latin typeface="Montserrat" panose="00000500000000000000" pitchFamily="2" charset="0"/>
              <a:sym typeface="Arial"/>
            </a:endParaRPr>
          </a:p>
          <a:p>
            <a:pPr marL="642938" marR="0" lvl="1" indent="-285750" algn="l" defTabSz="914400" rtl="0" eaLnBrk="1" fontAlgn="auto" latinLnBrk="0" hangingPunct="1">
              <a:lnSpc>
                <a:spcPct val="100000"/>
              </a:lnSpc>
              <a:spcBef>
                <a:spcPts val="239"/>
              </a:spcBef>
              <a:spcAft>
                <a:spcPts val="0"/>
              </a:spcAft>
              <a:buClr>
                <a:schemeClr val="bg1"/>
              </a:buClr>
              <a:buSzPct val="80000"/>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Montserrat" panose="00000500000000000000" pitchFamily="2" charset="0"/>
                <a:ea typeface="Times New Roman"/>
                <a:cs typeface="Times New Roman"/>
                <a:sym typeface="Times New Roman"/>
              </a:rPr>
              <a:t>Alcohol use disorder</a:t>
            </a:r>
            <a:endParaRPr kumimoji="0" lang="en-US" sz="1200" b="0" i="0" u="none" strike="noStrike" kern="0" cap="none" spc="0" normalizeH="0" baseline="0" noProof="0" dirty="0">
              <a:ln>
                <a:noFill/>
              </a:ln>
              <a:solidFill>
                <a:schemeClr val="bg1"/>
              </a:solidFill>
              <a:effectLst/>
              <a:uLnTx/>
              <a:uFillTx/>
              <a:latin typeface="Montserrat" panose="00000500000000000000" pitchFamily="2" charset="0"/>
              <a:sym typeface="Arial"/>
            </a:endParaRPr>
          </a:p>
        </p:txBody>
      </p:sp>
      <p:sp>
        <p:nvSpPr>
          <p:cNvPr id="12" name="Google Shape;41;p13">
            <a:extLst>
              <a:ext uri="{FF2B5EF4-FFF2-40B4-BE49-F238E27FC236}">
                <a16:creationId xmlns:a16="http://schemas.microsoft.com/office/drawing/2014/main" id="{67A97A10-36C0-49BC-A33F-3E5FEC24180B}"/>
              </a:ext>
            </a:extLst>
          </p:cNvPr>
          <p:cNvSpPr txBox="1"/>
          <p:nvPr/>
        </p:nvSpPr>
        <p:spPr>
          <a:xfrm>
            <a:off x="715879" y="504826"/>
            <a:ext cx="479750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Terminology</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824164" y="1151209"/>
            <a:ext cx="535406" cy="0"/>
          </a:xfrm>
          <a:prstGeom prst="line">
            <a:avLst/>
          </a:prstGeom>
          <a:noFill/>
          <a:ln w="57150" cap="flat" cmpd="sng" algn="ctr">
            <a:solidFill>
              <a:srgbClr val="4ABDE8">
                <a:shade val="95000"/>
                <a:satMod val="105000"/>
              </a:srgbClr>
            </a:solidFill>
            <a:prstDash val="solid"/>
          </a:ln>
          <a:effectLst/>
        </p:spPr>
      </p:cxnSp>
      <p:sp>
        <p:nvSpPr>
          <p:cNvPr id="269" name="Google Shape;269;p29"/>
          <p:cNvSpPr/>
          <p:nvPr/>
        </p:nvSpPr>
        <p:spPr>
          <a:xfrm>
            <a:off x="715879" y="4566503"/>
            <a:ext cx="1689929" cy="520700"/>
          </a:xfrm>
          <a:prstGeom prst="rect">
            <a:avLst/>
          </a:prstGeom>
          <a:noFill/>
          <a:ln>
            <a:noFill/>
          </a:ln>
        </p:spPr>
        <p:txBody>
          <a:bodyPr spcFirstLastPara="1" wrap="square" lIns="33056" tIns="34275" rIns="33056" bIns="34275" anchor="ctr" anchorCtr="0">
            <a:noAutofit/>
          </a:bodyPr>
          <a:lstStyle/>
          <a:p>
            <a:r>
              <a:rPr lang="en" sz="800" dirty="0">
                <a:solidFill>
                  <a:schemeClr val="bg1"/>
                </a:solidFill>
                <a:latin typeface="Montserrat" panose="00000500000000000000" pitchFamily="2" charset="0"/>
              </a:rPr>
              <a:t>ASAM, 2011</a:t>
            </a:r>
            <a:r>
              <a:rPr lang="en" sz="1000" dirty="0">
                <a:solidFill>
                  <a:schemeClr val="bg1"/>
                </a:solidFill>
                <a:latin typeface="Montserrat" panose="00000500000000000000" pitchFamily="2" charset="0"/>
              </a:rPr>
              <a:t>; </a:t>
            </a:r>
            <a:r>
              <a:rPr lang="en" sz="800" dirty="0">
                <a:solidFill>
                  <a:schemeClr val="bg1"/>
                </a:solidFill>
                <a:latin typeface="Montserrat" panose="00000500000000000000" pitchFamily="2" charset="0"/>
              </a:rPr>
              <a:t>NIDA, 2014</a:t>
            </a:r>
            <a:endParaRPr sz="1000" dirty="0">
              <a:solidFill>
                <a:schemeClr val="bg1"/>
              </a:solidFill>
              <a:latin typeface="Montserrat"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Picture 2">
            <a:extLst>
              <a:ext uri="{FF2B5EF4-FFF2-40B4-BE49-F238E27FC236}">
                <a16:creationId xmlns:a16="http://schemas.microsoft.com/office/drawing/2014/main" id="{755D3FF9-2847-4B89-887A-6452716F3E9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t="7812" b="7812"/>
          <a:stretch/>
        </p:blipFill>
        <p:spPr>
          <a:xfrm>
            <a:off x="0" y="0"/>
            <a:ext cx="9144000" cy="5143500"/>
          </a:xfrm>
          <a:prstGeom prst="rect">
            <a:avLst/>
          </a:prstGeom>
        </p:spPr>
      </p:pic>
      <p:sp>
        <p:nvSpPr>
          <p:cNvPr id="7" name="Google Shape;41;p13">
            <a:extLst>
              <a:ext uri="{FF2B5EF4-FFF2-40B4-BE49-F238E27FC236}">
                <a16:creationId xmlns:a16="http://schemas.microsoft.com/office/drawing/2014/main" id="{651F95E0-FCDA-4F60-BA93-C55C1A56F77B}"/>
              </a:ext>
            </a:extLst>
          </p:cNvPr>
          <p:cNvSpPr txBox="1"/>
          <p:nvPr/>
        </p:nvSpPr>
        <p:spPr>
          <a:xfrm>
            <a:off x="822158" y="2405648"/>
            <a:ext cx="5674896" cy="1781335"/>
          </a:xfrm>
          <a:prstGeom prst="rect">
            <a:avLst/>
          </a:prstGeom>
          <a:noFill/>
          <a:ln>
            <a:noFill/>
          </a:ln>
        </p:spPr>
        <p:txBody>
          <a:bodyPr spcFirstLastPara="1" wrap="square" lIns="91425" tIns="45700" rIns="91425" bIns="45700" anchor="ctr" anchorCtr="0">
            <a:noAutofit/>
          </a:bodyPr>
          <a:lstStyle/>
          <a:p>
            <a:pPr>
              <a:lnSpc>
                <a:spcPct val="85000"/>
              </a:lnSpc>
              <a:buClr>
                <a:srgbClr val="FFFFFF"/>
              </a:buClr>
              <a:buSzPts val="5400"/>
              <a:defRPr/>
            </a:pPr>
            <a:r>
              <a:rPr lang="en-US" sz="4000" b="1" dirty="0">
                <a:solidFill>
                  <a:prstClr val="white"/>
                </a:solidFill>
                <a:effectLst>
                  <a:outerShdw blurRad="355600" dist="38100" dir="2700000" algn="tl">
                    <a:srgbClr val="000000">
                      <a:alpha val="43137"/>
                    </a:srgbClr>
                  </a:outerShdw>
                </a:effectLst>
                <a:latin typeface="Montserrat" panose="00000500000000000000" pitchFamily="2" charset="0"/>
                <a:ea typeface="Calibri"/>
                <a:cs typeface="Calibri"/>
                <a:sym typeface="Calibri"/>
              </a:rPr>
              <a:t>What if we treated other diseases the way we treat SUD?</a:t>
            </a:r>
          </a:p>
        </p:txBody>
      </p:sp>
      <p:cxnSp>
        <p:nvCxnSpPr>
          <p:cNvPr id="8" name="Straight Connector 11">
            <a:extLst>
              <a:ext uri="{FF2B5EF4-FFF2-40B4-BE49-F238E27FC236}">
                <a16:creationId xmlns:a16="http://schemas.microsoft.com/office/drawing/2014/main" id="{A80AA04F-F988-4C2C-98FD-D5B218C3D6DE}"/>
              </a:ext>
            </a:extLst>
          </p:cNvPr>
          <p:cNvCxnSpPr>
            <a:cxnSpLocks/>
          </p:cNvCxnSpPr>
          <p:nvPr/>
        </p:nvCxnSpPr>
        <p:spPr>
          <a:xfrm>
            <a:off x="978568" y="4326271"/>
            <a:ext cx="713875" cy="0"/>
          </a:xfrm>
          <a:prstGeom prst="line">
            <a:avLst/>
          </a:prstGeom>
          <a:noFill/>
          <a:ln w="57150" cap="flat" cmpd="sng" algn="ctr">
            <a:solidFill>
              <a:srgbClr val="44BAE7"/>
            </a:solidFill>
            <a:prstDash val="solid"/>
            <a:miter lim="800000"/>
          </a:ln>
          <a:effectLst/>
        </p:spPr>
      </p:cxnSp>
      <p:sp>
        <p:nvSpPr>
          <p:cNvPr id="12" name="Slide Number Placeholder 2">
            <a:extLst>
              <a:ext uri="{FF2B5EF4-FFF2-40B4-BE49-F238E27FC236}">
                <a16:creationId xmlns:a16="http://schemas.microsoft.com/office/drawing/2014/main" id="{774B4679-AFCB-4FE0-B2D4-22A6A698BDE5}"/>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chemeClr val="bg1"/>
                </a:solidFill>
                <a:latin typeface="Montserrat" panose="00000500000000000000" pitchFamily="2" charset="0"/>
              </a:rPr>
              <a:pPr defTabSz="685800">
                <a:defRPr/>
              </a:pPr>
              <a:t>7</a:t>
            </a:fld>
            <a:endParaRPr lang="en-US" dirty="0">
              <a:solidFill>
                <a:schemeClr val="bg1"/>
              </a:solidFill>
              <a:latin typeface="Montserrat"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4" name="Picture 3">
            <a:extLst>
              <a:ext uri="{FF2B5EF4-FFF2-40B4-BE49-F238E27FC236}">
                <a16:creationId xmlns:a16="http://schemas.microsoft.com/office/drawing/2014/main" id="{2B7ED768-ED38-4D59-A485-A803733D46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88" t="148" r="13707" b="-148"/>
          <a:stretch/>
        </p:blipFill>
        <p:spPr>
          <a:xfrm>
            <a:off x="2062870" y="0"/>
            <a:ext cx="7081130" cy="5143500"/>
          </a:xfrm>
          <a:prstGeom prst="rect">
            <a:avLst/>
          </a:prstGeom>
        </p:spPr>
      </p:pic>
      <p:sp>
        <p:nvSpPr>
          <p:cNvPr id="12" name="Rectangle 11">
            <a:extLst>
              <a:ext uri="{FF2B5EF4-FFF2-40B4-BE49-F238E27FC236}">
                <a16:creationId xmlns:a16="http://schemas.microsoft.com/office/drawing/2014/main" id="{8C21B991-AB5F-408D-9ED4-B3E17F1F09D7}"/>
              </a:ext>
            </a:extLst>
          </p:cNvPr>
          <p:cNvSpPr/>
          <p:nvPr/>
        </p:nvSpPr>
        <p:spPr>
          <a:xfrm>
            <a:off x="0" y="0"/>
            <a:ext cx="6100550" cy="5143500"/>
          </a:xfrm>
          <a:prstGeom prst="rect">
            <a:avLst/>
          </a:prstGeom>
          <a:gradFill flip="none" rotWithShape="1">
            <a:gsLst>
              <a:gs pos="38000">
                <a:schemeClr val="bg1"/>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1;p13">
            <a:extLst>
              <a:ext uri="{FF2B5EF4-FFF2-40B4-BE49-F238E27FC236}">
                <a16:creationId xmlns:a16="http://schemas.microsoft.com/office/drawing/2014/main" id="{805D3039-F7E7-4431-B8A2-01CDE8F5BFC3}"/>
              </a:ext>
            </a:extLst>
          </p:cNvPr>
          <p:cNvSpPr txBox="1"/>
          <p:nvPr/>
        </p:nvSpPr>
        <p:spPr>
          <a:xfrm>
            <a:off x="715879" y="504826"/>
            <a:ext cx="33868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What if…</a:t>
            </a:r>
          </a:p>
        </p:txBody>
      </p:sp>
      <p:cxnSp>
        <p:nvCxnSpPr>
          <p:cNvPr id="10" name="Straight Connector 9">
            <a:extLst>
              <a:ext uri="{FF2B5EF4-FFF2-40B4-BE49-F238E27FC236}">
                <a16:creationId xmlns:a16="http://schemas.microsoft.com/office/drawing/2014/main" id="{47BFFFF1-1501-4947-A7A9-2F7572CC45C6}"/>
              </a:ext>
            </a:extLst>
          </p:cNvPr>
          <p:cNvCxnSpPr>
            <a:cxnSpLocks/>
          </p:cNvCxnSpPr>
          <p:nvPr/>
        </p:nvCxnSpPr>
        <p:spPr>
          <a:xfrm>
            <a:off x="824164" y="1151209"/>
            <a:ext cx="535406" cy="0"/>
          </a:xfrm>
          <a:prstGeom prst="line">
            <a:avLst/>
          </a:prstGeom>
          <a:noFill/>
          <a:ln w="57150" cap="flat" cmpd="sng" algn="ctr">
            <a:solidFill>
              <a:srgbClr val="4ABDE8">
                <a:shade val="95000"/>
                <a:satMod val="105000"/>
              </a:srgbClr>
            </a:solidFill>
            <a:prstDash val="solid"/>
          </a:ln>
          <a:effectLst/>
        </p:spPr>
      </p:cxnSp>
      <p:sp>
        <p:nvSpPr>
          <p:cNvPr id="11" name="Google Shape;89;p20">
            <a:extLst>
              <a:ext uri="{FF2B5EF4-FFF2-40B4-BE49-F238E27FC236}">
                <a16:creationId xmlns:a16="http://schemas.microsoft.com/office/drawing/2014/main" id="{AF391EBE-A440-4AAC-B644-AD444FE1850E}"/>
              </a:ext>
            </a:extLst>
          </p:cNvPr>
          <p:cNvSpPr txBox="1"/>
          <p:nvPr/>
        </p:nvSpPr>
        <p:spPr>
          <a:xfrm>
            <a:off x="715879" y="1499902"/>
            <a:ext cx="5671273" cy="2675056"/>
          </a:xfrm>
          <a:prstGeom prst="rect">
            <a:avLst/>
          </a:prstGeom>
          <a:noFill/>
          <a:ln>
            <a:noFill/>
          </a:ln>
        </p:spPr>
        <p:txBody>
          <a:bodyPr spcFirstLastPara="1" wrap="square" lIns="68569" tIns="34275" rIns="68569" bIns="34275" anchor="t" anchorCtr="0">
            <a:noAutofit/>
          </a:bodyPr>
          <a:lstStyle/>
          <a:p>
            <a:pPr defTabSz="685800">
              <a:lnSpc>
                <a:spcPct val="90000"/>
              </a:lnSpc>
              <a:spcBef>
                <a:spcPts val="900"/>
              </a:spcBef>
              <a:buClr>
                <a:srgbClr val="FFFFFF"/>
              </a:buClr>
              <a:buSzPct val="100000"/>
            </a:pPr>
            <a:r>
              <a:rPr lang="en-US" sz="1600" b="1" dirty="0">
                <a:solidFill>
                  <a:srgbClr val="1A547A"/>
                </a:solidFill>
                <a:latin typeface="Montserrat" panose="00000500000000000000" pitchFamily="2" charset="0"/>
                <a:ea typeface="Calibri"/>
                <a:cs typeface="Calibri"/>
                <a:sym typeface="Calibri"/>
              </a:rPr>
              <a:t>You go to the hospital with chest pain, are found to be having a heart attack, and you were… </a:t>
            </a:r>
          </a:p>
          <a:p>
            <a:pPr defTabSz="685800">
              <a:lnSpc>
                <a:spcPct val="90000"/>
              </a:lnSpc>
              <a:spcBef>
                <a:spcPts val="900"/>
              </a:spcBef>
              <a:buClr>
                <a:srgbClr val="FFFFFF"/>
              </a:buClr>
              <a:buSzPct val="100000"/>
            </a:pPr>
            <a:endParaRPr lang="en-US" sz="600" b="1" dirty="0">
              <a:solidFill>
                <a:srgbClr val="1A547A"/>
              </a:solidFill>
              <a:latin typeface="Montserrat" panose="00000500000000000000" pitchFamily="2" charset="0"/>
              <a:ea typeface="Calibri"/>
              <a:cs typeface="Calibri"/>
              <a:sym typeface="Calibri"/>
            </a:endParaRP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500" dirty="0">
                <a:solidFill>
                  <a:srgbClr val="1A547A"/>
                </a:solidFill>
                <a:latin typeface="Montserrat" panose="00000500000000000000" pitchFamily="2" charset="0"/>
                <a:ea typeface="Calibri"/>
                <a:cs typeface="Calibri"/>
                <a:sym typeface="Calibri"/>
              </a:rPr>
              <a:t>Told it’s “your fault” because of your “choices”? </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500" dirty="0">
                <a:solidFill>
                  <a:srgbClr val="1A547A"/>
                </a:solidFill>
                <a:latin typeface="Montserrat" panose="00000500000000000000" pitchFamily="2" charset="0"/>
                <a:ea typeface="Calibri"/>
                <a:cs typeface="Calibri"/>
                <a:sym typeface="Calibri"/>
              </a:rPr>
              <a:t>Denied treatment because you “did it to yourself”? </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500" dirty="0">
                <a:solidFill>
                  <a:srgbClr val="1A547A"/>
                </a:solidFill>
                <a:latin typeface="Montserrat" panose="00000500000000000000" pitchFamily="2" charset="0"/>
                <a:ea typeface="Calibri"/>
                <a:cs typeface="Calibri"/>
                <a:sym typeface="Calibri"/>
              </a:rPr>
              <a:t>Handed a list of cardiologists and catheterization labs to call? </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500" dirty="0">
                <a:solidFill>
                  <a:srgbClr val="1A547A"/>
                </a:solidFill>
                <a:latin typeface="Montserrat" panose="00000500000000000000" pitchFamily="2" charset="0"/>
                <a:ea typeface="Calibri"/>
                <a:cs typeface="Calibri"/>
                <a:sym typeface="Calibri"/>
              </a:rPr>
              <a:t>Only given aspirin if you agree to go to counseling? </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500" dirty="0">
                <a:solidFill>
                  <a:srgbClr val="1A547A"/>
                </a:solidFill>
                <a:latin typeface="Montserrat" panose="00000500000000000000" pitchFamily="2" charset="0"/>
                <a:ea typeface="Calibri"/>
                <a:cs typeface="Calibri"/>
                <a:sym typeface="Calibri"/>
              </a:rPr>
              <a:t>Kicked out of the hospital for having more chest pain? </a:t>
            </a:r>
          </a:p>
        </p:txBody>
      </p:sp>
      <p:sp>
        <p:nvSpPr>
          <p:cNvPr id="16" name="Slide Number Placeholder 2">
            <a:extLst>
              <a:ext uri="{FF2B5EF4-FFF2-40B4-BE49-F238E27FC236}">
                <a16:creationId xmlns:a16="http://schemas.microsoft.com/office/drawing/2014/main" id="{0A8C82E2-7939-407F-90AB-B81253FE0BB2}"/>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8</a:t>
            </a:fld>
            <a:endParaRPr lang="en-US" dirty="0">
              <a:solidFill>
                <a:srgbClr val="099BAF"/>
              </a:solidFill>
              <a:latin typeface="Montserrat" panose="000005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4" name="Picture 3">
            <a:extLst>
              <a:ext uri="{FF2B5EF4-FFF2-40B4-BE49-F238E27FC236}">
                <a16:creationId xmlns:a16="http://schemas.microsoft.com/office/drawing/2014/main" id="{01FAD149-E26E-4416-B1C1-95F9D07E6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63312"/>
          </a:xfrm>
          <a:prstGeom prst="rect">
            <a:avLst/>
          </a:prstGeom>
        </p:spPr>
      </p:pic>
      <p:sp>
        <p:nvSpPr>
          <p:cNvPr id="286" name="Google Shape;286;p32"/>
          <p:cNvSpPr txBox="1">
            <a:spLocks noGrp="1"/>
          </p:cNvSpPr>
          <p:nvPr>
            <p:ph idx="1"/>
          </p:nvPr>
        </p:nvSpPr>
        <p:spPr>
          <a:xfrm>
            <a:off x="4969042" y="1325629"/>
            <a:ext cx="3801979" cy="2323800"/>
          </a:xfrm>
          <a:prstGeom prst="rect">
            <a:avLst/>
          </a:prstGeom>
          <a:noFill/>
          <a:ln>
            <a:noFill/>
          </a:ln>
        </p:spPr>
        <p:txBody>
          <a:bodyPr spcFirstLastPara="1" wrap="square" lIns="68569" tIns="34275" rIns="68569" bIns="34275" anchor="ctr" anchorCtr="0">
            <a:noAutofit/>
          </a:bodyPr>
          <a:lstStyle/>
          <a:p>
            <a:pPr marL="114300" indent="0" defTabSz="685800">
              <a:lnSpc>
                <a:spcPct val="85000"/>
              </a:lnSpc>
              <a:buClr>
                <a:srgbClr val="FFFFFF"/>
              </a:buClr>
              <a:buSzPts val="5400"/>
              <a:buNone/>
            </a:pPr>
            <a:r>
              <a:rPr lang="en" sz="3000" b="1" dirty="0">
                <a:solidFill>
                  <a:srgbClr val="FFFFFF"/>
                </a:solidFill>
                <a:latin typeface="Montserrat" panose="00000500000000000000" pitchFamily="2" charset="0"/>
                <a:cs typeface="Calibri"/>
                <a:sym typeface="Times New Roman"/>
              </a:rPr>
              <a:t>What if we treated SUD the way we treat other diseases?</a:t>
            </a:r>
            <a:endParaRPr sz="3000" b="1" dirty="0">
              <a:solidFill>
                <a:srgbClr val="FFFFFF"/>
              </a:solidFill>
              <a:latin typeface="Montserrat" panose="00000500000000000000" pitchFamily="2" charset="0"/>
              <a:cs typeface="Calibri"/>
            </a:endParaRPr>
          </a:p>
        </p:txBody>
      </p:sp>
      <p:cxnSp>
        <p:nvCxnSpPr>
          <p:cNvPr id="9" name="Straight Connector 8">
            <a:extLst>
              <a:ext uri="{FF2B5EF4-FFF2-40B4-BE49-F238E27FC236}">
                <a16:creationId xmlns:a16="http://schemas.microsoft.com/office/drawing/2014/main" id="{67B16DFB-F5C7-4263-9CBC-F1594463FE57}"/>
              </a:ext>
            </a:extLst>
          </p:cNvPr>
          <p:cNvCxnSpPr>
            <a:cxnSpLocks/>
          </p:cNvCxnSpPr>
          <p:nvPr/>
        </p:nvCxnSpPr>
        <p:spPr>
          <a:xfrm>
            <a:off x="5167564" y="3461272"/>
            <a:ext cx="535406" cy="0"/>
          </a:xfrm>
          <a:prstGeom prst="line">
            <a:avLst/>
          </a:prstGeom>
          <a:noFill/>
          <a:ln w="57150" cap="flat" cmpd="sng" algn="ctr">
            <a:solidFill>
              <a:srgbClr val="4ABDE8">
                <a:shade val="95000"/>
                <a:satMod val="105000"/>
              </a:srgbClr>
            </a:solidFill>
            <a:prstDash val="solid"/>
          </a:ln>
          <a:effectLst/>
        </p:spPr>
      </p:cxnSp>
      <p:sp>
        <p:nvSpPr>
          <p:cNvPr id="10" name="Slide Number Placeholder 2">
            <a:extLst>
              <a:ext uri="{FF2B5EF4-FFF2-40B4-BE49-F238E27FC236}">
                <a16:creationId xmlns:a16="http://schemas.microsoft.com/office/drawing/2014/main" id="{89CE47BF-5710-440F-A5EF-3C4616866906}"/>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9</a:t>
            </a:fld>
            <a:endParaRPr lang="en-US" dirty="0">
              <a:solidFill>
                <a:srgbClr val="099BAF"/>
              </a:solidFill>
              <a:latin typeface="Montserrat" panose="00000500000000000000" pitchFamily="2"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5">
      <a:dk1>
        <a:srgbClr val="000000"/>
      </a:dk1>
      <a:lt1>
        <a:srgbClr val="FFFFFF"/>
      </a:lt1>
      <a:dk2>
        <a:srgbClr val="637052"/>
      </a:dk2>
      <a:lt2>
        <a:srgbClr val="CCDDEA"/>
      </a:lt2>
      <a:accent1>
        <a:srgbClr val="4ABDE8"/>
      </a:accent1>
      <a:accent2>
        <a:srgbClr val="0E2144"/>
      </a:accent2>
      <a:accent3>
        <a:srgbClr val="A6D30B"/>
      </a:accent3>
      <a:accent4>
        <a:srgbClr val="515B61"/>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3506</Words>
  <Application>Microsoft Office PowerPoint</Application>
  <PresentationFormat>On-screen Show (16:9)</PresentationFormat>
  <Paragraphs>277</Paragraphs>
  <Slides>24</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Calibri</vt:lpstr>
      <vt:lpstr>Calibri Light</vt:lpstr>
      <vt:lpstr>Courier New</vt:lpstr>
      <vt:lpstr>Gill Sans</vt:lpstr>
      <vt:lpstr>Montserrat</vt:lpstr>
      <vt:lpstr>Montserrat Light</vt:lpstr>
      <vt:lpstr>Noto Sans Symbols</vt:lpstr>
      <vt:lpstr>Wingdings</vt:lpstr>
      <vt:lpstr>Simple Light</vt:lpstr>
      <vt:lpstr>1_Retrospect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dc:title>
  <dc:creator>Lai, Lucinda,M.D.</dc:creator>
  <cp:lastModifiedBy>Tina Odisho Greenwood</cp:lastModifiedBy>
  <cp:revision>44</cp:revision>
  <dcterms:created xsi:type="dcterms:W3CDTF">2021-01-05T18:09:46Z</dcterms:created>
  <dcterms:modified xsi:type="dcterms:W3CDTF">2021-12-15T22:14:05Z</dcterms:modified>
</cp:coreProperties>
</file>