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758" r:id="rId2"/>
    <p:sldMasterId id="2147483766" r:id="rId3"/>
  </p:sldMasterIdLst>
  <p:notesMasterIdLst>
    <p:notesMasterId r:id="rId21"/>
  </p:notesMasterIdLst>
  <p:sldIdLst>
    <p:sldId id="256" r:id="rId4"/>
    <p:sldId id="259" r:id="rId5"/>
    <p:sldId id="442" r:id="rId6"/>
    <p:sldId id="556" r:id="rId7"/>
    <p:sldId id="258" r:id="rId8"/>
    <p:sldId id="260" r:id="rId9"/>
    <p:sldId id="550" r:id="rId10"/>
    <p:sldId id="263" r:id="rId11"/>
    <p:sldId id="262" r:id="rId12"/>
    <p:sldId id="551" r:id="rId13"/>
    <p:sldId id="266" r:id="rId14"/>
    <p:sldId id="480" r:id="rId15"/>
    <p:sldId id="280" r:id="rId16"/>
    <p:sldId id="261" r:id="rId17"/>
    <p:sldId id="553" r:id="rId18"/>
    <p:sldId id="552" r:id="rId19"/>
    <p:sldId id="55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Donihoo" initials="RD" lastIdx="12" clrIdx="0">
    <p:extLst>
      <p:ext uri="{19B8F6BF-5375-455C-9EA6-DF929625EA0E}">
        <p15:presenceInfo xmlns:p15="http://schemas.microsoft.com/office/powerpoint/2012/main" userId="S::rdonihoo@acep.org::2a135912-8cb6-400e-a960-badaa5b92f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C96"/>
    <a:srgbClr val="44BAE7"/>
    <a:srgbClr val="1A547A"/>
    <a:srgbClr val="023649"/>
    <a:srgbClr val="249562"/>
    <a:srgbClr val="161817"/>
    <a:srgbClr val="1C1F1E"/>
    <a:srgbClr val="010101"/>
    <a:srgbClr val="050505"/>
    <a:srgbClr val="A1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00" autoAdjust="0"/>
  </p:normalViewPr>
  <p:slideViewPr>
    <p:cSldViewPr snapToGrid="0">
      <p:cViewPr varScale="1">
        <p:scale>
          <a:sx n="124" d="100"/>
          <a:sy n="124" d="100"/>
        </p:scale>
        <p:origin x="336" y="96"/>
      </p:cViewPr>
      <p:guideLst>
        <p:guide orient="horz" pos="1597"/>
        <p:guide pos="272"/>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8d0692b9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8d0692b90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g78d0692b90_2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n-US" dirty="0"/>
              <a:t>Key Point #1: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d0692b90_2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78d0692b90_2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69456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8d0692b90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78d0692b90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Physicians and APPs are not legally allowed to prescribe methadone, or any other opioid, to treat OUD. Methadone must be DISPENSED by a highly regulated program called OTP (opioid treatment program). Providers can continue home medications while in the hospital or use methadone to treat opioid withdrawal (but not opioid use disorder) in ED or in hospital .</a:t>
            </a:r>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dirty="0"/>
          </a:p>
        </p:txBody>
      </p:sp>
      <p:sp>
        <p:nvSpPr>
          <p:cNvPr id="273" name="Google Shape;273;g78d0692b90_2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2901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n-US" dirty="0"/>
              <a:t>RCT of ED patients willing to enter treatment trial</a:t>
            </a:r>
          </a:p>
          <a:p>
            <a:pPr marL="0" lvl="0" indent="0" algn="l" rtl="0">
              <a:spcBef>
                <a:spcPts val="0"/>
              </a:spcBef>
              <a:spcAft>
                <a:spcPts val="0"/>
              </a:spcAft>
              <a:buNone/>
            </a:pPr>
            <a:r>
              <a:rPr lang="en-US" dirty="0"/>
              <a:t> -- Secondary outcomes – fewer self reported days of past-7 day opioid use at Day 30 in </a:t>
            </a:r>
            <a:r>
              <a:rPr lang="en-US" dirty="0" err="1"/>
              <a:t>Bup</a:t>
            </a:r>
            <a:r>
              <a:rPr lang="en-US" dirty="0"/>
              <a:t> group; no difference in urine toxicology. </a:t>
            </a:r>
          </a:p>
          <a:p>
            <a:pPr marL="0" lvl="0" indent="0" algn="l" rtl="0">
              <a:spcBef>
                <a:spcPts val="0"/>
              </a:spcBef>
              <a:spcAft>
                <a:spcPts val="0"/>
              </a:spcAft>
              <a:buNone/>
            </a:pPr>
            <a:r>
              <a:rPr lang="en-US" dirty="0"/>
              <a:t> -- Was cost-effective across all willingness to pay thresholds.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49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easier this is on the provider and the patient, the higher the likelihood of success.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84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8d0692b90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8d0692b90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78d0692b90_2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5707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58775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8d0692b90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78d0692b90_2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Speaker Notes:</a:t>
            </a:r>
            <a:endParaRPr lang="en-US" dirty="0"/>
          </a:p>
          <a:p>
            <a:pPr marL="171450" lvl="0" indent="-171450" algn="l" rtl="0">
              <a:spcBef>
                <a:spcPts val="0"/>
              </a:spcBef>
              <a:spcAft>
                <a:spcPts val="0"/>
              </a:spcAft>
              <a:buClr>
                <a:schemeClr val="dk1"/>
              </a:buClr>
              <a:buSzPts val="1200"/>
              <a:buFont typeface="Noto Sans Symbols"/>
              <a:buChar char="▪"/>
            </a:pPr>
            <a:r>
              <a:rPr lang="en-US" dirty="0"/>
              <a:t>Key Point: Significant treatment gaps continue to exist for the timely treatment of SUDs</a:t>
            </a:r>
          </a:p>
          <a:p>
            <a:pPr marL="171450" lvl="0" indent="-171450" algn="l" rtl="0">
              <a:spcBef>
                <a:spcPts val="0"/>
              </a:spcBef>
              <a:spcAft>
                <a:spcPts val="0"/>
              </a:spcAft>
              <a:buClr>
                <a:schemeClr val="dk1"/>
              </a:buClr>
              <a:buSzPts val="1200"/>
              <a:buFont typeface="Noto Sans Symbols"/>
              <a:buChar char="▪"/>
            </a:pPr>
            <a:r>
              <a:rPr lang="en-US" dirty="0"/>
              <a:t>MAT can help decrease this gap and consequently mortality for individuals with Opioid Use Disorder</a:t>
            </a:r>
          </a:p>
        </p:txBody>
      </p:sp>
      <p:sp>
        <p:nvSpPr>
          <p:cNvPr id="144" name="Google Shape;144;g78d0692b90_2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n-US" b="1" dirty="0"/>
              <a:t>Speaker Notes:</a:t>
            </a:r>
            <a:endParaRPr lang="en-US" dirty="0"/>
          </a:p>
          <a:p>
            <a:pPr marL="171450" lvl="0" indent="-171450" algn="l" rtl="0">
              <a:spcBef>
                <a:spcPts val="0"/>
              </a:spcBef>
              <a:spcAft>
                <a:spcPts val="0"/>
              </a:spcAft>
              <a:buClr>
                <a:schemeClr val="dk1"/>
              </a:buClr>
              <a:buSzPts val="1200"/>
              <a:buFont typeface="Noto Sans Symbols"/>
              <a:buChar char="▪"/>
            </a:pPr>
            <a:r>
              <a:rPr lang="en-US" dirty="0"/>
              <a:t>Key Point: For a DSM diagnosis of SUD, the individual has to meet criteria in the following areas:</a:t>
            </a:r>
          </a:p>
          <a:p>
            <a:pPr marL="628650" lvl="1" indent="-171450" algn="l" rtl="0">
              <a:spcBef>
                <a:spcPts val="0"/>
              </a:spcBef>
              <a:spcAft>
                <a:spcPts val="0"/>
              </a:spcAft>
              <a:buClr>
                <a:schemeClr val="dk1"/>
              </a:buClr>
              <a:buSzPts val="1200"/>
              <a:buFont typeface="Arial"/>
              <a:buChar char="•"/>
            </a:pPr>
            <a:r>
              <a:rPr lang="en-US" dirty="0"/>
              <a:t>Loss of control of use;</a:t>
            </a:r>
          </a:p>
          <a:p>
            <a:pPr marL="628650" lvl="1" indent="-171450" algn="l" rtl="0">
              <a:spcBef>
                <a:spcPts val="0"/>
              </a:spcBef>
              <a:spcAft>
                <a:spcPts val="0"/>
              </a:spcAft>
              <a:buClr>
                <a:schemeClr val="dk1"/>
              </a:buClr>
              <a:buSzPts val="1200"/>
              <a:buFont typeface="Arial"/>
              <a:buChar char="•"/>
            </a:pPr>
            <a:r>
              <a:rPr lang="en-US" dirty="0"/>
              <a:t>Physiologic changes, and </a:t>
            </a:r>
          </a:p>
          <a:p>
            <a:pPr marL="628650" lvl="1" indent="-171450" algn="l" rtl="0">
              <a:spcBef>
                <a:spcPts val="0"/>
              </a:spcBef>
              <a:spcAft>
                <a:spcPts val="0"/>
              </a:spcAft>
              <a:buClr>
                <a:schemeClr val="dk1"/>
              </a:buClr>
              <a:buSzPts val="1200"/>
              <a:buFont typeface="Arial"/>
              <a:buChar char="•"/>
            </a:pPr>
            <a:r>
              <a:rPr lang="en-US" dirty="0"/>
              <a:t>Continued use despite negative consequences, with several specific diagnostic criteria in each category as shown above </a:t>
            </a:r>
          </a:p>
          <a:p>
            <a:pPr marL="457200" lvl="1" indent="0" algn="l" rtl="0">
              <a:spcBef>
                <a:spcPts val="0"/>
              </a:spcBef>
              <a:spcAft>
                <a:spcPts val="0"/>
              </a:spcAft>
              <a:buClr>
                <a:schemeClr val="dk1"/>
              </a:buClr>
              <a:buSzPts val="1200"/>
              <a:buFont typeface="Noto Sans Symbols"/>
              <a:buNone/>
            </a:pPr>
            <a:endParaRPr lang="en-US" dirty="0"/>
          </a:p>
          <a:p>
            <a:pPr marL="171450" lvl="0" indent="-171450" algn="l" rtl="0">
              <a:spcBef>
                <a:spcPts val="0"/>
              </a:spcBef>
              <a:spcAft>
                <a:spcPts val="0"/>
              </a:spcAft>
              <a:buClr>
                <a:schemeClr val="dk1"/>
              </a:buClr>
              <a:buSzPts val="1200"/>
              <a:buFont typeface="Noto Sans Symbols"/>
              <a:buChar char="▪"/>
            </a:pPr>
            <a:r>
              <a:rPr lang="en-US" dirty="0"/>
              <a:t>A disorder is not diagnosed if only tolerance and withdrawal are present, without distress or impairment, since this can occur with many medications used as prescribed</a:t>
            </a:r>
          </a:p>
          <a:p>
            <a:pPr marL="171450" marR="0" lvl="0" indent="-171450" algn="l" rtl="0">
              <a:lnSpc>
                <a:spcPct val="100000"/>
              </a:lnSpc>
              <a:spcBef>
                <a:spcPts val="0"/>
              </a:spcBef>
              <a:spcAft>
                <a:spcPts val="0"/>
              </a:spcAft>
              <a:buClr>
                <a:schemeClr val="dk1"/>
              </a:buClr>
              <a:buSzPts val="1200"/>
              <a:buFont typeface="Noto Sans Symbols"/>
              <a:buChar char="▪"/>
            </a:pPr>
            <a:r>
              <a:rPr lang="en-US" dirty="0"/>
              <a:t>Non-medical opioid use – taking a medication in manner that is inconsistent with how it is prescribed (person, frequency, route (PO vs IV), indication (euphoria) </a:t>
            </a:r>
          </a:p>
          <a:p>
            <a:pPr marL="171450" marR="0" lvl="0" indent="-171450" algn="l" rtl="0">
              <a:lnSpc>
                <a:spcPct val="100000"/>
              </a:lnSpc>
              <a:spcBef>
                <a:spcPts val="0"/>
              </a:spcBef>
              <a:spcAft>
                <a:spcPts val="0"/>
              </a:spcAft>
              <a:buClr>
                <a:schemeClr val="dk1"/>
              </a:buClr>
              <a:buSzPts val="1200"/>
              <a:buFont typeface="Noto Sans Symbols"/>
              <a:buChar char="▪"/>
            </a:pPr>
            <a:r>
              <a:rPr lang="en-US" dirty="0"/>
              <a:t>Abuse 🡪 Outdated term. Considered stigmatizing.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95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8d0692b90_2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Speaker Notes:</a:t>
            </a:r>
            <a:endParaRPr lang="en-US" dirty="0"/>
          </a:p>
          <a:p>
            <a:pPr marL="171450" lvl="0" indent="-171450" algn="l" rtl="0">
              <a:spcBef>
                <a:spcPts val="0"/>
              </a:spcBef>
              <a:spcAft>
                <a:spcPts val="0"/>
              </a:spcAft>
              <a:buClr>
                <a:schemeClr val="dk1"/>
              </a:buClr>
              <a:buSzPts val="1200"/>
              <a:buFont typeface="Noto Sans Symbols"/>
              <a:buChar char="▪"/>
            </a:pPr>
            <a:r>
              <a:rPr lang="en-US" dirty="0"/>
              <a:t>MAT has also been shown using validated rating scales to improve quality of life in multiple domains, beginning early in treatment</a:t>
            </a:r>
          </a:p>
          <a:p>
            <a:pPr marL="171450" lvl="0" indent="-171450" algn="l" rtl="0">
              <a:spcBef>
                <a:spcPts val="0"/>
              </a:spcBef>
              <a:spcAft>
                <a:spcPts val="0"/>
              </a:spcAft>
              <a:buClr>
                <a:schemeClr val="dk1"/>
              </a:buClr>
              <a:buSzPts val="1200"/>
              <a:buFont typeface="Noto Sans Symbols"/>
              <a:buChar char="▪"/>
            </a:pPr>
            <a:r>
              <a:rPr lang="en-US" dirty="0"/>
              <a:t>This study shows an ~</a:t>
            </a:r>
            <a:r>
              <a:rPr lang="en-US" b="1" dirty="0"/>
              <a:t>30% improvement </a:t>
            </a:r>
            <a:r>
              <a:rPr lang="en-US" b="0" dirty="0"/>
              <a:t>across various Life domains for individuals who remain in treatment for ~6months or more</a:t>
            </a:r>
            <a:endParaRPr lang="en-US" dirty="0"/>
          </a:p>
          <a:p>
            <a:pPr marL="171450" lvl="0" indent="-171450" algn="l" rtl="0">
              <a:spcBef>
                <a:spcPts val="0"/>
              </a:spcBef>
              <a:spcAft>
                <a:spcPts val="0"/>
              </a:spcAft>
              <a:buClr>
                <a:schemeClr val="dk1"/>
              </a:buClr>
              <a:buSzPts val="1200"/>
              <a:buFont typeface="Noto Sans Symbols"/>
              <a:buChar char="▪"/>
            </a:pPr>
            <a:r>
              <a:rPr lang="en-US" b="0" dirty="0"/>
              <a:t>Individuals begin to see an improvement in Physical health, social relationships and subjective feelings – almost immediately. Self-ratings related to leisure activities improve after being in treatment for several months - It takes time. </a:t>
            </a:r>
            <a:endParaRPr lang="en-US" dirty="0"/>
          </a:p>
          <a:p>
            <a:pPr marL="171450" lvl="0" indent="-95250" algn="l" rtl="0">
              <a:spcBef>
                <a:spcPts val="0"/>
              </a:spcBef>
              <a:spcAft>
                <a:spcPts val="0"/>
              </a:spcAft>
              <a:buClr>
                <a:schemeClr val="dk1"/>
              </a:buClr>
              <a:buSzPts val="1200"/>
              <a:buFont typeface="Noto Sans Symbols"/>
              <a:buNone/>
            </a:pPr>
            <a:endParaRPr lang="en-US" b="0" dirty="0"/>
          </a:p>
          <a:p>
            <a:pPr marL="0" lvl="0" indent="0" algn="l" rtl="0">
              <a:spcBef>
                <a:spcPts val="0"/>
              </a:spcBef>
              <a:spcAft>
                <a:spcPts val="0"/>
              </a:spcAft>
              <a:buClr>
                <a:schemeClr val="dk1"/>
              </a:buClr>
              <a:buSzPts val="1200"/>
              <a:buFont typeface="Noto Sans Symbols"/>
              <a:buNone/>
            </a:pPr>
            <a:r>
              <a:rPr lang="en-US" b="0" dirty="0"/>
              <a:t>Reference</a:t>
            </a:r>
            <a:endParaRPr lang="en-US" dirty="0"/>
          </a:p>
          <a:p>
            <a:pPr marL="0" marR="0" lvl="0" indent="0" algn="l" rtl="0">
              <a:lnSpc>
                <a:spcPct val="100000"/>
              </a:lnSpc>
              <a:spcBef>
                <a:spcPts val="0"/>
              </a:spcBef>
              <a:spcAft>
                <a:spcPts val="0"/>
              </a:spcAft>
              <a:buClr>
                <a:srgbClr val="512C5A"/>
              </a:buClr>
              <a:buSzPts val="1200"/>
              <a:buFont typeface="Noto Sans Symbols"/>
              <a:buNone/>
            </a:pPr>
            <a:r>
              <a:rPr lang="en-US" sz="1200" dirty="0" err="1">
                <a:solidFill>
                  <a:srgbClr val="512C5A"/>
                </a:solidFill>
              </a:rPr>
              <a:t>Ponizovsky</a:t>
            </a:r>
            <a:r>
              <a:rPr lang="en-US" sz="1200" dirty="0">
                <a:solidFill>
                  <a:srgbClr val="512C5A"/>
                </a:solidFill>
              </a:rPr>
              <a:t> AM and </a:t>
            </a:r>
            <a:r>
              <a:rPr lang="en-US" sz="1200" dirty="0" err="1">
                <a:solidFill>
                  <a:srgbClr val="512C5A"/>
                </a:solidFill>
              </a:rPr>
              <a:t>Grinshpoon</a:t>
            </a:r>
            <a:r>
              <a:rPr lang="en-US" sz="1200" dirty="0">
                <a:solidFill>
                  <a:srgbClr val="512C5A"/>
                </a:solidFill>
              </a:rPr>
              <a:t> A. 2007. Quality of life among heroin users on buprenorphine versus methadone maintenance. American </a:t>
            </a:r>
            <a:r>
              <a:rPr lang="en-US" sz="1200" i="1" dirty="0">
                <a:solidFill>
                  <a:srgbClr val="512C5A"/>
                </a:solidFill>
              </a:rPr>
              <a:t>Journal of Drug and Alcohol Abuse</a:t>
            </a:r>
            <a:r>
              <a:rPr lang="en-US" sz="1200" dirty="0">
                <a:solidFill>
                  <a:srgbClr val="512C5A"/>
                </a:solidFill>
              </a:rPr>
              <a:t> 33 631-642.</a:t>
            </a:r>
            <a:endParaRPr lang="en-US" dirty="0"/>
          </a:p>
          <a:p>
            <a:pPr marL="171450" lvl="0" indent="-95250" algn="l" rtl="0">
              <a:spcBef>
                <a:spcPts val="0"/>
              </a:spcBef>
              <a:spcAft>
                <a:spcPts val="0"/>
              </a:spcAft>
              <a:buClr>
                <a:schemeClr val="dk1"/>
              </a:buClr>
              <a:buSzPts val="1200"/>
              <a:buFont typeface="Noto Sans Symbols"/>
              <a:buNone/>
            </a:pPr>
            <a:endParaRPr lang="en-US" dirty="0"/>
          </a:p>
        </p:txBody>
      </p:sp>
      <p:sp>
        <p:nvSpPr>
          <p:cNvPr id="284" name="Google Shape;284;g78d0692b90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d0692b90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Methadone  - Full agonist </a:t>
            </a:r>
          </a:p>
          <a:p>
            <a:pPr marL="0" lvl="0" indent="0" algn="l" rtl="0">
              <a:spcBef>
                <a:spcPts val="0"/>
              </a:spcBef>
              <a:spcAft>
                <a:spcPts val="0"/>
              </a:spcAft>
              <a:buNone/>
            </a:pPr>
            <a:r>
              <a:rPr lang="en-US" dirty="0"/>
              <a:t>Buprenorphine – Partial Agonist </a:t>
            </a:r>
          </a:p>
          <a:p>
            <a:pPr marL="0" lvl="0" indent="0" algn="l" rtl="0">
              <a:spcBef>
                <a:spcPts val="0"/>
              </a:spcBef>
              <a:spcAft>
                <a:spcPts val="0"/>
              </a:spcAft>
              <a:buNone/>
            </a:pPr>
            <a:endParaRPr dirty="0"/>
          </a:p>
        </p:txBody>
      </p:sp>
      <p:sp>
        <p:nvSpPr>
          <p:cNvPr id="278" name="Google Shape;278;g78d0692b90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3405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5300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9"/>
        <p:cNvGrpSpPr/>
        <p:nvPr/>
      </p:nvGrpSpPr>
      <p:grpSpPr>
        <a:xfrm>
          <a:off x="0" y="0"/>
          <a:ext cx="0" cy="0"/>
          <a:chOff x="0" y="0"/>
          <a:chExt cx="0" cy="0"/>
        </a:xfrm>
      </p:grpSpPr>
      <p:pic>
        <p:nvPicPr>
          <p:cNvPr id="2" name="Picture 1">
            <a:extLst>
              <a:ext uri="{FF2B5EF4-FFF2-40B4-BE49-F238E27FC236}">
                <a16:creationId xmlns:a16="http://schemas.microsoft.com/office/drawing/2014/main" id="{B66E8C90-863F-42E5-BE16-9100CA894A29}"/>
              </a:ext>
            </a:extLst>
          </p:cNvPr>
          <p:cNvPicPr>
            <a:picLocks noChangeAspect="1"/>
          </p:cNvPicPr>
          <p:nvPr userDrawn="1"/>
        </p:nvPicPr>
        <p:blipFill rotWithShape="1">
          <a:blip r:embed="rId2"/>
          <a:srcRect l="81777" b="17018"/>
          <a:stretch/>
        </p:blipFill>
        <p:spPr>
          <a:xfrm flipH="1">
            <a:off x="7744702" y="0"/>
            <a:ext cx="1411328" cy="5143501"/>
          </a:xfrm>
          <a:prstGeom prst="rect">
            <a:avLst/>
          </a:prstGeom>
        </p:spPr>
      </p:pic>
      <p:pic>
        <p:nvPicPr>
          <p:cNvPr id="3" name="Picture 2">
            <a:extLst>
              <a:ext uri="{FF2B5EF4-FFF2-40B4-BE49-F238E27FC236}">
                <a16:creationId xmlns:a16="http://schemas.microsoft.com/office/drawing/2014/main" id="{14E82BEC-21C1-4483-A6F2-DC221CAF7FF7}"/>
              </a:ext>
            </a:extLst>
          </p:cNvPr>
          <p:cNvPicPr>
            <a:picLocks noChangeAspect="1"/>
          </p:cNvPicPr>
          <p:nvPr userDrawn="1"/>
        </p:nvPicPr>
        <p:blipFill rotWithShape="1">
          <a:blip r:embed="rId2"/>
          <a:srcRect b="17018"/>
          <a:stretch/>
        </p:blipFill>
        <p:spPr>
          <a:xfrm>
            <a:off x="0" y="-1"/>
            <a:ext cx="7744703" cy="5143501"/>
          </a:xfrm>
          <a:prstGeom prst="rect">
            <a:avLst/>
          </a:prstGeom>
        </p:spPr>
      </p:pic>
      <p:sp>
        <p:nvSpPr>
          <p:cNvPr id="4" name="Rectangle 3">
            <a:extLst>
              <a:ext uri="{FF2B5EF4-FFF2-40B4-BE49-F238E27FC236}">
                <a16:creationId xmlns:a16="http://schemas.microsoft.com/office/drawing/2014/main" id="{993B0952-E507-4C21-BAF3-FA2F634599E2}"/>
              </a:ext>
            </a:extLst>
          </p:cNvPr>
          <p:cNvSpPr/>
          <p:nvPr userDrawn="1"/>
        </p:nvSpPr>
        <p:spPr>
          <a:xfrm>
            <a:off x="-12032" y="0"/>
            <a:ext cx="9156032" cy="6388769"/>
          </a:xfrm>
          <a:prstGeom prst="rect">
            <a:avLst/>
          </a:prstGeom>
          <a:gradFill flip="none" rotWithShape="1">
            <a:gsLst>
              <a:gs pos="0">
                <a:srgbClr val="023346">
                  <a:alpha val="87000"/>
                </a:srgbClr>
              </a:gs>
              <a:gs pos="43000">
                <a:srgbClr val="023346">
                  <a:alpha val="47000"/>
                </a:srgbClr>
              </a:gs>
              <a:gs pos="74000">
                <a:srgbClr val="066D7C">
                  <a:alpha val="30000"/>
                </a:srgbClr>
              </a:gs>
              <a:gs pos="100000">
                <a:srgbClr val="066D7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5" name="Slide Number Placeholder 2">
            <a:extLst>
              <a:ext uri="{FF2B5EF4-FFF2-40B4-BE49-F238E27FC236}">
                <a16:creationId xmlns:a16="http://schemas.microsoft.com/office/drawing/2014/main" id="{2EC77517-E6F6-494F-A1D8-D5FCC8B09945}"/>
              </a:ext>
            </a:extLst>
          </p:cNvPr>
          <p:cNvSpPr txBox="1">
            <a:spLocks/>
          </p:cNvSpPr>
          <p:nvPr userDrawn="1"/>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a:t>
            </a:fld>
            <a:endParaRPr lang="en-US">
              <a:solidFill>
                <a:schemeClr val="bg1"/>
              </a:solidFill>
              <a:latin typeface="Montserrat" panose="00000500000000000000" pitchFamily="2" charset="0"/>
            </a:endParaRPr>
          </a:p>
        </p:txBody>
      </p:sp>
    </p:spTree>
    <p:extLst>
      <p:ext uri="{BB962C8B-B14F-4D97-AF65-F5344CB8AC3E}">
        <p14:creationId xmlns:p14="http://schemas.microsoft.com/office/powerpoint/2010/main" val="135260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5056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92201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772942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solidFill>
          <a:schemeClr val="lt1"/>
        </a:solidFill>
        <a:effectLst/>
      </p:bgPr>
    </p:bg>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157607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lt1"/>
        </a:solidFill>
        <a:effectLst/>
      </p:bgPr>
    </p:bg>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58443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52ED-07A0-474E-BFDD-4B8F00E1AE1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C12CA5-3397-4B1F-93F0-CEBBB3E66B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8702DC-6254-4C8B-AC0D-0301D9F5BA3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03537FBD-A9BB-42FF-96FD-A8BA400AA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2C0F-AFF3-4432-A30C-23D9F56D124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790942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building&#10;&#10;Description automatically generated">
            <a:extLst>
              <a:ext uri="{FF2B5EF4-FFF2-40B4-BE49-F238E27FC236}">
                <a16:creationId xmlns:a16="http://schemas.microsoft.com/office/drawing/2014/main" id="{FDB3F7CE-550E-4610-B5DF-1FA801605E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a:extLst>
              <a:ext uri="{FF2B5EF4-FFF2-40B4-BE49-F238E27FC236}">
                <a16:creationId xmlns:a16="http://schemas.microsoft.com/office/drawing/2014/main" id="{5D582A24-9A29-4124-8324-34FBD73D9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94770-34B0-4982-98C8-938CA7BBE2EA}"/>
              </a:ext>
            </a:extLst>
          </p:cNvPr>
          <p:cNvSpPr>
            <a:spLocks noGrp="1"/>
          </p:cNvSpPr>
          <p:nvPr>
            <p:ph idx="1"/>
          </p:nvPr>
        </p:nvSpPr>
        <p:spPr>
          <a:xfrm>
            <a:off x="628650" y="1385887"/>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02A5F-09CB-4349-8D49-4D52A7029FA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EB57945C-3E03-4513-B0E7-25D23602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C272D-BB9A-4E7C-8A6E-4C7836A259B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56937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6314-BCD1-4E9B-AE4C-94AA2FA0472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68DD65-5D09-477C-8574-D8AAD9E99D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CFF89-8D96-45B3-ADFC-E67C36D58F5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D1ABF8F3-1610-41FA-80CD-53038BD67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73CA3-8C21-4F6B-B4A0-6FE5D953B6C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00730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AA3D-7431-464F-9186-E7B55F23B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5C9-91E6-4C58-AD11-058DA6C1BE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00767-00C7-45AA-9918-DFEB699BB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0D500A-3039-4F62-BA4F-1462D48847EB}"/>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FE1EAA7B-872C-4ECB-897D-CB42E37F5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E2922-B930-4533-AC81-F0B7480B612B}"/>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8423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E7F-4AE3-49FF-A594-BFFF943CB0E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D3942-CB5C-4F9B-8005-3096659B605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4C331-9327-43A5-92B2-DE6BDB5EAB5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B971-C93B-4070-963A-46298322D62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F8464-A47E-4B6F-BDF4-2EBBB0D43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EA124-7444-4963-95BC-252C50FEFCAE}"/>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8" name="Footer Placeholder 7">
            <a:extLst>
              <a:ext uri="{FF2B5EF4-FFF2-40B4-BE49-F238E27FC236}">
                <a16:creationId xmlns:a16="http://schemas.microsoft.com/office/drawing/2014/main" id="{FCC02BF8-91AB-4C48-BC0D-E2836FAA8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E80BFC-748F-41F2-AA3F-8223A0196C33}"/>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56091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0A93-15BF-4B09-B677-107B9DF1B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9A4B4-40DE-4BF0-84A6-5E13A8C306F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4" name="Footer Placeholder 3">
            <a:extLst>
              <a:ext uri="{FF2B5EF4-FFF2-40B4-BE49-F238E27FC236}">
                <a16:creationId xmlns:a16="http://schemas.microsoft.com/office/drawing/2014/main" id="{133ABF2A-338E-4D47-9A79-034E960A9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26117-B279-49B9-920A-6B9D3B132A5E}"/>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401298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6154-5A64-4C60-A1A5-BEBE28D0E432}"/>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3" name="Footer Placeholder 2">
            <a:extLst>
              <a:ext uri="{FF2B5EF4-FFF2-40B4-BE49-F238E27FC236}">
                <a16:creationId xmlns:a16="http://schemas.microsoft.com/office/drawing/2014/main" id="{78772B5C-6F14-4B21-9B0E-54EE88BDB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220D6-1C6C-4B8C-B2F1-E4F80DA219D9}"/>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242062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C418-A697-4179-8652-1B684C78244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3ACAEA-76C5-459F-8FA6-DAA0B21905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257E9-66F0-4658-A7CB-7A551DA422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2E149A-957C-4F82-A7B4-A29D328FC81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C0DEDF76-256F-4F19-9BE1-10D3E739E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5BC49-5106-46FE-A0DC-7F0AF5C08E1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438758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7141-989B-4E84-B75D-AEF380FBFA6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182509-3458-47DC-8DC5-1E8D5C91A1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FA7246-E76C-4914-A005-0666929B5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101059-8866-4290-BEC4-CCAA7D6D383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DF40731A-5759-4EAD-B93F-CDFF17C3C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1DE64-2E58-4F6F-A9EA-EDD82D1B7A3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691849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7F30-90E9-4AD4-9646-113533B3D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010DF-6ECD-40D5-942B-C82D15EED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B327-1BE0-4E32-A813-229721EAE2BF}"/>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161FF75E-AAB6-4ED6-AF51-548CE6E68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8345-1E3F-4E42-868C-BEF0CF9009D7}"/>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309829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FC74B-9C0A-4B98-8697-B44C4064508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EA76F-07DF-4000-A8DE-7DFD091CCBD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BC27D-A6A3-4819-9159-393DFBA6D5C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22E06892-8091-496F-AF77-39DB93E6C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81BA9-80DD-4CAF-BEEB-819844334F28}"/>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1444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28"/>
        <p:cNvGrpSpPr/>
        <p:nvPr/>
      </p:nvGrpSpPr>
      <p:grpSpPr>
        <a:xfrm>
          <a:off x="0" y="0"/>
          <a:ext cx="0" cy="0"/>
          <a:chOff x="0" y="0"/>
          <a:chExt cx="0" cy="0"/>
        </a:xfrm>
      </p:grpSpPr>
      <p:pic>
        <p:nvPicPr>
          <p:cNvPr id="3" name="Imagen 1" descr="Imagen que contiene exterior, montaña, nieve, hombre&#10;&#10;Descripción generada automáticamente">
            <a:extLst>
              <a:ext uri="{FF2B5EF4-FFF2-40B4-BE49-F238E27FC236}">
                <a16:creationId xmlns:a16="http://schemas.microsoft.com/office/drawing/2014/main" id="{B6B7A762-144E-422F-AE44-291598BE5D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704"/>
          <a:stretch/>
        </p:blipFill>
        <p:spPr>
          <a:xfrm>
            <a:off x="0" y="-1"/>
            <a:ext cx="9144000" cy="5143501"/>
          </a:xfrm>
          <a:prstGeom prst="rect">
            <a:avLst/>
          </a:prstGeom>
        </p:spPr>
      </p:pic>
    </p:spTree>
    <p:extLst>
      <p:ext uri="{BB962C8B-B14F-4D97-AF65-F5344CB8AC3E}">
        <p14:creationId xmlns:p14="http://schemas.microsoft.com/office/powerpoint/2010/main" val="2953155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p:cSld name="1_Comparison">
    <p:bg>
      <p:bgPr>
        <a:solidFill>
          <a:schemeClr val="lt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8282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5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22960" y="457200"/>
            <a:ext cx="7543800" cy="85725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764640" y="4844841"/>
            <a:ext cx="3617103"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418040" y="4863891"/>
            <a:ext cx="725961"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0" i="0" u="none" strike="noStrike" cap="none">
                <a:solidFill>
                  <a:srgbClr val="515B61"/>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515B61"/>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515B61"/>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515B61"/>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515B61"/>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515B61"/>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515B61"/>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515B61"/>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515B6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3829887"/>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7DD09-0878-41E6-9A0F-7EDF7AE5D3E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8F205-9C71-4394-987C-AED735C9880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68A7D-B158-488A-B125-E360A6295FB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B6CE96AB-569D-47C9-A192-3032D6E9BB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1FD22-1DC4-4469-BA1A-877EACD0092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D68A29-66D6-4EDE-82FF-42BE2EE452F8}" type="slidenum">
              <a:rPr lang="en-US" smtClean="0"/>
              <a:t>‹#›</a:t>
            </a:fld>
            <a:endParaRPr lang="en-US"/>
          </a:p>
        </p:txBody>
      </p:sp>
    </p:spTree>
    <p:extLst>
      <p:ext uri="{BB962C8B-B14F-4D97-AF65-F5344CB8AC3E}">
        <p14:creationId xmlns:p14="http://schemas.microsoft.com/office/powerpoint/2010/main" val="38177114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6" name="Picture 5">
            <a:extLst>
              <a:ext uri="{FF2B5EF4-FFF2-40B4-BE49-F238E27FC236}">
                <a16:creationId xmlns:a16="http://schemas.microsoft.com/office/drawing/2014/main" id="{9E600DC3-81D4-44E8-9633-A99D135EFF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750" y="0"/>
            <a:ext cx="7715250" cy="5143500"/>
          </a:xfrm>
          <a:prstGeom prst="rect">
            <a:avLst/>
          </a:prstGeom>
        </p:spPr>
      </p:pic>
      <p:sp>
        <p:nvSpPr>
          <p:cNvPr id="5" name="Rectangle 4">
            <a:extLst>
              <a:ext uri="{FF2B5EF4-FFF2-40B4-BE49-F238E27FC236}">
                <a16:creationId xmlns:a16="http://schemas.microsoft.com/office/drawing/2014/main" id="{7D88C5FB-B922-457F-84C5-41A154069EFE}"/>
              </a:ext>
            </a:extLst>
          </p:cNvPr>
          <p:cNvSpPr/>
          <p:nvPr/>
        </p:nvSpPr>
        <p:spPr>
          <a:xfrm>
            <a:off x="0" y="0"/>
            <a:ext cx="1698172" cy="5143500"/>
          </a:xfrm>
          <a:prstGeom prst="rect">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1;p13">
            <a:extLst>
              <a:ext uri="{FF2B5EF4-FFF2-40B4-BE49-F238E27FC236}">
                <a16:creationId xmlns:a16="http://schemas.microsoft.com/office/drawing/2014/main" id="{B88DE256-6331-46EA-A4E7-EE787B62B507}"/>
              </a:ext>
            </a:extLst>
          </p:cNvPr>
          <p:cNvSpPr txBox="1"/>
          <p:nvPr/>
        </p:nvSpPr>
        <p:spPr>
          <a:xfrm>
            <a:off x="559345" y="959178"/>
            <a:ext cx="5964826" cy="1052117"/>
          </a:xfrm>
          <a:prstGeom prst="rect">
            <a:avLst/>
          </a:prstGeom>
          <a:noFill/>
          <a:ln>
            <a:noFill/>
          </a:ln>
        </p:spPr>
        <p:txBody>
          <a:bodyPr spcFirstLastPara="1" wrap="square" lIns="68569" tIns="34275" rIns="68569" bIns="34275" anchor="b" anchorCtr="0">
            <a:noAutofit/>
          </a:bodyPr>
          <a:lstStyle/>
          <a:p>
            <a:pPr defTabSz="685800">
              <a:lnSpc>
                <a:spcPct val="85000"/>
              </a:lnSpc>
              <a:buClr>
                <a:srgbClr val="FFFFFF"/>
              </a:buClr>
              <a:buSzPts val="5400"/>
            </a:pPr>
            <a:r>
              <a:rPr lang="en-US" sz="4000" b="1" dirty="0">
                <a:solidFill>
                  <a:schemeClr val="bg1"/>
                </a:solidFill>
                <a:latin typeface="Montserrat" panose="00000500000000000000" pitchFamily="2" charset="0"/>
                <a:ea typeface="Calibri"/>
                <a:cs typeface="Calibri"/>
                <a:sym typeface="Calibri"/>
              </a:rPr>
              <a:t>Module #2</a:t>
            </a:r>
            <a:br>
              <a:rPr lang="en-US" sz="4000" b="1" dirty="0">
                <a:solidFill>
                  <a:schemeClr val="bg1"/>
                </a:solidFill>
                <a:latin typeface="Montserrat" panose="00000500000000000000" pitchFamily="2" charset="0"/>
                <a:ea typeface="Calibri"/>
                <a:cs typeface="Calibri"/>
                <a:sym typeface="Calibri"/>
              </a:rPr>
            </a:br>
            <a:r>
              <a:rPr lang="en-US" sz="4000" b="1" dirty="0">
                <a:solidFill>
                  <a:schemeClr val="bg1"/>
                </a:solidFill>
                <a:latin typeface="Montserrat" panose="00000500000000000000" pitchFamily="2" charset="0"/>
                <a:ea typeface="Calibri"/>
                <a:cs typeface="Calibri"/>
                <a:sym typeface="Calibri"/>
              </a:rPr>
              <a:t>Introduction to Opioids and Opioid Use Disorder</a:t>
            </a:r>
          </a:p>
        </p:txBody>
      </p:sp>
      <p:sp>
        <p:nvSpPr>
          <p:cNvPr id="131" name="Google Shape;131;p25"/>
          <p:cNvSpPr txBox="1"/>
          <p:nvPr/>
        </p:nvSpPr>
        <p:spPr>
          <a:xfrm>
            <a:off x="559346" y="3887183"/>
            <a:ext cx="3630818" cy="1052117"/>
          </a:xfrm>
          <a:prstGeom prst="rect">
            <a:avLst/>
          </a:prstGeom>
          <a:noFill/>
          <a:ln>
            <a:noFill/>
          </a:ln>
        </p:spPr>
        <p:txBody>
          <a:bodyPr spcFirstLastPara="1" wrap="square" lIns="68569" tIns="34275" rIns="68569" bIns="34275" anchor="t" anchorCtr="0">
            <a:noAutofit/>
          </a:bodyPr>
          <a:lstStyle/>
          <a:p>
            <a:pPr>
              <a:buClr>
                <a:schemeClr val="dk1"/>
              </a:buClr>
              <a:buSzPts val="1200"/>
            </a:pPr>
            <a:r>
              <a:rPr lang="en" sz="800" i="1" dirty="0">
                <a:solidFill>
                  <a:schemeClr val="bg1"/>
                </a:solidFill>
                <a:latin typeface="Montserrat Light" panose="00000400000000000000" pitchFamily="2" charset="0"/>
                <a:ea typeface="Times New Roman"/>
                <a:cs typeface="Times New Roman"/>
                <a:sym typeface="Times New Roman"/>
              </a:rPr>
              <a:t>Funding for this initiative was made possible (in part) by grant no. 1H79FG000021-01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000" i="1" dirty="0">
              <a:solidFill>
                <a:schemeClr val="bg1"/>
              </a:solidFill>
              <a:latin typeface="Montserrat Light" panose="00000400000000000000" pitchFamily="2" charset="0"/>
            </a:endParaRPr>
          </a:p>
        </p:txBody>
      </p:sp>
      <p:sp>
        <p:nvSpPr>
          <p:cNvPr id="4" name="TextBox 3">
            <a:extLst>
              <a:ext uri="{FF2B5EF4-FFF2-40B4-BE49-F238E27FC236}">
                <a16:creationId xmlns:a16="http://schemas.microsoft.com/office/drawing/2014/main" id="{C3107D4D-6E20-46BF-A388-639086F48BFE}"/>
              </a:ext>
            </a:extLst>
          </p:cNvPr>
          <p:cNvSpPr txBox="1"/>
          <p:nvPr/>
        </p:nvSpPr>
        <p:spPr>
          <a:xfrm>
            <a:off x="559345" y="2475420"/>
            <a:ext cx="3470044" cy="1169551"/>
          </a:xfrm>
          <a:prstGeom prst="rect">
            <a:avLst/>
          </a:prstGeom>
          <a:noFill/>
        </p:spPr>
        <p:txBody>
          <a:bodyPr wrap="square" rtlCol="0">
            <a:spAutoFit/>
          </a:bodyPr>
          <a:lstStyle/>
          <a:p>
            <a:r>
              <a:rPr lang="en-US" sz="1000" b="1" dirty="0">
                <a:solidFill>
                  <a:schemeClr val="bg1"/>
                </a:solidFill>
                <a:latin typeface="Montserrat" panose="00000500000000000000" pitchFamily="2" charset="0"/>
              </a:rPr>
              <a:t>Module Primary Author</a:t>
            </a:r>
          </a:p>
          <a:p>
            <a:r>
              <a:rPr lang="en-US" sz="1000" dirty="0">
                <a:solidFill>
                  <a:schemeClr val="bg1"/>
                </a:solidFill>
                <a:latin typeface="Montserrat" panose="00000500000000000000" pitchFamily="2" charset="0"/>
              </a:rPr>
              <a:t>Kathryn Hawk</a:t>
            </a:r>
          </a:p>
          <a:p>
            <a:endParaRPr lang="en-US" sz="1000" dirty="0">
              <a:solidFill>
                <a:schemeClr val="bg1"/>
              </a:solidFill>
              <a:latin typeface="Montserrat" panose="00000500000000000000" pitchFamily="2" charset="0"/>
            </a:endParaRPr>
          </a:p>
          <a:p>
            <a:r>
              <a:rPr lang="en-US" sz="1000" b="1" dirty="0">
                <a:solidFill>
                  <a:schemeClr val="bg1"/>
                </a:solidFill>
                <a:latin typeface="Montserrat" panose="00000500000000000000" pitchFamily="2" charset="0"/>
              </a:rPr>
              <a:t>Authoring Group</a:t>
            </a:r>
          </a:p>
          <a:p>
            <a:r>
              <a:rPr lang="en-US" sz="1000" dirty="0">
                <a:solidFill>
                  <a:schemeClr val="bg1"/>
                </a:solidFill>
                <a:latin typeface="Montserrat" panose="00000500000000000000" pitchFamily="2" charset="0"/>
              </a:rPr>
              <a:t>Steven L. Bernstein, Kathryn Hawk, Lindsey Jennings, Lucinda Lai, Alexis LaPietra, Ryan McCormack, Lewis S. Nelson, and Reuben Strayer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2" name="Google Shape;41;p13">
            <a:extLst>
              <a:ext uri="{FF2B5EF4-FFF2-40B4-BE49-F238E27FC236}">
                <a16:creationId xmlns:a16="http://schemas.microsoft.com/office/drawing/2014/main" id="{B25DCFE2-B37A-478A-882A-2E4A230DDD95}"/>
              </a:ext>
            </a:extLst>
          </p:cNvPr>
          <p:cNvSpPr txBox="1"/>
          <p:nvPr/>
        </p:nvSpPr>
        <p:spPr>
          <a:xfrm>
            <a:off x="507977" y="283027"/>
            <a:ext cx="6799966" cy="555507"/>
          </a:xfrm>
          <a:prstGeom prst="rect">
            <a:avLst/>
          </a:prstGeom>
          <a:noFill/>
          <a:ln>
            <a:noFill/>
          </a:ln>
        </p:spPr>
        <p:txBody>
          <a:bodyPr spcFirstLastPara="1" wrap="square" lIns="68569" tIns="34275" rIns="68569" bIns="34275" anchor="ctr" anchorCtr="0">
            <a:noAutofit/>
          </a:bodyPr>
          <a:lstStyle/>
          <a:p>
            <a:pPr defTabSz="685800">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Advantages of Opioid Agonist Treatment</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10</a:t>
            </a:fld>
            <a:endParaRPr lang="en-US" dirty="0">
              <a:solidFill>
                <a:srgbClr val="099BAF"/>
              </a:solidFill>
              <a:latin typeface="Montserrat" panose="00000500000000000000" pitchFamily="2" charset="0"/>
            </a:endParaRPr>
          </a:p>
        </p:txBody>
      </p:sp>
      <p:sp>
        <p:nvSpPr>
          <p:cNvPr id="10" name="Google Shape;302;p34">
            <a:extLst>
              <a:ext uri="{FF2B5EF4-FFF2-40B4-BE49-F238E27FC236}">
                <a16:creationId xmlns:a16="http://schemas.microsoft.com/office/drawing/2014/main" id="{6D48FC6D-DDF6-4C3B-B408-72BBD58E8926}"/>
              </a:ext>
            </a:extLst>
          </p:cNvPr>
          <p:cNvSpPr/>
          <p:nvPr/>
        </p:nvSpPr>
        <p:spPr>
          <a:xfrm>
            <a:off x="596661" y="4767452"/>
            <a:ext cx="2234737" cy="259687"/>
          </a:xfrm>
          <a:prstGeom prst="rect">
            <a:avLst/>
          </a:prstGeom>
          <a:noFill/>
          <a:ln>
            <a:noFill/>
          </a:ln>
        </p:spPr>
        <p:txBody>
          <a:bodyPr spcFirstLastPara="1" wrap="square" lIns="33056" tIns="34275" rIns="33056" bIns="34275" anchor="b" anchorCtr="0">
            <a:noAutofit/>
          </a:bodyPr>
          <a:lstStyle/>
          <a:p>
            <a:r>
              <a:rPr lang="en-US" sz="900" dirty="0" err="1">
                <a:solidFill>
                  <a:srgbClr val="108C96"/>
                </a:solidFill>
                <a:latin typeface="Montserrat" panose="00000500000000000000" pitchFamily="2" charset="0"/>
                <a:ea typeface="Calibri"/>
                <a:cs typeface="Calibri"/>
                <a:sym typeface="Calibri"/>
              </a:rPr>
              <a:t>Mattick</a:t>
            </a:r>
            <a:r>
              <a:rPr lang="en-US" sz="900" dirty="0">
                <a:solidFill>
                  <a:srgbClr val="108C96"/>
                </a:solidFill>
                <a:latin typeface="Montserrat" panose="00000500000000000000" pitchFamily="2" charset="0"/>
                <a:ea typeface="Calibri"/>
                <a:cs typeface="Calibri"/>
                <a:sym typeface="Calibri"/>
              </a:rPr>
              <a:t> et al, 2008</a:t>
            </a:r>
          </a:p>
          <a:p>
            <a:r>
              <a:rPr lang="en-US" sz="900" dirty="0">
                <a:solidFill>
                  <a:srgbClr val="108C96"/>
                </a:solidFill>
                <a:latin typeface="Montserrat" panose="00000500000000000000" pitchFamily="2" charset="0"/>
                <a:ea typeface="Calibri"/>
                <a:cs typeface="Calibri"/>
                <a:sym typeface="Calibri"/>
              </a:rPr>
              <a:t>Volkow et al, 2019</a:t>
            </a:r>
          </a:p>
        </p:txBody>
      </p:sp>
      <p:sp>
        <p:nvSpPr>
          <p:cNvPr id="12" name="Google Shape;268;p29">
            <a:extLst>
              <a:ext uri="{FF2B5EF4-FFF2-40B4-BE49-F238E27FC236}">
                <a16:creationId xmlns:a16="http://schemas.microsoft.com/office/drawing/2014/main" id="{F6CE0B44-616B-4A65-B02F-9A1E78D1F7BB}"/>
              </a:ext>
            </a:extLst>
          </p:cNvPr>
          <p:cNvSpPr txBox="1">
            <a:spLocks/>
          </p:cNvSpPr>
          <p:nvPr/>
        </p:nvSpPr>
        <p:spPr>
          <a:xfrm>
            <a:off x="3459602" y="1219872"/>
            <a:ext cx="3304057" cy="135194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pPr marL="257175" indent="-242888">
              <a:lnSpc>
                <a:spcPct val="100000"/>
              </a:lnSpc>
              <a:spcBef>
                <a:spcPts val="60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Opioid use</a:t>
            </a:r>
          </a:p>
          <a:p>
            <a:pPr marL="257175" indent="-242888">
              <a:lnSpc>
                <a:spcPct val="100000"/>
              </a:lnSpc>
              <a:spcBef>
                <a:spcPts val="60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Opioid overdose deaths</a:t>
            </a:r>
          </a:p>
          <a:p>
            <a:pPr marL="257175" indent="-242888">
              <a:lnSpc>
                <a:spcPct val="100000"/>
              </a:lnSpc>
              <a:spcBef>
                <a:spcPts val="60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Legal consequences/recidivism</a:t>
            </a:r>
          </a:p>
          <a:p>
            <a:pPr marL="257175" indent="-242888">
              <a:lnSpc>
                <a:spcPct val="100000"/>
              </a:lnSpc>
              <a:spcBef>
                <a:spcPts val="60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HIV, Hep C, and STI transmission</a:t>
            </a:r>
          </a:p>
        </p:txBody>
      </p:sp>
      <p:sp>
        <p:nvSpPr>
          <p:cNvPr id="13" name="Google Shape;268;p29">
            <a:extLst>
              <a:ext uri="{FF2B5EF4-FFF2-40B4-BE49-F238E27FC236}">
                <a16:creationId xmlns:a16="http://schemas.microsoft.com/office/drawing/2014/main" id="{71CE43C5-6AFD-43FD-8131-CC0FC70BE24A}"/>
              </a:ext>
            </a:extLst>
          </p:cNvPr>
          <p:cNvSpPr txBox="1">
            <a:spLocks/>
          </p:cNvSpPr>
          <p:nvPr/>
        </p:nvSpPr>
        <p:spPr>
          <a:xfrm>
            <a:off x="3459602" y="3176265"/>
            <a:ext cx="3304057" cy="74960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pPr marL="257175" indent="-242888">
              <a:lnSpc>
                <a:spcPct val="100000"/>
              </a:lnSpc>
              <a:spcBef>
                <a:spcPts val="60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Social functioning</a:t>
            </a:r>
          </a:p>
          <a:p>
            <a:pPr marL="257175" indent="-242888">
              <a:lnSpc>
                <a:spcPct val="100000"/>
              </a:lnSpc>
              <a:spcBef>
                <a:spcPts val="60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Retention in treatment</a:t>
            </a:r>
          </a:p>
        </p:txBody>
      </p:sp>
      <p:sp>
        <p:nvSpPr>
          <p:cNvPr id="5" name="Arrow: Down 4">
            <a:extLst>
              <a:ext uri="{FF2B5EF4-FFF2-40B4-BE49-F238E27FC236}">
                <a16:creationId xmlns:a16="http://schemas.microsoft.com/office/drawing/2014/main" id="{600C4A98-8641-4F9A-9BC4-9A1EB76C8A4C}"/>
              </a:ext>
            </a:extLst>
          </p:cNvPr>
          <p:cNvSpPr/>
          <p:nvPr/>
        </p:nvSpPr>
        <p:spPr>
          <a:xfrm>
            <a:off x="2831396" y="1393371"/>
            <a:ext cx="406400" cy="1114231"/>
          </a:xfrm>
          <a:prstGeom prst="downArrow">
            <a:avLst/>
          </a:prstGeom>
          <a:solidFill>
            <a:srgbClr val="44BAE7"/>
          </a:solidFill>
          <a:ln>
            <a:solidFill>
              <a:srgbClr val="1A5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3F39B531-A11F-4555-BBAB-2178DBEB4C67}"/>
              </a:ext>
            </a:extLst>
          </p:cNvPr>
          <p:cNvSpPr/>
          <p:nvPr/>
        </p:nvSpPr>
        <p:spPr>
          <a:xfrm rot="10800000">
            <a:off x="2831397" y="3067653"/>
            <a:ext cx="406400" cy="966827"/>
          </a:xfrm>
          <a:prstGeom prst="downArrow">
            <a:avLst/>
          </a:prstGeom>
          <a:solidFill>
            <a:srgbClr val="44BAE7"/>
          </a:solidFill>
          <a:ln>
            <a:solidFill>
              <a:srgbClr val="1A5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16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5" name="Google Shape;41;p13">
            <a:extLst>
              <a:ext uri="{FF2B5EF4-FFF2-40B4-BE49-F238E27FC236}">
                <a16:creationId xmlns:a16="http://schemas.microsoft.com/office/drawing/2014/main" id="{98B69296-3CD0-429F-9103-AC95A8484146}"/>
              </a:ext>
            </a:extLst>
          </p:cNvPr>
          <p:cNvSpPr txBox="1"/>
          <p:nvPr/>
        </p:nvSpPr>
        <p:spPr>
          <a:xfrm>
            <a:off x="715879" y="504826"/>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chemeClr val="bg1"/>
                </a:solidFill>
                <a:latin typeface="Montserrat" panose="00000500000000000000" pitchFamily="2" charset="0"/>
                <a:ea typeface="Calibri"/>
                <a:cs typeface="Calibri"/>
                <a:sym typeface="Calibri"/>
              </a:rPr>
              <a:t>Medications for Opioid Use Disorder (MOUD)</a:t>
            </a:r>
          </a:p>
        </p:txBody>
      </p:sp>
      <p:sp>
        <p:nvSpPr>
          <p:cNvPr id="309" name="Google Shape;309;p35"/>
          <p:cNvSpPr/>
          <p:nvPr/>
        </p:nvSpPr>
        <p:spPr>
          <a:xfrm>
            <a:off x="749733" y="4587874"/>
            <a:ext cx="2897562" cy="371365"/>
          </a:xfrm>
          <a:prstGeom prst="rect">
            <a:avLst/>
          </a:prstGeom>
          <a:noFill/>
          <a:ln>
            <a:noFill/>
          </a:ln>
        </p:spPr>
        <p:txBody>
          <a:bodyPr spcFirstLastPara="1" wrap="square" lIns="33056" tIns="34275" rIns="33056" bIns="34275" anchor="ctr" anchorCtr="0">
            <a:noAutofit/>
          </a:bodyPr>
          <a:lstStyle/>
          <a:p>
            <a:r>
              <a:rPr lang="en" sz="900" dirty="0">
                <a:solidFill>
                  <a:schemeClr val="bg1"/>
                </a:solidFill>
                <a:latin typeface="Calibri"/>
                <a:ea typeface="Calibri"/>
                <a:cs typeface="Calibri"/>
                <a:sym typeface="Calibri"/>
              </a:rPr>
              <a:t>Wakeman, 2017</a:t>
            </a:r>
          </a:p>
          <a:p>
            <a:r>
              <a:rPr lang="en" sz="900" dirty="0">
                <a:solidFill>
                  <a:schemeClr val="bg1"/>
                </a:solidFill>
                <a:latin typeface="Calibri"/>
                <a:cs typeface="Calibri"/>
                <a:sym typeface="Calibri"/>
              </a:rPr>
              <a:t>Volkow, 2019</a:t>
            </a:r>
          </a:p>
          <a:p>
            <a:r>
              <a:rPr lang="en" sz="900" dirty="0">
                <a:solidFill>
                  <a:schemeClr val="bg1"/>
                </a:solidFill>
                <a:latin typeface="Calibri"/>
                <a:cs typeface="Calibri"/>
                <a:sym typeface="Calibri"/>
              </a:rPr>
              <a:t>Cochrane Database Syst. Rev., 2011 Oct. 5;10:CD004147</a:t>
            </a:r>
            <a:endParaRPr sz="1050" dirty="0">
              <a:solidFill>
                <a:schemeClr val="bg1"/>
              </a:solidFill>
            </a:endParaRPr>
          </a:p>
        </p:txBody>
      </p:sp>
      <p:sp>
        <p:nvSpPr>
          <p:cNvPr id="8" name="Google Shape;268;p29">
            <a:extLst>
              <a:ext uri="{FF2B5EF4-FFF2-40B4-BE49-F238E27FC236}">
                <a16:creationId xmlns:a16="http://schemas.microsoft.com/office/drawing/2014/main" id="{AD820FA7-7EED-4FDC-89EB-43A632351E6D}"/>
              </a:ext>
            </a:extLst>
          </p:cNvPr>
          <p:cNvSpPr txBox="1">
            <a:spLocks/>
          </p:cNvSpPr>
          <p:nvPr/>
        </p:nvSpPr>
        <p:spPr>
          <a:xfrm>
            <a:off x="749733" y="1671637"/>
            <a:ext cx="7704790" cy="219641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600" b="1" dirty="0">
                <a:solidFill>
                  <a:schemeClr val="bg1"/>
                </a:solidFill>
                <a:latin typeface="Montserrat" panose="00000500000000000000" pitchFamily="2" charset="0"/>
                <a:ea typeface="Times New Roman"/>
                <a:cs typeface="Times New Roman"/>
                <a:sym typeface="Times New Roman"/>
              </a:rPr>
              <a:t>Addiction</a:t>
            </a:r>
            <a:r>
              <a:rPr lang="en-US" sz="1600" dirty="0">
                <a:solidFill>
                  <a:schemeClr val="bg1"/>
                </a:solidFill>
                <a:latin typeface="Montserrat" panose="00000500000000000000" pitchFamily="2" charset="0"/>
                <a:ea typeface="Times New Roman"/>
                <a:cs typeface="Times New Roman"/>
                <a:sym typeface="Times New Roman"/>
              </a:rPr>
              <a:t> is a chronic, relapsing, remitting medical disorder that affects behavior and decision making.</a:t>
            </a:r>
          </a:p>
          <a:p>
            <a:pPr marL="257175" indent="-242888">
              <a:lnSpc>
                <a:spcPct val="100000"/>
              </a:lnSpc>
              <a:spcBef>
                <a:spcPts val="600"/>
              </a:spcBef>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ea typeface="Times New Roman"/>
                <a:cs typeface="Times New Roman"/>
                <a:sym typeface="Times New Roman"/>
              </a:rPr>
              <a:t>A broad evidence base supporting the benefits of medications as the treatment for </a:t>
            </a:r>
            <a:r>
              <a:rPr lang="en-US" sz="1600" b="1" dirty="0">
                <a:solidFill>
                  <a:schemeClr val="bg1"/>
                </a:solidFill>
                <a:latin typeface="Montserrat" panose="00000500000000000000" pitchFamily="2" charset="0"/>
                <a:ea typeface="Times New Roman"/>
                <a:cs typeface="Times New Roman"/>
                <a:sym typeface="Times New Roman"/>
              </a:rPr>
              <a:t>OUD</a:t>
            </a:r>
            <a:r>
              <a:rPr lang="en-US" sz="1600" dirty="0">
                <a:solidFill>
                  <a:schemeClr val="bg1"/>
                </a:solidFill>
                <a:latin typeface="Montserrat" panose="00000500000000000000" pitchFamily="2" charset="0"/>
                <a:ea typeface="Times New Roman"/>
                <a:cs typeface="Times New Roman"/>
                <a:sym typeface="Times New Roman"/>
              </a:rPr>
              <a:t>, similar to the treatment of diabetes with insulin or oral hypoglycemics.</a:t>
            </a:r>
          </a:p>
          <a:p>
            <a:pPr marL="257175" indent="-242888">
              <a:lnSpc>
                <a:spcPct val="100000"/>
              </a:lnSpc>
              <a:spcBef>
                <a:spcPts val="600"/>
              </a:spcBef>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ea typeface="Times New Roman"/>
                <a:cs typeface="Times New Roman"/>
                <a:sym typeface="Times New Roman"/>
              </a:rPr>
              <a:t>A Cochrane review of 35 studies with more than 4,000 patients found that overall, there was no clear benefit of additional specific counseling over the counseling received as part of the medical management with </a:t>
            </a:r>
            <a:r>
              <a:rPr lang="en-US" sz="1600" b="1" dirty="0">
                <a:solidFill>
                  <a:schemeClr val="bg1"/>
                </a:solidFill>
                <a:latin typeface="Montserrat" panose="00000500000000000000" pitchFamily="2" charset="0"/>
                <a:ea typeface="Times New Roman"/>
                <a:cs typeface="Times New Roman"/>
                <a:sym typeface="Times New Roman"/>
              </a:rPr>
              <a:t>methadone</a:t>
            </a:r>
            <a:r>
              <a:rPr lang="en-US" sz="1600" dirty="0">
                <a:solidFill>
                  <a:schemeClr val="bg1"/>
                </a:solidFill>
                <a:latin typeface="Montserrat" panose="00000500000000000000" pitchFamily="2" charset="0"/>
                <a:ea typeface="Times New Roman"/>
                <a:cs typeface="Times New Roman"/>
                <a:sym typeface="Times New Roman"/>
              </a:rPr>
              <a:t> or </a:t>
            </a:r>
            <a:r>
              <a:rPr lang="en-US" sz="1600" b="1" dirty="0">
                <a:solidFill>
                  <a:schemeClr val="bg1"/>
                </a:solidFill>
                <a:latin typeface="Montserrat" panose="00000500000000000000" pitchFamily="2" charset="0"/>
                <a:ea typeface="Times New Roman"/>
                <a:cs typeface="Times New Roman"/>
                <a:sym typeface="Times New Roman"/>
              </a:rPr>
              <a:t>buprenorphine</a:t>
            </a:r>
            <a:r>
              <a:rPr lang="en-US" sz="1600" dirty="0">
                <a:solidFill>
                  <a:schemeClr val="bg1"/>
                </a:solidFill>
                <a:latin typeface="Montserrat" panose="00000500000000000000" pitchFamily="2" charset="0"/>
                <a:ea typeface="Times New Roman"/>
                <a:cs typeface="Times New Roman"/>
                <a:sym typeface="Times New Roman"/>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p13">
            <a:extLst>
              <a:ext uri="{FF2B5EF4-FFF2-40B4-BE49-F238E27FC236}">
                <a16:creationId xmlns:a16="http://schemas.microsoft.com/office/drawing/2014/main" id="{132A5F85-C630-42D4-AA85-D21903674364}"/>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DATA 2000/X-Waiver</a:t>
            </a:r>
          </a:p>
        </p:txBody>
      </p:sp>
      <p:sp>
        <p:nvSpPr>
          <p:cNvPr id="4" name="Google Shape;366;p41">
            <a:extLst>
              <a:ext uri="{FF2B5EF4-FFF2-40B4-BE49-F238E27FC236}">
                <a16:creationId xmlns:a16="http://schemas.microsoft.com/office/drawing/2014/main" id="{56BFE33E-052F-43BF-88BC-4B915DBF2157}"/>
              </a:ext>
            </a:extLst>
          </p:cNvPr>
          <p:cNvSpPr txBox="1">
            <a:spLocks/>
          </p:cNvSpPr>
          <p:nvPr/>
        </p:nvSpPr>
        <p:spPr>
          <a:xfrm>
            <a:off x="727911" y="1523633"/>
            <a:ext cx="7897474" cy="193076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19087" indent="-285750">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Drug Addiction Treatment Act of 2000 provided a “waiver” to treat opioid addiction outside of a traditional opioid treatment program. </a:t>
            </a:r>
            <a:endParaRPr lang="en-US" sz="1800" dirty="0">
              <a:solidFill>
                <a:schemeClr val="bg1"/>
              </a:solidFill>
              <a:latin typeface="Montserrat" panose="00000500000000000000" pitchFamily="2" charset="0"/>
            </a:endParaRPr>
          </a:p>
          <a:p>
            <a:pPr marL="319564" indent="-285750">
              <a:spcBef>
                <a:spcPts val="444"/>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It applies to schedule III, IV, and V medications approved for this indication</a:t>
            </a:r>
          </a:p>
          <a:p>
            <a:pPr marL="647700" lvl="1" indent="-285750">
              <a:buClr>
                <a:schemeClr val="bg1"/>
              </a:buClr>
              <a:buSzPct val="80000"/>
              <a:buFont typeface="Montserrat" panose="00000500000000000000" pitchFamily="2" charset="0"/>
              <a:buChar char="O"/>
            </a:pPr>
            <a:r>
              <a:rPr lang="en-US" sz="1600" dirty="0" err="1">
                <a:solidFill>
                  <a:schemeClr val="bg1"/>
                </a:solidFill>
                <a:latin typeface="Montserrat" panose="00000500000000000000" pitchFamily="2" charset="0"/>
                <a:cs typeface="Times New Roman"/>
                <a:sym typeface="Times New Roman"/>
              </a:rPr>
              <a:t>Pssst</a:t>
            </a:r>
            <a:r>
              <a:rPr lang="en-US" sz="1600" dirty="0">
                <a:solidFill>
                  <a:schemeClr val="bg1"/>
                </a:solidFill>
                <a:latin typeface="Montserrat" panose="00000500000000000000" pitchFamily="2" charset="0"/>
                <a:cs typeface="Times New Roman"/>
                <a:sym typeface="Times New Roman"/>
              </a:rPr>
              <a:t>… Buprenorphine is the only one!</a:t>
            </a:r>
          </a:p>
        </p:txBody>
      </p:sp>
    </p:spTree>
    <p:extLst>
      <p:ext uri="{BB962C8B-B14F-4D97-AF65-F5344CB8AC3E}">
        <p14:creationId xmlns:p14="http://schemas.microsoft.com/office/powerpoint/2010/main" val="255370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BA7A9-24BA-4B79-84DB-D161741D7F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834" b="7834"/>
          <a:stretch/>
        </p:blipFill>
        <p:spPr>
          <a:xfrm>
            <a:off x="-1" y="0"/>
            <a:ext cx="9144001" cy="5143500"/>
          </a:xfrm>
          <a:prstGeom prst="rect">
            <a:avLst/>
          </a:prstGeom>
        </p:spPr>
      </p:pic>
      <p:sp>
        <p:nvSpPr>
          <p:cNvPr id="8" name="Google Shape;41;p13">
            <a:extLst>
              <a:ext uri="{FF2B5EF4-FFF2-40B4-BE49-F238E27FC236}">
                <a16:creationId xmlns:a16="http://schemas.microsoft.com/office/drawing/2014/main" id="{7E38121E-8A2C-4652-952F-145C36F95265}"/>
              </a:ext>
            </a:extLst>
          </p:cNvPr>
          <p:cNvSpPr txBox="1"/>
          <p:nvPr/>
        </p:nvSpPr>
        <p:spPr>
          <a:xfrm>
            <a:off x="732675" y="313402"/>
            <a:ext cx="426023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108C96"/>
                </a:solidFill>
                <a:latin typeface="Montserrat" panose="00000500000000000000" pitchFamily="2" charset="0"/>
                <a:ea typeface="Calibri"/>
                <a:cs typeface="Calibri"/>
                <a:sym typeface="Calibri"/>
              </a:rPr>
              <a:t>X-Waiver Requirements</a:t>
            </a:r>
          </a:p>
        </p:txBody>
      </p:sp>
      <p:sp>
        <p:nvSpPr>
          <p:cNvPr id="13" name="Slide Number Placeholder 2">
            <a:extLst>
              <a:ext uri="{FF2B5EF4-FFF2-40B4-BE49-F238E27FC236}">
                <a16:creationId xmlns:a16="http://schemas.microsoft.com/office/drawing/2014/main" id="{5897DF98-EC24-4957-8AB0-3F27291C7172}"/>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13</a:t>
            </a:fld>
            <a:endParaRPr lang="en-US" dirty="0">
              <a:solidFill>
                <a:schemeClr val="bg1"/>
              </a:solidFill>
              <a:latin typeface="Montserrat" panose="00000500000000000000" pitchFamily="2" charset="0"/>
            </a:endParaRPr>
          </a:p>
        </p:txBody>
      </p:sp>
      <p:sp>
        <p:nvSpPr>
          <p:cNvPr id="30" name="Rectangle 29">
            <a:extLst>
              <a:ext uri="{FF2B5EF4-FFF2-40B4-BE49-F238E27FC236}">
                <a16:creationId xmlns:a16="http://schemas.microsoft.com/office/drawing/2014/main" id="{4955BDF3-B1E2-4692-BF85-9872C88E85BB}"/>
              </a:ext>
            </a:extLst>
          </p:cNvPr>
          <p:cNvSpPr/>
          <p:nvPr/>
        </p:nvSpPr>
        <p:spPr>
          <a:xfrm>
            <a:off x="732674" y="994736"/>
            <a:ext cx="3645598" cy="476362"/>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Rectangle 15">
            <a:extLst>
              <a:ext uri="{FF2B5EF4-FFF2-40B4-BE49-F238E27FC236}">
                <a16:creationId xmlns:a16="http://schemas.microsoft.com/office/drawing/2014/main" id="{0A0BC116-868D-4C1C-967F-98FF5C0DA1F6}"/>
              </a:ext>
            </a:extLst>
          </p:cNvPr>
          <p:cNvSpPr/>
          <p:nvPr/>
        </p:nvSpPr>
        <p:spPr>
          <a:xfrm>
            <a:off x="732674" y="3552791"/>
            <a:ext cx="3645598" cy="476362"/>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Rectangle 25">
            <a:extLst>
              <a:ext uri="{FF2B5EF4-FFF2-40B4-BE49-F238E27FC236}">
                <a16:creationId xmlns:a16="http://schemas.microsoft.com/office/drawing/2014/main" id="{A74C798C-C7C9-4DF2-B037-BEF2B3FC578E}"/>
              </a:ext>
            </a:extLst>
          </p:cNvPr>
          <p:cNvSpPr/>
          <p:nvPr/>
        </p:nvSpPr>
        <p:spPr>
          <a:xfrm>
            <a:off x="6221928" y="4122851"/>
            <a:ext cx="1644425" cy="564764"/>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7" name="Rectangle 26">
            <a:extLst>
              <a:ext uri="{FF2B5EF4-FFF2-40B4-BE49-F238E27FC236}">
                <a16:creationId xmlns:a16="http://schemas.microsoft.com/office/drawing/2014/main" id="{CF052005-9890-42F0-8BB2-75A863D8D413}"/>
              </a:ext>
            </a:extLst>
          </p:cNvPr>
          <p:cNvSpPr/>
          <p:nvPr/>
        </p:nvSpPr>
        <p:spPr>
          <a:xfrm>
            <a:off x="732674" y="4141903"/>
            <a:ext cx="3645598" cy="476363"/>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Rectangle 27">
            <a:extLst>
              <a:ext uri="{FF2B5EF4-FFF2-40B4-BE49-F238E27FC236}">
                <a16:creationId xmlns:a16="http://schemas.microsoft.com/office/drawing/2014/main" id="{E5870712-9463-49F6-9C7C-E3A68E671275}"/>
              </a:ext>
            </a:extLst>
          </p:cNvPr>
          <p:cNvSpPr/>
          <p:nvPr/>
        </p:nvSpPr>
        <p:spPr>
          <a:xfrm>
            <a:off x="5351620" y="3507491"/>
            <a:ext cx="3432638" cy="476361"/>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Rectangle 28">
            <a:extLst>
              <a:ext uri="{FF2B5EF4-FFF2-40B4-BE49-F238E27FC236}">
                <a16:creationId xmlns:a16="http://schemas.microsoft.com/office/drawing/2014/main" id="{57B553E7-63E2-4DCE-A79D-9F4E637BE227}"/>
              </a:ext>
            </a:extLst>
          </p:cNvPr>
          <p:cNvSpPr/>
          <p:nvPr/>
        </p:nvSpPr>
        <p:spPr>
          <a:xfrm>
            <a:off x="732674" y="1589236"/>
            <a:ext cx="3645598" cy="476361"/>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Freeform: Shape 14">
            <a:extLst>
              <a:ext uri="{FF2B5EF4-FFF2-40B4-BE49-F238E27FC236}">
                <a16:creationId xmlns:a16="http://schemas.microsoft.com/office/drawing/2014/main" id="{2CF2E075-FEAD-4F8B-81D1-B5B042C318F3}"/>
              </a:ext>
            </a:extLst>
          </p:cNvPr>
          <p:cNvSpPr/>
          <p:nvPr/>
        </p:nvSpPr>
        <p:spPr>
          <a:xfrm>
            <a:off x="840954" y="1069249"/>
            <a:ext cx="3186755" cy="324312"/>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Have an active state medical license</a:t>
            </a:r>
          </a:p>
        </p:txBody>
      </p:sp>
      <p:sp>
        <p:nvSpPr>
          <p:cNvPr id="17" name="Freeform: Shape 16">
            <a:extLst>
              <a:ext uri="{FF2B5EF4-FFF2-40B4-BE49-F238E27FC236}">
                <a16:creationId xmlns:a16="http://schemas.microsoft.com/office/drawing/2014/main" id="{F8E71F78-4A52-4055-9CE6-AD40ACBF9914}"/>
              </a:ext>
            </a:extLst>
          </p:cNvPr>
          <p:cNvSpPr/>
          <p:nvPr/>
        </p:nvSpPr>
        <p:spPr>
          <a:xfrm>
            <a:off x="840953" y="1662225"/>
            <a:ext cx="3186755" cy="327784"/>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Have a valid personal DEA license</a:t>
            </a:r>
          </a:p>
        </p:txBody>
      </p:sp>
      <p:sp>
        <p:nvSpPr>
          <p:cNvPr id="19" name="Freeform: Shape 18">
            <a:extLst>
              <a:ext uri="{FF2B5EF4-FFF2-40B4-BE49-F238E27FC236}">
                <a16:creationId xmlns:a16="http://schemas.microsoft.com/office/drawing/2014/main" id="{E90239C5-82AD-414E-BEA5-FD683C26A100}"/>
              </a:ext>
            </a:extLst>
          </p:cNvPr>
          <p:cNvSpPr/>
          <p:nvPr/>
        </p:nvSpPr>
        <p:spPr>
          <a:xfrm>
            <a:off x="5581041" y="3562157"/>
            <a:ext cx="3186755" cy="293424"/>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Complete SAMHSA-approved course</a:t>
            </a:r>
          </a:p>
        </p:txBody>
      </p:sp>
      <p:sp>
        <p:nvSpPr>
          <p:cNvPr id="18" name="Freeform: Shape 17">
            <a:extLst>
              <a:ext uri="{FF2B5EF4-FFF2-40B4-BE49-F238E27FC236}">
                <a16:creationId xmlns:a16="http://schemas.microsoft.com/office/drawing/2014/main" id="{51D0E59B-B494-4A6A-A1D8-33A7CBA03C8E}"/>
              </a:ext>
            </a:extLst>
          </p:cNvPr>
          <p:cNvSpPr/>
          <p:nvPr/>
        </p:nvSpPr>
        <p:spPr>
          <a:xfrm>
            <a:off x="840951" y="4221404"/>
            <a:ext cx="3186755" cy="327628"/>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Prescribe</a:t>
            </a:r>
            <a:r>
              <a:rPr lang="en-US" sz="1800" kern="1200" dirty="0">
                <a:solidFill>
                  <a:schemeClr val="bg1"/>
                </a:solidFill>
                <a:latin typeface="Montserrat" panose="00000500000000000000" pitchFamily="2" charset="0"/>
              </a:rPr>
              <a:t>!</a:t>
            </a:r>
          </a:p>
        </p:txBody>
      </p:sp>
      <p:sp>
        <p:nvSpPr>
          <p:cNvPr id="20" name="Freeform: Shape 19">
            <a:extLst>
              <a:ext uri="{FF2B5EF4-FFF2-40B4-BE49-F238E27FC236}">
                <a16:creationId xmlns:a16="http://schemas.microsoft.com/office/drawing/2014/main" id="{F16315DC-B8FC-4E6F-925B-7A93AC37FB66}"/>
              </a:ext>
            </a:extLst>
          </p:cNvPr>
          <p:cNvSpPr/>
          <p:nvPr/>
        </p:nvSpPr>
        <p:spPr>
          <a:xfrm>
            <a:off x="840952" y="3628785"/>
            <a:ext cx="3411732" cy="324373"/>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Apply for a waiver on SAMHSA’s website</a:t>
            </a:r>
          </a:p>
        </p:txBody>
      </p:sp>
      <p:sp>
        <p:nvSpPr>
          <p:cNvPr id="31" name="Freeform: Shape 30">
            <a:extLst>
              <a:ext uri="{FF2B5EF4-FFF2-40B4-BE49-F238E27FC236}">
                <a16:creationId xmlns:a16="http://schemas.microsoft.com/office/drawing/2014/main" id="{D4BD628C-DE2D-4B63-B576-A9F83F4F0D70}"/>
              </a:ext>
            </a:extLst>
          </p:cNvPr>
          <p:cNvSpPr/>
          <p:nvPr/>
        </p:nvSpPr>
        <p:spPr>
          <a:xfrm>
            <a:off x="6316016" y="4241419"/>
            <a:ext cx="1503846" cy="327628"/>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257175" indent="-242888">
              <a:lnSpc>
                <a:spcPct val="100000"/>
              </a:lnSpc>
              <a:spcBef>
                <a:spcPts val="600"/>
              </a:spcBef>
              <a:buClr>
                <a:schemeClr val="bg1"/>
              </a:buClr>
              <a:buSzPct val="80000"/>
              <a:buFont typeface="Montserrat" panose="00000500000000000000" pitchFamily="2" charset="0"/>
              <a:buChar char="O"/>
            </a:pPr>
            <a:r>
              <a:rPr lang="en-US" sz="1200" dirty="0">
                <a:solidFill>
                  <a:schemeClr val="bg1"/>
                </a:solidFill>
                <a:latin typeface="Montserrat" panose="00000500000000000000" pitchFamily="2" charset="0"/>
                <a:ea typeface="Times New Roman"/>
                <a:cs typeface="Times New Roman"/>
                <a:sym typeface="Times New Roman"/>
              </a:rPr>
              <a:t>Physicians: 8 hours</a:t>
            </a:r>
          </a:p>
          <a:p>
            <a:pPr marL="257175" indent="-242888">
              <a:lnSpc>
                <a:spcPct val="100000"/>
              </a:lnSpc>
              <a:spcBef>
                <a:spcPts val="600"/>
              </a:spcBef>
              <a:buClr>
                <a:schemeClr val="bg1"/>
              </a:buClr>
              <a:buSzPct val="80000"/>
              <a:buFont typeface="Montserrat" panose="00000500000000000000" pitchFamily="2" charset="0"/>
              <a:buChar char="O"/>
            </a:pPr>
            <a:r>
              <a:rPr lang="en-US" sz="1200" dirty="0">
                <a:solidFill>
                  <a:schemeClr val="bg1"/>
                </a:solidFill>
                <a:latin typeface="Montserrat" panose="00000500000000000000" pitchFamily="2" charset="0"/>
                <a:ea typeface="Times New Roman"/>
                <a:cs typeface="Times New Roman"/>
                <a:sym typeface="Times New Roman"/>
              </a:rPr>
              <a:t>PA/APRN: 24 hours</a:t>
            </a:r>
          </a:p>
        </p:txBody>
      </p:sp>
      <p:sp>
        <p:nvSpPr>
          <p:cNvPr id="21" name="Rectangle 20">
            <a:extLst>
              <a:ext uri="{FF2B5EF4-FFF2-40B4-BE49-F238E27FC236}">
                <a16:creationId xmlns:a16="http://schemas.microsoft.com/office/drawing/2014/main" id="{728C3299-330C-486E-87BA-9D3784EB4E34}"/>
              </a:ext>
            </a:extLst>
          </p:cNvPr>
          <p:cNvSpPr/>
          <p:nvPr/>
        </p:nvSpPr>
        <p:spPr>
          <a:xfrm>
            <a:off x="732674" y="2247746"/>
            <a:ext cx="3645598" cy="1141177"/>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2" name="Freeform: Shape 21">
            <a:extLst>
              <a:ext uri="{FF2B5EF4-FFF2-40B4-BE49-F238E27FC236}">
                <a16:creationId xmlns:a16="http://schemas.microsoft.com/office/drawing/2014/main" id="{2D500CE2-FDEC-433D-929A-0E115C87AF5D}"/>
              </a:ext>
            </a:extLst>
          </p:cNvPr>
          <p:cNvSpPr/>
          <p:nvPr/>
        </p:nvSpPr>
        <p:spPr>
          <a:xfrm>
            <a:off x="830371" y="2229466"/>
            <a:ext cx="3478158" cy="1141176"/>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2021 HHS Practice Guidelines exempt Clinicians treating fewer than 30 patients at one time from the mandatory training requirement!</a:t>
            </a:r>
          </a:p>
        </p:txBody>
      </p:sp>
      <p:sp>
        <p:nvSpPr>
          <p:cNvPr id="23" name="Rectangle 22">
            <a:extLst>
              <a:ext uri="{FF2B5EF4-FFF2-40B4-BE49-F238E27FC236}">
                <a16:creationId xmlns:a16="http://schemas.microsoft.com/office/drawing/2014/main" id="{266C8842-2FD8-4617-B608-C3310CDA398F}"/>
              </a:ext>
            </a:extLst>
          </p:cNvPr>
          <p:cNvSpPr/>
          <p:nvPr/>
        </p:nvSpPr>
        <p:spPr>
          <a:xfrm>
            <a:off x="5351620" y="2247746"/>
            <a:ext cx="3645598" cy="1141177"/>
          </a:xfrm>
          <a:prstGeom prst="rect">
            <a:avLst/>
          </a:prstGeom>
          <a:solidFill>
            <a:srgbClr val="066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4" name="Freeform: Shape 23">
            <a:extLst>
              <a:ext uri="{FF2B5EF4-FFF2-40B4-BE49-F238E27FC236}">
                <a16:creationId xmlns:a16="http://schemas.microsoft.com/office/drawing/2014/main" id="{6A9041C6-4D71-4670-9CE2-DFBB30594A31}"/>
              </a:ext>
            </a:extLst>
          </p:cNvPr>
          <p:cNvSpPr/>
          <p:nvPr/>
        </p:nvSpPr>
        <p:spPr>
          <a:xfrm>
            <a:off x="5449317" y="2229466"/>
            <a:ext cx="3478158" cy="1141176"/>
          </a:xfrm>
          <a:custGeom>
            <a:avLst/>
            <a:gdLst>
              <a:gd name="connsiteX0" fmla="*/ 0 w 1102968"/>
              <a:gd name="connsiteY0" fmla="*/ 0 h 551352"/>
              <a:gd name="connsiteX1" fmla="*/ 1102968 w 1102968"/>
              <a:gd name="connsiteY1" fmla="*/ 0 h 551352"/>
              <a:gd name="connsiteX2" fmla="*/ 1102968 w 1102968"/>
              <a:gd name="connsiteY2" fmla="*/ 551352 h 551352"/>
              <a:gd name="connsiteX3" fmla="*/ 0 w 1102968"/>
              <a:gd name="connsiteY3" fmla="*/ 551352 h 551352"/>
              <a:gd name="connsiteX4" fmla="*/ 0 w 1102968"/>
              <a:gd name="connsiteY4" fmla="*/ 0 h 55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68" h="551352">
                <a:moveTo>
                  <a:pt x="0" y="0"/>
                </a:moveTo>
                <a:lnTo>
                  <a:pt x="1102968" y="0"/>
                </a:lnTo>
                <a:lnTo>
                  <a:pt x="1102968" y="551352"/>
                </a:lnTo>
                <a:lnTo>
                  <a:pt x="0" y="5513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defTabSz="711200">
              <a:lnSpc>
                <a:spcPct val="90000"/>
              </a:lnSpc>
              <a:spcBef>
                <a:spcPct val="0"/>
              </a:spcBef>
              <a:spcAft>
                <a:spcPct val="35000"/>
              </a:spcAft>
              <a:buNone/>
            </a:pPr>
            <a:r>
              <a:rPr lang="en-US" sz="1600" kern="1200" dirty="0">
                <a:solidFill>
                  <a:schemeClr val="bg1"/>
                </a:solidFill>
                <a:latin typeface="Montserrat" panose="00000500000000000000" pitchFamily="2" charset="0"/>
              </a:rPr>
              <a:t>Most EM Physicians will not need a higher patient limit but if treating more than 30 patients at one time, and want a higher patient limit</a:t>
            </a:r>
          </a:p>
        </p:txBody>
      </p:sp>
      <p:sp>
        <p:nvSpPr>
          <p:cNvPr id="4" name="Arrow: Down 3">
            <a:extLst>
              <a:ext uri="{FF2B5EF4-FFF2-40B4-BE49-F238E27FC236}">
                <a16:creationId xmlns:a16="http://schemas.microsoft.com/office/drawing/2014/main" id="{D6534CB6-5CE8-4373-B555-F4CF0907BFA1}"/>
              </a:ext>
            </a:extLst>
          </p:cNvPr>
          <p:cNvSpPr/>
          <p:nvPr/>
        </p:nvSpPr>
        <p:spPr>
          <a:xfrm>
            <a:off x="2310063" y="1990009"/>
            <a:ext cx="317634" cy="327784"/>
          </a:xfrm>
          <a:prstGeom prst="down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Arrow: Right 4">
            <a:extLst>
              <a:ext uri="{FF2B5EF4-FFF2-40B4-BE49-F238E27FC236}">
                <a16:creationId xmlns:a16="http://schemas.microsoft.com/office/drawing/2014/main" id="{4121E3CB-F6C8-4CF8-86B5-A99F1F289EAB}"/>
              </a:ext>
            </a:extLst>
          </p:cNvPr>
          <p:cNvSpPr/>
          <p:nvPr/>
        </p:nvSpPr>
        <p:spPr>
          <a:xfrm>
            <a:off x="4190835" y="2211185"/>
            <a:ext cx="1188739" cy="32778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8686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Picture 2">
            <a:extLst>
              <a:ext uri="{FF2B5EF4-FFF2-40B4-BE49-F238E27FC236}">
                <a16:creationId xmlns:a16="http://schemas.microsoft.com/office/drawing/2014/main" id="{755D3FF9-2847-4B89-887A-6452716F3E9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t="7812" b="7812"/>
          <a:stretch/>
        </p:blipFill>
        <p:spPr>
          <a:xfrm>
            <a:off x="0" y="0"/>
            <a:ext cx="9144000" cy="5143500"/>
          </a:xfrm>
          <a:prstGeom prst="rect">
            <a:avLst/>
          </a:prstGeom>
        </p:spPr>
      </p:pic>
      <p:sp>
        <p:nvSpPr>
          <p:cNvPr id="6" name="Rectangle 5">
            <a:extLst>
              <a:ext uri="{FF2B5EF4-FFF2-40B4-BE49-F238E27FC236}">
                <a16:creationId xmlns:a16="http://schemas.microsoft.com/office/drawing/2014/main" id="{18D29739-A411-401A-9BF7-659A1E581272}"/>
              </a:ext>
            </a:extLst>
          </p:cNvPr>
          <p:cNvSpPr/>
          <p:nvPr/>
        </p:nvSpPr>
        <p:spPr>
          <a:xfrm>
            <a:off x="0" y="0"/>
            <a:ext cx="9144000" cy="5143500"/>
          </a:xfrm>
          <a:prstGeom prst="rect">
            <a:avLst/>
          </a:prstGeom>
          <a:gradFill flip="none" rotWithShape="1">
            <a:gsLst>
              <a:gs pos="30000">
                <a:srgbClr val="FFFFFF"/>
              </a:gs>
              <a:gs pos="65000">
                <a:schemeClr val="bg1">
                  <a:alpha val="75000"/>
                </a:schemeClr>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74B4679-AFCB-4FE0-B2D4-22A6A698BDE5}"/>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chemeClr val="bg1"/>
                </a:solidFill>
                <a:latin typeface="Montserrat" panose="00000500000000000000" pitchFamily="2" charset="0"/>
              </a:rPr>
              <a:pPr defTabSz="685800">
                <a:defRPr/>
              </a:pPr>
              <a:t>14</a:t>
            </a:fld>
            <a:endParaRPr lang="en-US" dirty="0">
              <a:solidFill>
                <a:schemeClr val="bg1"/>
              </a:solidFill>
              <a:latin typeface="Montserrat" panose="00000500000000000000" pitchFamily="2" charset="0"/>
            </a:endParaRPr>
          </a:p>
        </p:txBody>
      </p:sp>
      <p:sp>
        <p:nvSpPr>
          <p:cNvPr id="9" name="Google Shape;41;p13">
            <a:extLst>
              <a:ext uri="{FF2B5EF4-FFF2-40B4-BE49-F238E27FC236}">
                <a16:creationId xmlns:a16="http://schemas.microsoft.com/office/drawing/2014/main" id="{B4EEB4C4-010E-43DE-A9A3-3254E958B65D}"/>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MOUD Regulations and ED Implications</a:t>
            </a:r>
          </a:p>
        </p:txBody>
      </p:sp>
      <p:sp>
        <p:nvSpPr>
          <p:cNvPr id="10" name="Google Shape;268;p29">
            <a:extLst>
              <a:ext uri="{FF2B5EF4-FFF2-40B4-BE49-F238E27FC236}">
                <a16:creationId xmlns:a16="http://schemas.microsoft.com/office/drawing/2014/main" id="{339320FD-ABF6-4155-8A05-4235D7A1D5C8}"/>
              </a:ext>
            </a:extLst>
          </p:cNvPr>
          <p:cNvSpPr txBox="1">
            <a:spLocks/>
          </p:cNvSpPr>
          <p:nvPr/>
        </p:nvSpPr>
        <p:spPr>
          <a:xfrm>
            <a:off x="495682" y="1298470"/>
            <a:ext cx="4758438" cy="334019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rgbClr val="1A547A"/>
              </a:buClr>
              <a:buSzPct val="80000"/>
              <a:buFont typeface="Montserrat" panose="00000500000000000000" pitchFamily="2" charset="0"/>
              <a:buChar char="O"/>
            </a:pPr>
            <a:r>
              <a:rPr lang="en-US" sz="1800" b="1" dirty="0">
                <a:solidFill>
                  <a:srgbClr val="1A547A"/>
                </a:solidFill>
                <a:latin typeface="Montserrat" panose="00000500000000000000" pitchFamily="2" charset="0"/>
                <a:ea typeface="Times New Roman"/>
                <a:cs typeface="Times New Roman"/>
                <a:sym typeface="Times New Roman"/>
              </a:rPr>
              <a:t>Methadone</a:t>
            </a:r>
            <a:r>
              <a:rPr lang="en-US" sz="1800" dirty="0">
                <a:solidFill>
                  <a:srgbClr val="1A547A"/>
                </a:solidFill>
                <a:latin typeface="Montserrat" panose="00000500000000000000" pitchFamily="2" charset="0"/>
                <a:ea typeface="Times New Roman"/>
                <a:cs typeface="Times New Roman"/>
                <a:sym typeface="Times New Roman"/>
              </a:rPr>
              <a:t> is DISPENSED by highly regulated opioid treatment programs (OTPs), but it cannot be prescribed to treat </a:t>
            </a:r>
            <a:r>
              <a:rPr lang="en-US" sz="1800" b="1" dirty="0">
                <a:solidFill>
                  <a:srgbClr val="1A547A"/>
                </a:solidFill>
                <a:latin typeface="Montserrat" panose="00000500000000000000" pitchFamily="2" charset="0"/>
                <a:ea typeface="Times New Roman"/>
                <a:cs typeface="Times New Roman"/>
                <a:sym typeface="Times New Roman"/>
              </a:rPr>
              <a:t>opioid use disorder</a:t>
            </a:r>
            <a:r>
              <a:rPr lang="en-US" sz="1800" dirty="0">
                <a:solidFill>
                  <a:srgbClr val="1A547A"/>
                </a:solidFill>
                <a:latin typeface="Montserrat" panose="00000500000000000000" pitchFamily="2" charset="0"/>
                <a:ea typeface="Times New Roman"/>
                <a:cs typeface="Times New Roman"/>
                <a:sym typeface="Times New Roman"/>
              </a:rPr>
              <a:t>.</a:t>
            </a:r>
            <a:endParaRPr lang="en-US" sz="1800" b="1" dirty="0">
              <a:solidFill>
                <a:srgbClr val="1A547A"/>
              </a:solidFill>
              <a:latin typeface="Montserrat" panose="00000500000000000000" pitchFamily="2" charset="0"/>
              <a:ea typeface="Times New Roman"/>
              <a:cs typeface="Times New Roman"/>
              <a:sym typeface="Times New Roman"/>
            </a:endParaRPr>
          </a:p>
          <a:p>
            <a:pPr marL="257175" indent="-242888">
              <a:lnSpc>
                <a:spcPct val="100000"/>
              </a:lnSpc>
              <a:spcBef>
                <a:spcPts val="600"/>
              </a:spcBef>
              <a:buClr>
                <a:srgbClr val="1A547A"/>
              </a:buClr>
              <a:buSzPct val="80000"/>
              <a:buFont typeface="Montserrat" panose="00000500000000000000" pitchFamily="2" charset="0"/>
              <a:buChar char="O"/>
            </a:pPr>
            <a:r>
              <a:rPr lang="en-US" sz="1800" b="1" dirty="0">
                <a:solidFill>
                  <a:srgbClr val="1A547A"/>
                </a:solidFill>
                <a:latin typeface="Montserrat" panose="00000500000000000000" pitchFamily="2" charset="0"/>
                <a:ea typeface="Times New Roman"/>
                <a:cs typeface="Times New Roman"/>
                <a:sym typeface="Times New Roman"/>
              </a:rPr>
              <a:t>Buprenorphine</a:t>
            </a:r>
            <a:r>
              <a:rPr lang="en-US" sz="1800" dirty="0">
                <a:solidFill>
                  <a:srgbClr val="1A547A"/>
                </a:solidFill>
                <a:latin typeface="Montserrat" panose="00000500000000000000" pitchFamily="2" charset="0"/>
                <a:ea typeface="Times New Roman"/>
                <a:cs typeface="Times New Roman"/>
                <a:sym typeface="Times New Roman"/>
              </a:rPr>
              <a:t> can be dispensed in the ED for up to 3 days under the 72-hour tule, but outpatient prescription requires a </a:t>
            </a:r>
            <a:r>
              <a:rPr lang="en-US" sz="1800" b="1" dirty="0">
                <a:solidFill>
                  <a:srgbClr val="1A547A"/>
                </a:solidFill>
                <a:latin typeface="Montserrat" panose="00000500000000000000" pitchFamily="2" charset="0"/>
                <a:ea typeface="Times New Roman"/>
                <a:cs typeface="Times New Roman"/>
                <a:sym typeface="Times New Roman"/>
              </a:rPr>
              <a:t>DEA X-waiver</a:t>
            </a:r>
            <a:r>
              <a:rPr lang="en-US" sz="1800" dirty="0">
                <a:solidFill>
                  <a:srgbClr val="1A547A"/>
                </a:solidFill>
                <a:latin typeface="Montserrat" panose="00000500000000000000" pitchFamily="2" charset="0"/>
                <a:ea typeface="Times New Roman"/>
                <a:cs typeface="Times New Roman"/>
                <a:sym typeface="Times New Roman"/>
              </a:rPr>
              <a:t>.</a:t>
            </a:r>
            <a:endParaRPr lang="en-US" sz="1800" b="1" dirty="0">
              <a:solidFill>
                <a:srgbClr val="1A547A"/>
              </a:solidFill>
              <a:latin typeface="Montserrat" panose="00000500000000000000" pitchFamily="2" charset="0"/>
              <a:ea typeface="Times New Roman"/>
              <a:cs typeface="Times New Roman"/>
              <a:sym typeface="Times New Roman"/>
            </a:endParaRPr>
          </a:p>
          <a:p>
            <a:pPr marL="257175" indent="-242888">
              <a:lnSpc>
                <a:spcPct val="100000"/>
              </a:lnSpc>
              <a:spcBef>
                <a:spcPts val="600"/>
              </a:spcBef>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There is no role for </a:t>
            </a:r>
            <a:r>
              <a:rPr lang="en-US" sz="1800" b="1" dirty="0">
                <a:solidFill>
                  <a:srgbClr val="1A547A"/>
                </a:solidFill>
                <a:latin typeface="Montserrat" panose="00000500000000000000" pitchFamily="2" charset="0"/>
                <a:ea typeface="Times New Roman"/>
                <a:cs typeface="Times New Roman"/>
                <a:sym typeface="Times New Roman"/>
              </a:rPr>
              <a:t>naltrexone</a:t>
            </a:r>
            <a:r>
              <a:rPr lang="en-US" sz="1800" dirty="0">
                <a:solidFill>
                  <a:srgbClr val="1A547A"/>
                </a:solidFill>
                <a:latin typeface="Montserrat" panose="00000500000000000000" pitchFamily="2" charset="0"/>
                <a:ea typeface="Times New Roman"/>
                <a:cs typeface="Times New Roman"/>
                <a:sym typeface="Times New Roman"/>
              </a:rPr>
              <a:t> in the ED for </a:t>
            </a:r>
            <a:r>
              <a:rPr lang="en-US" sz="1800" b="1" dirty="0">
                <a:solidFill>
                  <a:srgbClr val="1A547A"/>
                </a:solidFill>
                <a:latin typeface="Montserrat" panose="00000500000000000000" pitchFamily="2" charset="0"/>
                <a:ea typeface="Times New Roman"/>
                <a:cs typeface="Times New Roman"/>
                <a:sym typeface="Times New Roman"/>
              </a:rPr>
              <a:t>OUD treatment</a:t>
            </a:r>
            <a:r>
              <a:rPr lang="en-US" sz="1800" dirty="0">
                <a:solidFill>
                  <a:srgbClr val="1A547A"/>
                </a:solidFill>
                <a:latin typeface="Montserrat" panose="00000500000000000000" pitchFamily="2" charset="0"/>
                <a:ea typeface="Times New Roman"/>
                <a:cs typeface="Times New Roman"/>
                <a:sym typeface="Times New Roman"/>
              </a:rPr>
              <a:t>; 7 to 10 days of abstinence from opioids is required.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a:srcRect b="859"/>
          <a:stretch/>
        </p:blipFill>
        <p:spPr>
          <a:xfrm>
            <a:off x="1337302" y="0"/>
            <a:ext cx="7806699" cy="5159741"/>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8" y="7452"/>
            <a:ext cx="10572749" cy="5143482"/>
          </a:xfrm>
          <a:prstGeom prst="rect">
            <a:avLst/>
          </a:prstGeom>
          <a:gradFill flip="none" rotWithShape="1">
            <a:gsLst>
              <a:gs pos="0">
                <a:schemeClr val="bg1"/>
              </a:gs>
              <a:gs pos="47000">
                <a:schemeClr val="bg1">
                  <a:alpha val="72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601468"/>
            <a:ext cx="769953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Methadone and Buprenorphine Are Associated with Reduced Mortality after Nonfatal Opioid Overdose</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684253"/>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15</a:t>
            </a:fld>
            <a:endParaRPr lang="en-US" dirty="0">
              <a:solidFill>
                <a:srgbClr val="099BAF"/>
              </a:solidFill>
              <a:latin typeface="Montserrat" panose="00000500000000000000" pitchFamily="2" charset="0"/>
            </a:endParaRPr>
          </a:p>
        </p:txBody>
      </p:sp>
      <p:pic>
        <p:nvPicPr>
          <p:cNvPr id="15" name="Picture 14">
            <a:extLst>
              <a:ext uri="{FF2B5EF4-FFF2-40B4-BE49-F238E27FC236}">
                <a16:creationId xmlns:a16="http://schemas.microsoft.com/office/drawing/2014/main" id="{9CD88B56-E474-4608-8662-E7DE4041C09F}"/>
              </a:ext>
            </a:extLst>
          </p:cNvPr>
          <p:cNvPicPr>
            <a:picLocks noChangeAspect="1"/>
          </p:cNvPicPr>
          <p:nvPr/>
        </p:nvPicPr>
        <p:blipFill rotWithShape="1">
          <a:blip r:embed="rId4"/>
          <a:srcRect t="22470"/>
          <a:stretch/>
        </p:blipFill>
        <p:spPr>
          <a:xfrm>
            <a:off x="801896" y="2186231"/>
            <a:ext cx="6858000" cy="2452413"/>
          </a:xfrm>
          <a:prstGeom prst="rect">
            <a:avLst/>
          </a:prstGeom>
        </p:spPr>
      </p:pic>
      <p:sp>
        <p:nvSpPr>
          <p:cNvPr id="16" name="Frame 15">
            <a:extLst>
              <a:ext uri="{FF2B5EF4-FFF2-40B4-BE49-F238E27FC236}">
                <a16:creationId xmlns:a16="http://schemas.microsoft.com/office/drawing/2014/main" id="{082050A3-27C7-4B0C-9E6A-3401A115DB1E}"/>
              </a:ext>
            </a:extLst>
          </p:cNvPr>
          <p:cNvSpPr/>
          <p:nvPr/>
        </p:nvSpPr>
        <p:spPr>
          <a:xfrm>
            <a:off x="5373896" y="2483259"/>
            <a:ext cx="2286000" cy="51490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761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16</a:t>
            </a:fld>
            <a:endParaRPr lang="en-US">
              <a:solidFill>
                <a:srgbClr val="099BAF"/>
              </a:solidFill>
              <a:latin typeface="Montserrat" panose="00000500000000000000" pitchFamily="2" charset="0"/>
            </a:endParaRPr>
          </a:p>
        </p:txBody>
      </p:sp>
      <p:sp>
        <p:nvSpPr>
          <p:cNvPr id="10" name="Google Shape;302;p34">
            <a:extLst>
              <a:ext uri="{FF2B5EF4-FFF2-40B4-BE49-F238E27FC236}">
                <a16:creationId xmlns:a16="http://schemas.microsoft.com/office/drawing/2014/main" id="{6D48FC6D-DDF6-4C3B-B408-72BBD58E8926}"/>
              </a:ext>
            </a:extLst>
          </p:cNvPr>
          <p:cNvSpPr/>
          <p:nvPr/>
        </p:nvSpPr>
        <p:spPr>
          <a:xfrm>
            <a:off x="785616" y="4818744"/>
            <a:ext cx="2530461" cy="197388"/>
          </a:xfrm>
          <a:prstGeom prst="rect">
            <a:avLst/>
          </a:prstGeom>
          <a:noFill/>
          <a:ln>
            <a:noFill/>
          </a:ln>
        </p:spPr>
        <p:txBody>
          <a:bodyPr spcFirstLastPara="1" wrap="square" lIns="33056" tIns="34275" rIns="33056" bIns="34275" anchor="b" anchorCtr="0">
            <a:noAutofit/>
          </a:bodyPr>
          <a:lstStyle/>
          <a:p>
            <a:r>
              <a:rPr lang="en-US" sz="900" dirty="0">
                <a:solidFill>
                  <a:srgbClr val="108C96"/>
                </a:solidFill>
                <a:latin typeface="Montserrat" panose="00000500000000000000" pitchFamily="2" charset="0"/>
                <a:ea typeface="Calibri"/>
                <a:cs typeface="Calibri"/>
                <a:sym typeface="Calibri"/>
              </a:rPr>
              <a:t>D’Onofrio et al, 2015</a:t>
            </a:r>
          </a:p>
        </p:txBody>
      </p:sp>
      <p:sp>
        <p:nvSpPr>
          <p:cNvPr id="18" name="Google Shape;41;p13">
            <a:extLst>
              <a:ext uri="{FF2B5EF4-FFF2-40B4-BE49-F238E27FC236}">
                <a16:creationId xmlns:a16="http://schemas.microsoft.com/office/drawing/2014/main" id="{31FB1501-EDE0-47CD-9D43-A6FC739AAE91}"/>
              </a:ext>
            </a:extLst>
          </p:cNvPr>
          <p:cNvSpPr txBox="1"/>
          <p:nvPr/>
        </p:nvSpPr>
        <p:spPr>
          <a:xfrm>
            <a:off x="727911" y="337914"/>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ED-Initiated Buprenorphine</a:t>
            </a:r>
          </a:p>
        </p:txBody>
      </p:sp>
      <p:cxnSp>
        <p:nvCxnSpPr>
          <p:cNvPr id="19" name="Straight Connector 18">
            <a:extLst>
              <a:ext uri="{FF2B5EF4-FFF2-40B4-BE49-F238E27FC236}">
                <a16:creationId xmlns:a16="http://schemas.microsoft.com/office/drawing/2014/main" id="{4B1B8738-0972-4A8A-A7DB-6578C90BFEA6}"/>
              </a:ext>
            </a:extLst>
          </p:cNvPr>
          <p:cNvCxnSpPr>
            <a:cxnSpLocks/>
          </p:cNvCxnSpPr>
          <p:nvPr/>
        </p:nvCxnSpPr>
        <p:spPr>
          <a:xfrm>
            <a:off x="836195" y="984297"/>
            <a:ext cx="535406" cy="0"/>
          </a:xfrm>
          <a:prstGeom prst="line">
            <a:avLst/>
          </a:prstGeom>
          <a:noFill/>
          <a:ln w="57150" cap="flat" cmpd="sng" algn="ctr">
            <a:solidFill>
              <a:srgbClr val="4ABDE8">
                <a:shade val="95000"/>
                <a:satMod val="105000"/>
              </a:srgbClr>
            </a:solidFill>
            <a:prstDash val="solid"/>
          </a:ln>
          <a:effectLst/>
        </p:spPr>
      </p:cxnSp>
      <p:sp>
        <p:nvSpPr>
          <p:cNvPr id="21" name="Rectángulo: esquinas redondeadas 10">
            <a:extLst>
              <a:ext uri="{FF2B5EF4-FFF2-40B4-BE49-F238E27FC236}">
                <a16:creationId xmlns:a16="http://schemas.microsoft.com/office/drawing/2014/main" id="{AF0C217D-D7BE-47B9-B61C-A3C47F2B6D72}"/>
              </a:ext>
            </a:extLst>
          </p:cNvPr>
          <p:cNvSpPr/>
          <p:nvPr/>
        </p:nvSpPr>
        <p:spPr>
          <a:xfrm>
            <a:off x="4737111" y="1563948"/>
            <a:ext cx="3678979" cy="3254796"/>
          </a:xfrm>
          <a:prstGeom prst="roundRect">
            <a:avLst>
              <a:gd name="adj" fmla="val 4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Google Shape;299;p34">
            <a:extLst>
              <a:ext uri="{FF2B5EF4-FFF2-40B4-BE49-F238E27FC236}">
                <a16:creationId xmlns:a16="http://schemas.microsoft.com/office/drawing/2014/main" id="{0E957365-9981-4ED7-AAB6-F6CEABEDE4A3}"/>
              </a:ext>
            </a:extLst>
          </p:cNvPr>
          <p:cNvSpPr txBox="1">
            <a:spLocks/>
          </p:cNvSpPr>
          <p:nvPr/>
        </p:nvSpPr>
        <p:spPr>
          <a:xfrm>
            <a:off x="785616" y="1162059"/>
            <a:ext cx="3796715" cy="2227675"/>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spcAft>
                <a:spcPts val="600"/>
              </a:spcAft>
              <a:buClr>
                <a:srgbClr val="108C96"/>
              </a:buClr>
              <a:buSzPct val="80000"/>
              <a:buNone/>
            </a:pPr>
            <a:r>
              <a:rPr lang="en-US" sz="1800" b="1" dirty="0">
                <a:solidFill>
                  <a:srgbClr val="023649"/>
                </a:solidFill>
                <a:latin typeface="Montserrat" panose="00000500000000000000" pitchFamily="2" charset="0"/>
                <a:ea typeface="Times New Roman"/>
                <a:cs typeface="Times New Roman"/>
                <a:sym typeface="Times New Roman"/>
              </a:rPr>
              <a:t>Treatment trial of 329 ED patients with moderate to severe OUD randomized to:</a:t>
            </a:r>
          </a:p>
          <a:p>
            <a:pPr marL="304800" indent="-285750">
              <a:spcBef>
                <a:spcPts val="300"/>
              </a:spcBef>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Standard referral</a:t>
            </a:r>
          </a:p>
          <a:p>
            <a:pPr marL="304800" indent="-285750">
              <a:spcBef>
                <a:spcPts val="389"/>
              </a:spcBef>
              <a:buClr>
                <a:srgbClr val="108C96"/>
              </a:buClr>
              <a:buSzPct val="80000"/>
              <a:buFont typeface="Montserrat" panose="00000500000000000000" pitchFamily="2" charset="0"/>
              <a:buChar char="O"/>
            </a:pPr>
            <a:r>
              <a:rPr lang="en-US" sz="1400" dirty="0">
                <a:solidFill>
                  <a:srgbClr val="108C96"/>
                </a:solidFill>
                <a:latin typeface="Montserrat" panose="00000500000000000000" pitchFamily="2" charset="0"/>
                <a:ea typeface="Times New Roman"/>
                <a:cs typeface="Times New Roman"/>
                <a:sym typeface="Times New Roman"/>
              </a:rPr>
              <a:t>Brief Intervention (BI) with facilitated referral</a:t>
            </a:r>
            <a:endParaRPr lang="en-US" sz="1400" dirty="0">
              <a:solidFill>
                <a:srgbClr val="108C96"/>
              </a:solidFill>
              <a:latin typeface="Montserrat" panose="00000500000000000000" pitchFamily="2" charset="0"/>
            </a:endParaRPr>
          </a:p>
          <a:p>
            <a:pPr marL="304800" indent="-285750">
              <a:spcBef>
                <a:spcPts val="389"/>
              </a:spcBef>
              <a:buClr>
                <a:srgbClr val="44BAE7"/>
              </a:buClr>
              <a:buSzPct val="80000"/>
              <a:buFont typeface="Montserrat" panose="00000500000000000000" pitchFamily="2" charset="0"/>
              <a:buChar char="O"/>
            </a:pPr>
            <a:r>
              <a:rPr lang="en-US" sz="1400" dirty="0">
                <a:solidFill>
                  <a:srgbClr val="44BAE7"/>
                </a:solidFill>
                <a:latin typeface="Montserrat" panose="00000500000000000000" pitchFamily="2" charset="0"/>
                <a:ea typeface="Times New Roman"/>
                <a:cs typeface="Times New Roman"/>
                <a:sym typeface="Times New Roman"/>
              </a:rPr>
              <a:t>BI with ED-initiated buprenorphine with primary care follow-up</a:t>
            </a:r>
            <a:endParaRPr lang="en-US" sz="1400" dirty="0">
              <a:solidFill>
                <a:srgbClr val="44BAE7"/>
              </a:solidFill>
              <a:latin typeface="Montserrat" panose="00000500000000000000" pitchFamily="2" charset="0"/>
            </a:endParaRPr>
          </a:p>
        </p:txBody>
      </p:sp>
      <p:pic>
        <p:nvPicPr>
          <p:cNvPr id="34" name="Google Shape;232;p38">
            <a:extLst>
              <a:ext uri="{FF2B5EF4-FFF2-40B4-BE49-F238E27FC236}">
                <a16:creationId xmlns:a16="http://schemas.microsoft.com/office/drawing/2014/main" id="{A3E458FC-BDDD-4ECF-97D9-58F8AF654E7C}"/>
              </a:ext>
            </a:extLst>
          </p:cNvPr>
          <p:cNvPicPr preferRelativeResize="0"/>
          <p:nvPr/>
        </p:nvPicPr>
        <p:blipFill rotWithShape="1">
          <a:blip r:embed="rId4">
            <a:alphaModFix/>
          </a:blip>
          <a:srcRect/>
          <a:stretch/>
        </p:blipFill>
        <p:spPr>
          <a:xfrm>
            <a:off x="4737111" y="1927657"/>
            <a:ext cx="3524199" cy="2435669"/>
          </a:xfrm>
          <a:prstGeom prst="rect">
            <a:avLst/>
          </a:prstGeom>
          <a:noFill/>
          <a:ln>
            <a:noFill/>
          </a:ln>
        </p:spPr>
      </p:pic>
      <p:sp>
        <p:nvSpPr>
          <p:cNvPr id="2" name="Rectangle 1">
            <a:extLst>
              <a:ext uri="{FF2B5EF4-FFF2-40B4-BE49-F238E27FC236}">
                <a16:creationId xmlns:a16="http://schemas.microsoft.com/office/drawing/2014/main" id="{76AD00F0-F70F-47E6-8C32-166076637AB8}"/>
              </a:ext>
            </a:extLst>
          </p:cNvPr>
          <p:cNvSpPr/>
          <p:nvPr/>
        </p:nvSpPr>
        <p:spPr>
          <a:xfrm>
            <a:off x="7482114" y="2525488"/>
            <a:ext cx="515257" cy="1760447"/>
          </a:xfrm>
          <a:prstGeom prst="rect">
            <a:avLst/>
          </a:prstGeom>
          <a:solidFill>
            <a:srgbClr val="44BAE7"/>
          </a:solidFill>
          <a:ln>
            <a:solidFill>
              <a:srgbClr val="44BA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A2ECFC3-5B75-493A-B089-5C0ED9021A21}"/>
              </a:ext>
            </a:extLst>
          </p:cNvPr>
          <p:cNvSpPr/>
          <p:nvPr/>
        </p:nvSpPr>
        <p:spPr>
          <a:xfrm>
            <a:off x="6442078" y="3287487"/>
            <a:ext cx="515257" cy="998448"/>
          </a:xfrm>
          <a:prstGeom prst="rect">
            <a:avLst/>
          </a:prstGeom>
          <a:solidFill>
            <a:srgbClr val="108C96"/>
          </a:solidFill>
          <a:ln>
            <a:solidFill>
              <a:srgbClr val="108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5470548-8674-4288-8870-DB84602659B1}"/>
              </a:ext>
            </a:extLst>
          </p:cNvPr>
          <p:cNvSpPr/>
          <p:nvPr/>
        </p:nvSpPr>
        <p:spPr>
          <a:xfrm>
            <a:off x="5409299" y="3461660"/>
            <a:ext cx="515257" cy="824275"/>
          </a:xfrm>
          <a:prstGeom prst="rect">
            <a:avLst/>
          </a:prstGeom>
          <a:solidFill>
            <a:srgbClr val="1A547A"/>
          </a:solidFill>
          <a:ln>
            <a:solidFill>
              <a:srgbClr val="1A5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97C5594-1EF5-4EB5-988F-F5E81920FDFA}"/>
              </a:ext>
            </a:extLst>
          </p:cNvPr>
          <p:cNvSpPr txBox="1"/>
          <p:nvPr/>
        </p:nvSpPr>
        <p:spPr>
          <a:xfrm>
            <a:off x="5339343" y="4359787"/>
            <a:ext cx="655167" cy="157041"/>
          </a:xfrm>
          <a:prstGeom prst="rect">
            <a:avLst/>
          </a:prstGeom>
          <a:noFill/>
          <a:ln>
            <a:noFill/>
          </a:ln>
        </p:spPr>
        <p:txBody>
          <a:bodyPr spcFirstLastPara="1" wrap="square" lIns="68569" tIns="0" rIns="68569" bIns="0" anchor="t" anchorCtr="0">
            <a:noAutofit/>
          </a:bodyPr>
          <a:lstStyle>
            <a:defPPr marR="0" lvl="0" algn="l" rtl="0">
              <a:lnSpc>
                <a:spcPct val="100000"/>
              </a:lnSpc>
              <a:spcBef>
                <a:spcPts val="0"/>
              </a:spcBef>
              <a:spcAft>
                <a:spcPts val="0"/>
              </a:spcAft>
              <a:defRPr/>
            </a:defPPr>
            <a:lvl1pPr marL="0" indent="0" defTabSz="685800" eaLnBrk="1" latinLnBrk="0" hangingPunct="1">
              <a:buClr>
                <a:srgbClr val="108C96"/>
              </a:buClr>
              <a:buSzPct val="80000"/>
              <a:buFont typeface="Arial" panose="020B0604020202020204" pitchFamily="34" charset="0"/>
              <a:buNone/>
              <a:defRPr sz="1050" kern="1200">
                <a:solidFill>
                  <a:srgbClr val="44BAE7"/>
                </a:solidFill>
                <a:latin typeface="Montserrat" panose="00000500000000000000" pitchFamily="2" charset="0"/>
                <a:ea typeface="Times New Roman"/>
                <a:cs typeface="Times New Roman"/>
              </a:defRPr>
            </a:lvl1pPr>
            <a:lvl2pPr marL="647700" indent="-285750" defTabSz="685800" eaLnBrk="1" latinLnBrk="0" hangingPunct="1">
              <a:lnSpc>
                <a:spcPct val="90000"/>
              </a:lnSpc>
              <a:spcBef>
                <a:spcPts val="375"/>
              </a:spcBef>
              <a:buClr>
                <a:srgbClr val="108C96"/>
              </a:buClr>
              <a:buSzPct val="80000"/>
              <a:buFont typeface="Montserrat" panose="00000500000000000000" pitchFamily="2" charset="0"/>
              <a:buChar char="O"/>
              <a:defRPr sz="1200" kern="1200">
                <a:solidFill>
                  <a:srgbClr val="023649"/>
                </a:solidFill>
                <a:latin typeface="Montserrat" panose="00000500000000000000" pitchFamily="2" charset="0"/>
                <a:ea typeface="+mn-ea"/>
                <a:cs typeface="Times New Roman"/>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solidFill>
                  <a:srgbClr val="1A547A"/>
                </a:solidFill>
              </a:rPr>
              <a:t>Referral</a:t>
            </a:r>
          </a:p>
        </p:txBody>
      </p:sp>
      <p:sp>
        <p:nvSpPr>
          <p:cNvPr id="39" name="TextBox 38">
            <a:extLst>
              <a:ext uri="{FF2B5EF4-FFF2-40B4-BE49-F238E27FC236}">
                <a16:creationId xmlns:a16="http://schemas.microsoft.com/office/drawing/2014/main" id="{366514D2-2520-4D3E-B5E1-B5220B1BAAE4}"/>
              </a:ext>
            </a:extLst>
          </p:cNvPr>
          <p:cNvSpPr txBox="1"/>
          <p:nvPr/>
        </p:nvSpPr>
        <p:spPr>
          <a:xfrm>
            <a:off x="6224538" y="4359787"/>
            <a:ext cx="950335" cy="328679"/>
          </a:xfrm>
          <a:prstGeom prst="rect">
            <a:avLst/>
          </a:prstGeom>
          <a:noFill/>
          <a:ln>
            <a:noFill/>
          </a:ln>
        </p:spPr>
        <p:txBody>
          <a:bodyPr spcFirstLastPara="1" wrap="square" lIns="68569" tIns="0" rIns="68569" bIns="0" anchor="t" anchorCtr="0">
            <a:noAutofit/>
          </a:bodyPr>
          <a:lstStyle>
            <a:defPPr marR="0" lvl="0" algn="l" rtl="0">
              <a:lnSpc>
                <a:spcPct val="100000"/>
              </a:lnSpc>
              <a:spcBef>
                <a:spcPts val="0"/>
              </a:spcBef>
              <a:spcAft>
                <a:spcPts val="0"/>
              </a:spcAft>
            </a:defPPr>
            <a:lvl1pPr marL="19050" indent="0" defTabSz="685800" eaLnBrk="1" latinLnBrk="0" hangingPunct="1">
              <a:lnSpc>
                <a:spcPct val="90000"/>
              </a:lnSpc>
              <a:spcBef>
                <a:spcPts val="750"/>
              </a:spcBef>
              <a:buClr>
                <a:srgbClr val="108C96"/>
              </a:buClr>
              <a:buSzPct val="80000"/>
              <a:buFont typeface="Arial" panose="020B0604020202020204" pitchFamily="34" charset="0"/>
              <a:buNone/>
              <a:defRPr b="1" kern="1200">
                <a:solidFill>
                  <a:srgbClr val="023649"/>
                </a:solidFill>
                <a:latin typeface="Montserrat" panose="00000500000000000000" pitchFamily="2" charset="0"/>
                <a:ea typeface="Times New Roman"/>
                <a:cs typeface="Times New Roman"/>
              </a:defRPr>
            </a:lvl1pPr>
            <a:lvl2pPr marL="647700" indent="-285750" defTabSz="685800" eaLnBrk="1" latinLnBrk="0" hangingPunct="1">
              <a:lnSpc>
                <a:spcPct val="90000"/>
              </a:lnSpc>
              <a:spcBef>
                <a:spcPts val="375"/>
              </a:spcBef>
              <a:buClr>
                <a:srgbClr val="108C96"/>
              </a:buClr>
              <a:buSzPct val="80000"/>
              <a:buFont typeface="Montserrat" panose="00000500000000000000" pitchFamily="2" charset="0"/>
              <a:buChar char="O"/>
              <a:defRPr sz="1200" kern="1200">
                <a:solidFill>
                  <a:srgbClr val="023649"/>
                </a:solidFill>
                <a:latin typeface="Montserrat" panose="00000500000000000000" pitchFamily="2" charset="0"/>
                <a:ea typeface="+mn-ea"/>
                <a:cs typeface="Times New Roman"/>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lnSpc>
                <a:spcPct val="100000"/>
              </a:lnSpc>
              <a:spcBef>
                <a:spcPts val="0"/>
              </a:spcBef>
            </a:pPr>
            <a:r>
              <a:rPr lang="en-US" sz="1050" b="0" dirty="0">
                <a:solidFill>
                  <a:srgbClr val="108C96"/>
                </a:solidFill>
              </a:rPr>
              <a:t>Brief Intervention</a:t>
            </a:r>
            <a:endParaRPr lang="en-US" sz="1050" dirty="0">
              <a:solidFill>
                <a:srgbClr val="108C96"/>
              </a:solidFill>
            </a:endParaRPr>
          </a:p>
        </p:txBody>
      </p:sp>
      <p:sp>
        <p:nvSpPr>
          <p:cNvPr id="40" name="TextBox 39">
            <a:extLst>
              <a:ext uri="{FF2B5EF4-FFF2-40B4-BE49-F238E27FC236}">
                <a16:creationId xmlns:a16="http://schemas.microsoft.com/office/drawing/2014/main" id="{ADEAB681-6061-4A00-8F8F-095A02587568}"/>
              </a:ext>
            </a:extLst>
          </p:cNvPr>
          <p:cNvSpPr txBox="1"/>
          <p:nvPr/>
        </p:nvSpPr>
        <p:spPr>
          <a:xfrm>
            <a:off x="7246430" y="4359787"/>
            <a:ext cx="992117" cy="157041"/>
          </a:xfrm>
          <a:prstGeom prst="rect">
            <a:avLst/>
          </a:prstGeom>
          <a:noFill/>
          <a:ln>
            <a:noFill/>
          </a:ln>
        </p:spPr>
        <p:txBody>
          <a:bodyPr spcFirstLastPara="1" wrap="square" lIns="68569" tIns="0" rIns="68569" bIns="0" anchor="t" anchorCtr="0">
            <a:noAutofit/>
          </a:bodyPr>
          <a:lstStyle>
            <a:defPPr marR="0" lvl="0" algn="l" rtl="0">
              <a:lnSpc>
                <a:spcPct val="100000"/>
              </a:lnSpc>
              <a:spcBef>
                <a:spcPts val="0"/>
              </a:spcBef>
              <a:spcAft>
                <a:spcPts val="0"/>
              </a:spcAft>
            </a:defPPr>
            <a:lvl1pPr marL="19050" indent="0" defTabSz="685800" eaLnBrk="1" latinLnBrk="0" hangingPunct="1">
              <a:lnSpc>
                <a:spcPct val="90000"/>
              </a:lnSpc>
              <a:spcBef>
                <a:spcPts val="750"/>
              </a:spcBef>
              <a:buClr>
                <a:srgbClr val="108C96"/>
              </a:buClr>
              <a:buSzPct val="80000"/>
              <a:buFont typeface="Arial" panose="020B0604020202020204" pitchFamily="34" charset="0"/>
              <a:buNone/>
              <a:defRPr b="1" kern="1200">
                <a:solidFill>
                  <a:srgbClr val="023649"/>
                </a:solidFill>
                <a:latin typeface="Montserrat" panose="00000500000000000000" pitchFamily="2" charset="0"/>
                <a:ea typeface="Times New Roman"/>
                <a:cs typeface="Times New Roman"/>
              </a:defRPr>
            </a:lvl1pPr>
            <a:lvl2pPr marL="647700" indent="-285750" defTabSz="685800" eaLnBrk="1" latinLnBrk="0" hangingPunct="1">
              <a:lnSpc>
                <a:spcPct val="90000"/>
              </a:lnSpc>
              <a:spcBef>
                <a:spcPts val="375"/>
              </a:spcBef>
              <a:buClr>
                <a:srgbClr val="108C96"/>
              </a:buClr>
              <a:buSzPct val="80000"/>
              <a:buFont typeface="Montserrat" panose="00000500000000000000" pitchFamily="2" charset="0"/>
              <a:buChar char="O"/>
              <a:defRPr sz="1200" kern="1200">
                <a:solidFill>
                  <a:srgbClr val="023649"/>
                </a:solidFill>
                <a:latin typeface="Montserrat" panose="00000500000000000000" pitchFamily="2" charset="0"/>
                <a:ea typeface="+mn-ea"/>
                <a:cs typeface="Times New Roman"/>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0"/>
              </a:spcBef>
            </a:pPr>
            <a:r>
              <a:rPr lang="en-US" sz="1050" b="0" dirty="0">
                <a:solidFill>
                  <a:srgbClr val="44BAE7"/>
                </a:solidFill>
              </a:rPr>
              <a:t>Buprenorphine</a:t>
            </a:r>
            <a:endParaRPr lang="en-US" sz="1050" dirty="0">
              <a:solidFill>
                <a:srgbClr val="44BAE7"/>
              </a:solidFill>
            </a:endParaRPr>
          </a:p>
        </p:txBody>
      </p:sp>
      <p:sp>
        <p:nvSpPr>
          <p:cNvPr id="41" name="TextBox 40">
            <a:extLst>
              <a:ext uri="{FF2B5EF4-FFF2-40B4-BE49-F238E27FC236}">
                <a16:creationId xmlns:a16="http://schemas.microsoft.com/office/drawing/2014/main" id="{76BD7430-FE6D-415E-A38E-A772CD4096EA}"/>
              </a:ext>
            </a:extLst>
          </p:cNvPr>
          <p:cNvSpPr txBox="1"/>
          <p:nvPr/>
        </p:nvSpPr>
        <p:spPr>
          <a:xfrm>
            <a:off x="5007898" y="1710511"/>
            <a:ext cx="2411578" cy="208216"/>
          </a:xfrm>
          <a:prstGeom prst="rect">
            <a:avLst/>
          </a:prstGeom>
          <a:noFill/>
          <a:ln>
            <a:noFill/>
          </a:ln>
        </p:spPr>
        <p:txBody>
          <a:bodyPr spcFirstLastPara="1" wrap="square" lIns="68569" tIns="0" rIns="68569" bIns="0" anchor="t" anchorCtr="0">
            <a:noAutofit/>
          </a:bodyPr>
          <a:lstStyle>
            <a:defPPr marR="0" lvl="0" algn="l" rtl="0">
              <a:lnSpc>
                <a:spcPct val="100000"/>
              </a:lnSpc>
              <a:spcBef>
                <a:spcPts val="0"/>
              </a:spcBef>
              <a:spcAft>
                <a:spcPts val="0"/>
              </a:spcAft>
              <a:defRPr/>
            </a:defPPr>
            <a:lvl1pPr marL="0" indent="0" defTabSz="685800" eaLnBrk="1" latinLnBrk="0" hangingPunct="1">
              <a:buClr>
                <a:srgbClr val="108C96"/>
              </a:buClr>
              <a:buSzPct val="80000"/>
              <a:buFont typeface="Arial" panose="020B0604020202020204" pitchFamily="34" charset="0"/>
              <a:buNone/>
              <a:defRPr sz="1050" kern="1200">
                <a:solidFill>
                  <a:srgbClr val="44BAE7"/>
                </a:solidFill>
                <a:latin typeface="Montserrat" panose="00000500000000000000" pitchFamily="2" charset="0"/>
                <a:ea typeface="Times New Roman"/>
                <a:cs typeface="Times New Roman"/>
              </a:defRPr>
            </a:lvl1pPr>
            <a:lvl2pPr marL="647700" indent="-285750" defTabSz="685800" eaLnBrk="1" latinLnBrk="0" hangingPunct="1">
              <a:lnSpc>
                <a:spcPct val="90000"/>
              </a:lnSpc>
              <a:spcBef>
                <a:spcPts val="375"/>
              </a:spcBef>
              <a:buClr>
                <a:srgbClr val="108C96"/>
              </a:buClr>
              <a:buSzPct val="80000"/>
              <a:buFont typeface="Montserrat" panose="00000500000000000000" pitchFamily="2" charset="0"/>
              <a:buChar char="O"/>
              <a:defRPr sz="1200" kern="1200">
                <a:solidFill>
                  <a:srgbClr val="023649"/>
                </a:solidFill>
                <a:latin typeface="Montserrat" panose="00000500000000000000" pitchFamily="2" charset="0"/>
                <a:ea typeface="+mn-ea"/>
                <a:cs typeface="Times New Roman"/>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400" dirty="0">
                <a:solidFill>
                  <a:srgbClr val="023649"/>
                </a:solidFill>
              </a:rPr>
              <a:t>30-Day Treatment Engagement</a:t>
            </a:r>
          </a:p>
        </p:txBody>
      </p:sp>
    </p:spTree>
    <p:extLst>
      <p:ext uri="{BB962C8B-B14F-4D97-AF65-F5344CB8AC3E}">
        <p14:creationId xmlns:p14="http://schemas.microsoft.com/office/powerpoint/2010/main" val="205793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17</a:t>
            </a:fld>
            <a:endParaRPr lang="en-US">
              <a:solidFill>
                <a:srgbClr val="099BAF"/>
              </a:solidFill>
              <a:latin typeface="Montserrat" panose="00000500000000000000" pitchFamily="2" charset="0"/>
            </a:endParaRPr>
          </a:p>
        </p:txBody>
      </p:sp>
      <p:sp>
        <p:nvSpPr>
          <p:cNvPr id="18" name="Google Shape;41;p13">
            <a:extLst>
              <a:ext uri="{FF2B5EF4-FFF2-40B4-BE49-F238E27FC236}">
                <a16:creationId xmlns:a16="http://schemas.microsoft.com/office/drawing/2014/main" id="{31FB1501-EDE0-47CD-9D43-A6FC739AAE91}"/>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Develop System Protocols and Referrals</a:t>
            </a:r>
          </a:p>
        </p:txBody>
      </p:sp>
      <p:cxnSp>
        <p:nvCxnSpPr>
          <p:cNvPr id="19" name="Straight Connector 18">
            <a:extLst>
              <a:ext uri="{FF2B5EF4-FFF2-40B4-BE49-F238E27FC236}">
                <a16:creationId xmlns:a16="http://schemas.microsoft.com/office/drawing/2014/main" id="{4B1B8738-0972-4A8A-A7DB-6578C90BFEA6}"/>
              </a:ext>
            </a:extLst>
          </p:cNvPr>
          <p:cNvCxnSpPr>
            <a:cxnSpLocks/>
          </p:cNvCxnSpPr>
          <p:nvPr/>
        </p:nvCxnSpPr>
        <p:spPr>
          <a:xfrm>
            <a:off x="836195" y="1151209"/>
            <a:ext cx="535406" cy="0"/>
          </a:xfrm>
          <a:prstGeom prst="line">
            <a:avLst/>
          </a:prstGeom>
          <a:noFill/>
          <a:ln w="57150" cap="flat" cmpd="sng" algn="ctr">
            <a:solidFill>
              <a:srgbClr val="4ABDE8">
                <a:shade val="95000"/>
                <a:satMod val="105000"/>
              </a:srgbClr>
            </a:solidFill>
            <a:prstDash val="solid"/>
          </a:ln>
          <a:effectLst/>
        </p:spPr>
      </p:cxnSp>
      <p:sp>
        <p:nvSpPr>
          <p:cNvPr id="20" name="Google Shape;299;p34">
            <a:extLst>
              <a:ext uri="{FF2B5EF4-FFF2-40B4-BE49-F238E27FC236}">
                <a16:creationId xmlns:a16="http://schemas.microsoft.com/office/drawing/2014/main" id="{1DF697F3-7771-4005-9F8E-B3ECF77EF8A3}"/>
              </a:ext>
            </a:extLst>
          </p:cNvPr>
          <p:cNvSpPr txBox="1">
            <a:spLocks/>
          </p:cNvSpPr>
          <p:nvPr/>
        </p:nvSpPr>
        <p:spPr>
          <a:xfrm>
            <a:off x="727911" y="1527295"/>
            <a:ext cx="7533399" cy="2750393"/>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Is there an OTP, primary care practice, resident clinic, or FQHC that will take a “warm handoff?”</a:t>
            </a:r>
          </a:p>
          <a:p>
            <a:pPr marL="647700" lvl="1" indent="-285750">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What services do they offer?</a:t>
            </a:r>
          </a:p>
          <a:p>
            <a:pPr marL="647700" lvl="1" indent="-285750">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Do they take insurance?</a:t>
            </a:r>
          </a:p>
          <a:p>
            <a:pPr marL="647700" lvl="1" indent="-285750">
              <a:buClr>
                <a:srgbClr val="1A547A"/>
              </a:buClr>
              <a:buSzPct val="80000"/>
              <a:buFont typeface="Montserrat" panose="00000500000000000000" pitchFamily="2" charset="0"/>
              <a:buChar char="O"/>
            </a:pPr>
            <a:r>
              <a:rPr lang="en-US" sz="1400" dirty="0">
                <a:solidFill>
                  <a:srgbClr val="1A547A"/>
                </a:solidFill>
                <a:latin typeface="Montserrat" panose="00000500000000000000" pitchFamily="2" charset="0"/>
                <a:ea typeface="Times New Roman"/>
                <a:cs typeface="Times New Roman"/>
                <a:sym typeface="Times New Roman"/>
              </a:rPr>
              <a:t>Is there a waitlist or mandatory waiting period?</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At least one person from the ED should establish an open line of communication to troubleshoot and enhance handoffs.</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Discharge plans should be SIMPLE and RELIABLE for patients and providers.</a:t>
            </a:r>
          </a:p>
        </p:txBody>
      </p:sp>
    </p:spTree>
    <p:extLst>
      <p:ext uri="{BB962C8B-B14F-4D97-AF65-F5344CB8AC3E}">
        <p14:creationId xmlns:p14="http://schemas.microsoft.com/office/powerpoint/2010/main" val="226034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10" name="Picture 9">
            <a:extLst>
              <a:ext uri="{FF2B5EF4-FFF2-40B4-BE49-F238E27FC236}">
                <a16:creationId xmlns:a16="http://schemas.microsoft.com/office/drawing/2014/main" id="{247C5E30-2E61-4E95-BF38-3C9222D4C2C6}"/>
              </a:ext>
            </a:extLst>
          </p:cNvPr>
          <p:cNvPicPr>
            <a:picLocks noChangeAspect="1"/>
          </p:cNvPicPr>
          <p:nvPr/>
        </p:nvPicPr>
        <p:blipFill rotWithShape="1">
          <a:blip r:embed="rId3"/>
          <a:srcRect l="78201"/>
          <a:stretch/>
        </p:blipFill>
        <p:spPr>
          <a:xfrm flipH="1">
            <a:off x="7350271" y="0"/>
            <a:ext cx="1793728" cy="5143500"/>
          </a:xfrm>
          <a:prstGeom prst="rect">
            <a:avLst/>
          </a:prstGeom>
        </p:spPr>
      </p:pic>
      <p:pic>
        <p:nvPicPr>
          <p:cNvPr id="3" name="Picture 2">
            <a:extLst>
              <a:ext uri="{FF2B5EF4-FFF2-40B4-BE49-F238E27FC236}">
                <a16:creationId xmlns:a16="http://schemas.microsoft.com/office/drawing/2014/main" id="{333436D5-F60E-40A1-93E0-AF2DA588C2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668"/>
          <a:stretch/>
        </p:blipFill>
        <p:spPr>
          <a:xfrm>
            <a:off x="0" y="0"/>
            <a:ext cx="7350273" cy="5143500"/>
          </a:xfrm>
          <a:prstGeom prst="rect">
            <a:avLst/>
          </a:prstGeom>
        </p:spPr>
      </p:pic>
      <p:sp>
        <p:nvSpPr>
          <p:cNvPr id="12" name="Rectangle 11">
            <a:extLst>
              <a:ext uri="{FF2B5EF4-FFF2-40B4-BE49-F238E27FC236}">
                <a16:creationId xmlns:a16="http://schemas.microsoft.com/office/drawing/2014/main" id="{1343C556-63DF-4854-9EBA-8DB837FD85DA}"/>
              </a:ext>
            </a:extLst>
          </p:cNvPr>
          <p:cNvSpPr/>
          <p:nvPr/>
        </p:nvSpPr>
        <p:spPr>
          <a:xfrm flipH="1">
            <a:off x="1157288" y="18"/>
            <a:ext cx="7986712" cy="5143482"/>
          </a:xfrm>
          <a:prstGeom prst="rect">
            <a:avLst/>
          </a:prstGeom>
          <a:gradFill flip="none" rotWithShape="1">
            <a:gsLst>
              <a:gs pos="0">
                <a:schemeClr val="bg1">
                  <a:alpha val="39000"/>
                </a:schemeClr>
              </a:gs>
              <a:gs pos="47000">
                <a:schemeClr val="bg1">
                  <a:alpha val="46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F3B9B765-A950-46EA-934C-74ACFF02C91E}"/>
              </a:ext>
            </a:extLst>
          </p:cNvPr>
          <p:cNvSpPr txBox="1"/>
          <p:nvPr/>
        </p:nvSpPr>
        <p:spPr>
          <a:xfrm>
            <a:off x="4394954" y="559154"/>
            <a:ext cx="332664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Learning Objectives</a:t>
            </a:r>
          </a:p>
        </p:txBody>
      </p:sp>
      <p:sp>
        <p:nvSpPr>
          <p:cNvPr id="8" name="Google Shape;105;p22">
            <a:extLst>
              <a:ext uri="{FF2B5EF4-FFF2-40B4-BE49-F238E27FC236}">
                <a16:creationId xmlns:a16="http://schemas.microsoft.com/office/drawing/2014/main" id="{A95E5BD6-CF72-4921-9E24-EC7A216ACE5B}"/>
              </a:ext>
            </a:extLst>
          </p:cNvPr>
          <p:cNvSpPr txBox="1">
            <a:spLocks/>
          </p:cNvSpPr>
          <p:nvPr/>
        </p:nvSpPr>
        <p:spPr>
          <a:xfrm>
            <a:off x="4480378" y="1600200"/>
            <a:ext cx="3926643" cy="35433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685800">
              <a:spcBef>
                <a:spcPts val="600"/>
              </a:spcBef>
              <a:buClr>
                <a:srgbClr val="1A547A"/>
              </a:buClr>
              <a:buSzPts val="2800"/>
              <a:buFont typeface="Courier New" panose="02070309020205020404" pitchFamily="49" charset="0"/>
              <a:buChar char="o"/>
            </a:pPr>
            <a:r>
              <a:rPr lang="en-US" sz="1600" dirty="0">
                <a:solidFill>
                  <a:srgbClr val="1A547A"/>
                </a:solidFill>
                <a:latin typeface="Montserrat" panose="00000500000000000000" pitchFamily="2" charset="0"/>
              </a:rPr>
              <a:t>Describe the </a:t>
            </a:r>
            <a:r>
              <a:rPr lang="en-US" sz="1600" b="1" dirty="0">
                <a:solidFill>
                  <a:srgbClr val="1A547A"/>
                </a:solidFill>
                <a:latin typeface="Montserrat" panose="00000500000000000000" pitchFamily="2" charset="0"/>
              </a:rPr>
              <a:t>Opioid Epidemic</a:t>
            </a:r>
            <a:r>
              <a:rPr lang="en-US" sz="1600" dirty="0">
                <a:solidFill>
                  <a:srgbClr val="1A547A"/>
                </a:solidFill>
                <a:latin typeface="Montserrat" panose="00000500000000000000" pitchFamily="2" charset="0"/>
              </a:rPr>
              <a:t>.</a:t>
            </a:r>
          </a:p>
          <a:p>
            <a:pPr marL="342900" indent="-342900" defTabSz="685800">
              <a:spcBef>
                <a:spcPts val="600"/>
              </a:spcBef>
              <a:buClr>
                <a:srgbClr val="1A547A"/>
              </a:buClr>
              <a:buSzPts val="2800"/>
              <a:buFont typeface="Courier New" panose="02070309020205020404" pitchFamily="49" charset="0"/>
              <a:buChar char="o"/>
            </a:pPr>
            <a:r>
              <a:rPr lang="en-US" sz="1600" dirty="0">
                <a:solidFill>
                  <a:srgbClr val="1A547A"/>
                </a:solidFill>
                <a:latin typeface="Montserrat" panose="00000500000000000000" pitchFamily="2" charset="0"/>
              </a:rPr>
              <a:t>Explain </a:t>
            </a:r>
            <a:r>
              <a:rPr lang="en-US" sz="1600" b="1" dirty="0">
                <a:solidFill>
                  <a:srgbClr val="1A547A"/>
                </a:solidFill>
                <a:latin typeface="Montserrat" panose="00000500000000000000" pitchFamily="2" charset="0"/>
              </a:rPr>
              <a:t>Opioid Use Disorder (OUD)</a:t>
            </a:r>
            <a:r>
              <a:rPr lang="en-US" sz="1600" dirty="0">
                <a:solidFill>
                  <a:srgbClr val="1A547A"/>
                </a:solidFill>
                <a:latin typeface="Montserrat" panose="00000500000000000000" pitchFamily="2" charset="0"/>
              </a:rPr>
              <a:t>.</a:t>
            </a:r>
          </a:p>
          <a:p>
            <a:pPr marL="342900" indent="-342900" defTabSz="685800">
              <a:spcBef>
                <a:spcPts val="600"/>
              </a:spcBef>
              <a:buClr>
                <a:srgbClr val="1A547A"/>
              </a:buClr>
              <a:buSzPts val="2800"/>
              <a:buFont typeface="Courier New" panose="02070309020205020404" pitchFamily="49" charset="0"/>
              <a:buChar char="o"/>
            </a:pPr>
            <a:r>
              <a:rPr lang="en-US" sz="1600" dirty="0">
                <a:solidFill>
                  <a:srgbClr val="1A547A"/>
                </a:solidFill>
                <a:latin typeface="Montserrat" panose="00000500000000000000" pitchFamily="2" charset="0"/>
              </a:rPr>
              <a:t>Discuss medications for the </a:t>
            </a:r>
            <a:r>
              <a:rPr lang="en-US" sz="1600" b="1" dirty="0">
                <a:solidFill>
                  <a:srgbClr val="1A547A"/>
                </a:solidFill>
                <a:latin typeface="Montserrat" panose="00000500000000000000" pitchFamily="2" charset="0"/>
              </a:rPr>
              <a:t>treatment of OUD</a:t>
            </a:r>
            <a:r>
              <a:rPr lang="en-US" sz="1600" dirty="0">
                <a:solidFill>
                  <a:srgbClr val="1A547A"/>
                </a:solidFill>
                <a:latin typeface="Montserrat" panose="00000500000000000000" pitchFamily="2" charset="0"/>
              </a:rPr>
              <a:t>.</a:t>
            </a:r>
          </a:p>
        </p:txBody>
      </p:sp>
      <p:sp>
        <p:nvSpPr>
          <p:cNvPr id="18" name="Slide Number Placeholder 2">
            <a:extLst>
              <a:ext uri="{FF2B5EF4-FFF2-40B4-BE49-F238E27FC236}">
                <a16:creationId xmlns:a16="http://schemas.microsoft.com/office/drawing/2014/main" id="{F4B2B847-0426-4D9F-8C2C-03D76C305E6F}"/>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2</a:t>
            </a:fld>
            <a:endParaRPr lang="en-US" dirty="0">
              <a:solidFill>
                <a:srgbClr val="108C96"/>
              </a:solidFill>
              <a:latin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a:srcRect b="859"/>
          <a:stretch/>
        </p:blipFill>
        <p:spPr>
          <a:xfrm>
            <a:off x="1337302" y="0"/>
            <a:ext cx="7806699" cy="5159741"/>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8" y="7452"/>
            <a:ext cx="10572749" cy="5143482"/>
          </a:xfrm>
          <a:prstGeom prst="rect">
            <a:avLst/>
          </a:prstGeom>
          <a:gradFill flip="none" rotWithShape="1">
            <a:gsLst>
              <a:gs pos="0">
                <a:schemeClr val="bg1"/>
              </a:gs>
              <a:gs pos="47000">
                <a:schemeClr val="bg1">
                  <a:alpha val="72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dirty="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2" y="504826"/>
            <a:ext cx="711308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Three Waves of the Rise in Opioid Overdose Deaths</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342280"/>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3</a:t>
            </a:fld>
            <a:endParaRPr lang="en-US" dirty="0">
              <a:solidFill>
                <a:srgbClr val="099BAF"/>
              </a:solidFill>
              <a:latin typeface="Montserrat" panose="00000500000000000000" pitchFamily="2" charset="0"/>
            </a:endParaRPr>
          </a:p>
        </p:txBody>
      </p:sp>
      <p:sp>
        <p:nvSpPr>
          <p:cNvPr id="2" name="Rectangle: Rounded Corners 1">
            <a:extLst>
              <a:ext uri="{FF2B5EF4-FFF2-40B4-BE49-F238E27FC236}">
                <a16:creationId xmlns:a16="http://schemas.microsoft.com/office/drawing/2014/main" id="{6B3D2EB3-3A1C-432E-868D-F5F7ED76B7E6}"/>
              </a:ext>
            </a:extLst>
          </p:cNvPr>
          <p:cNvSpPr/>
          <p:nvPr/>
        </p:nvSpPr>
        <p:spPr>
          <a:xfrm>
            <a:off x="693611" y="1634213"/>
            <a:ext cx="6280395" cy="2999990"/>
          </a:xfrm>
          <a:prstGeom prst="roundRect">
            <a:avLst>
              <a:gd name="adj" fmla="val 11544"/>
            </a:avLst>
          </a:prstGeom>
          <a:solidFill>
            <a:schemeClr val="bg1"/>
          </a:solidFill>
          <a:ln w="69850">
            <a:solidFill>
              <a:schemeClr val="bg1">
                <a:lumMod val="95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38;p26">
            <a:extLst>
              <a:ext uri="{FF2B5EF4-FFF2-40B4-BE49-F238E27FC236}">
                <a16:creationId xmlns:a16="http://schemas.microsoft.com/office/drawing/2014/main" id="{BCF6A6EB-F3D1-41A3-BB60-70DC0A153634}"/>
              </a:ext>
            </a:extLst>
          </p:cNvPr>
          <p:cNvSpPr/>
          <p:nvPr/>
        </p:nvSpPr>
        <p:spPr>
          <a:xfrm>
            <a:off x="720907" y="4863067"/>
            <a:ext cx="2356830" cy="178229"/>
          </a:xfrm>
          <a:prstGeom prst="rect">
            <a:avLst/>
          </a:prstGeom>
          <a:noFill/>
          <a:ln>
            <a:noFill/>
          </a:ln>
        </p:spPr>
        <p:txBody>
          <a:bodyPr spcFirstLastPara="1" wrap="square" lIns="33056" tIns="34275" rIns="33056" bIns="34275" anchor="b" anchorCtr="0">
            <a:noAutofit/>
          </a:bodyPr>
          <a:lstStyle/>
          <a:p>
            <a:r>
              <a:rPr lang="en" sz="900" dirty="0">
                <a:solidFill>
                  <a:srgbClr val="108C96"/>
                </a:solidFill>
                <a:latin typeface="Montserrat" panose="00000500000000000000" pitchFamily="2" charset="0"/>
              </a:rPr>
              <a:t>National Vital Statistics System Mortality File</a:t>
            </a:r>
            <a:endParaRPr sz="1050" dirty="0">
              <a:solidFill>
                <a:srgbClr val="108C96"/>
              </a:solidFill>
              <a:latin typeface="Montserrat" panose="00000500000000000000" pitchFamily="2" charset="0"/>
            </a:endParaRPr>
          </a:p>
        </p:txBody>
      </p:sp>
      <p:pic>
        <p:nvPicPr>
          <p:cNvPr id="14" name="Google Shape;142;p27">
            <a:extLst>
              <a:ext uri="{FF2B5EF4-FFF2-40B4-BE49-F238E27FC236}">
                <a16:creationId xmlns:a16="http://schemas.microsoft.com/office/drawing/2014/main" id="{AE165491-B269-4746-8029-AD20E97C460E}"/>
              </a:ext>
            </a:extLst>
          </p:cNvPr>
          <p:cNvPicPr preferRelativeResize="0">
            <a:picLocks noChangeAspect="1"/>
          </p:cNvPicPr>
          <p:nvPr/>
        </p:nvPicPr>
        <p:blipFill rotWithShape="1">
          <a:blip r:embed="rId4">
            <a:alphaModFix/>
          </a:blip>
          <a:srcRect l="820" t="8900" r="1992" b="6974"/>
          <a:stretch/>
        </p:blipFill>
        <p:spPr>
          <a:xfrm>
            <a:off x="1439971" y="1737983"/>
            <a:ext cx="4787673" cy="2792449"/>
          </a:xfrm>
          <a:prstGeom prst="rect">
            <a:avLst/>
          </a:prstGeom>
          <a:noFill/>
          <a:ln>
            <a:noFill/>
          </a:ln>
        </p:spPr>
      </p:pic>
    </p:spTree>
    <p:extLst>
      <p:ext uri="{BB962C8B-B14F-4D97-AF65-F5344CB8AC3E}">
        <p14:creationId xmlns:p14="http://schemas.microsoft.com/office/powerpoint/2010/main" val="38361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541C3850-650C-495E-B9AB-4E5A7A145204}"/>
              </a:ext>
            </a:extLst>
          </p:cNvPr>
          <p:cNvPicPr>
            <a:picLocks noChangeAspect="1"/>
          </p:cNvPicPr>
          <p:nvPr/>
        </p:nvPicPr>
        <p:blipFill>
          <a:blip r:embed="rId3"/>
          <a:stretch>
            <a:fillRect/>
          </a:stretch>
        </p:blipFill>
        <p:spPr>
          <a:xfrm>
            <a:off x="1743452" y="185687"/>
            <a:ext cx="5657096" cy="4772125"/>
          </a:xfrm>
          <a:prstGeom prst="rect">
            <a:avLst/>
          </a:prstGeom>
        </p:spPr>
      </p:pic>
    </p:spTree>
    <p:extLst>
      <p:ext uri="{BB962C8B-B14F-4D97-AF65-F5344CB8AC3E}">
        <p14:creationId xmlns:p14="http://schemas.microsoft.com/office/powerpoint/2010/main" val="315695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7"/>
          <p:cNvSpPr txBox="1">
            <a:spLocks noGrp="1"/>
          </p:cNvSpPr>
          <p:nvPr>
            <p:ph idx="4294967295"/>
          </p:nvPr>
        </p:nvSpPr>
        <p:spPr>
          <a:xfrm>
            <a:off x="822329" y="3344456"/>
            <a:ext cx="7277980" cy="1085850"/>
          </a:xfrm>
          <a:prstGeom prst="rect">
            <a:avLst/>
          </a:prstGeom>
          <a:noFill/>
          <a:ln>
            <a:noFill/>
          </a:ln>
        </p:spPr>
        <p:txBody>
          <a:bodyPr spcFirstLastPara="1" wrap="square" lIns="68569" tIns="34275" rIns="68569" bIns="34275" anchor="t" anchorCtr="0">
            <a:noAutofit/>
          </a:bodyPr>
          <a:lstStyle/>
          <a:p>
            <a:pPr marL="285750" indent="-285750">
              <a:buClr>
                <a:schemeClr val="bg1"/>
              </a:buClr>
              <a:buSzPct val="80000"/>
              <a:buFont typeface="Montserrat" panose="00000500000000000000" pitchFamily="2" charset="0"/>
              <a:buChar char="O"/>
            </a:pPr>
            <a:r>
              <a:rPr lang="en-US" sz="1600" b="1" dirty="0">
                <a:solidFill>
                  <a:schemeClr val="bg1"/>
                </a:solidFill>
                <a:latin typeface="Montserrat" panose="00000500000000000000" pitchFamily="2" charset="0"/>
                <a:ea typeface="Times New Roman"/>
                <a:cs typeface="Times New Roman"/>
                <a:sym typeface="Times New Roman"/>
              </a:rPr>
              <a:t>Approximately 22 million individuals </a:t>
            </a:r>
            <a:r>
              <a:rPr lang="en-US" sz="1600" dirty="0">
                <a:solidFill>
                  <a:schemeClr val="bg1"/>
                </a:solidFill>
                <a:latin typeface="Montserrat" panose="00000500000000000000" pitchFamily="2" charset="0"/>
                <a:ea typeface="Times New Roman"/>
                <a:cs typeface="Times New Roman"/>
                <a:sym typeface="Times New Roman"/>
              </a:rPr>
              <a:t>aged 12 or older needed substance use treatment in 2015.</a:t>
            </a:r>
            <a:endParaRPr lang="en-US" sz="1600" dirty="0">
              <a:solidFill>
                <a:schemeClr val="bg1"/>
              </a:solidFill>
              <a:latin typeface="Montserrat" panose="00000500000000000000" pitchFamily="2" charset="0"/>
            </a:endParaRPr>
          </a:p>
          <a:p>
            <a:pPr marL="285750" indent="-285750">
              <a:spcBef>
                <a:spcPts val="270"/>
              </a:spcBef>
              <a:buClr>
                <a:schemeClr val="bg1"/>
              </a:buClr>
              <a:buSzPct val="80000"/>
              <a:buFont typeface="Montserrat" panose="00000500000000000000" pitchFamily="2" charset="0"/>
              <a:buChar char="O"/>
            </a:pPr>
            <a:r>
              <a:rPr lang="en-US" sz="1600" b="1" dirty="0">
                <a:solidFill>
                  <a:schemeClr val="bg1"/>
                </a:solidFill>
                <a:latin typeface="Montserrat" panose="00000500000000000000" pitchFamily="2" charset="0"/>
                <a:ea typeface="Times New Roman"/>
                <a:cs typeface="Times New Roman"/>
                <a:sym typeface="Times New Roman"/>
              </a:rPr>
              <a:t>Only 10% </a:t>
            </a:r>
            <a:r>
              <a:rPr lang="en-US" sz="1600" dirty="0">
                <a:solidFill>
                  <a:schemeClr val="bg1"/>
                </a:solidFill>
                <a:latin typeface="Montserrat" panose="00000500000000000000" pitchFamily="2" charset="0"/>
                <a:ea typeface="Times New Roman"/>
                <a:cs typeface="Times New Roman"/>
                <a:sym typeface="Times New Roman"/>
              </a:rPr>
              <a:t>of those diagnosed with SUDs received any type of specialty treatment. </a:t>
            </a:r>
          </a:p>
        </p:txBody>
      </p:sp>
      <p:sp>
        <p:nvSpPr>
          <p:cNvPr id="148" name="Google Shape;148;p27"/>
          <p:cNvSpPr/>
          <p:nvPr/>
        </p:nvSpPr>
        <p:spPr>
          <a:xfrm>
            <a:off x="822329" y="4690484"/>
            <a:ext cx="1224395" cy="259687"/>
          </a:xfrm>
          <a:prstGeom prst="rect">
            <a:avLst/>
          </a:prstGeom>
          <a:noFill/>
          <a:ln>
            <a:noFill/>
          </a:ln>
        </p:spPr>
        <p:txBody>
          <a:bodyPr spcFirstLastPara="1" wrap="square" lIns="33056" tIns="34275" rIns="33056" bIns="34275" anchor="b" anchorCtr="0">
            <a:noAutofit/>
          </a:bodyPr>
          <a:lstStyle/>
          <a:p>
            <a:r>
              <a:rPr lang="en" sz="900" dirty="0">
                <a:solidFill>
                  <a:schemeClr val="bg1"/>
                </a:solidFill>
                <a:latin typeface="Montserrat" panose="00000500000000000000" pitchFamily="2" charset="0"/>
                <a:cs typeface="Calibri"/>
                <a:sym typeface="Calibri"/>
              </a:rPr>
              <a:t>Jones et al., 2015;</a:t>
            </a:r>
          </a:p>
          <a:p>
            <a:r>
              <a:rPr lang="en" sz="900" dirty="0">
                <a:solidFill>
                  <a:schemeClr val="bg1"/>
                </a:solidFill>
                <a:latin typeface="Montserrat" panose="00000500000000000000" pitchFamily="2" charset="0"/>
                <a:cs typeface="Calibri"/>
                <a:sym typeface="Calibri"/>
              </a:rPr>
              <a:t>SAMHSA, 2017</a:t>
            </a:r>
            <a:endParaRPr sz="1050" dirty="0">
              <a:solidFill>
                <a:schemeClr val="bg1"/>
              </a:solidFill>
              <a:latin typeface="Montserrat" panose="00000500000000000000" pitchFamily="2" charset="0"/>
            </a:endParaRPr>
          </a:p>
        </p:txBody>
      </p:sp>
      <p:sp>
        <p:nvSpPr>
          <p:cNvPr id="111" name="Google Shape;41;p13">
            <a:extLst>
              <a:ext uri="{FF2B5EF4-FFF2-40B4-BE49-F238E27FC236}">
                <a16:creationId xmlns:a16="http://schemas.microsoft.com/office/drawing/2014/main" id="{CAA6B85B-A0F4-42B1-8A74-C2BD50C8E122}"/>
              </a:ext>
            </a:extLst>
          </p:cNvPr>
          <p:cNvSpPr txBox="1"/>
          <p:nvPr/>
        </p:nvSpPr>
        <p:spPr>
          <a:xfrm>
            <a:off x="715879" y="504826"/>
            <a:ext cx="784029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The Treatment Gap for Substance Use Disorders</a:t>
            </a:r>
          </a:p>
        </p:txBody>
      </p:sp>
      <p:pic>
        <p:nvPicPr>
          <p:cNvPr id="9" name="Picture 8" descr="Icon&#10;&#10;Description automatically generated with medium confidence">
            <a:extLst>
              <a:ext uri="{FF2B5EF4-FFF2-40B4-BE49-F238E27FC236}">
                <a16:creationId xmlns:a16="http://schemas.microsoft.com/office/drawing/2014/main" id="{09D25B1C-1140-472B-B337-F56A547F1A18}"/>
              </a:ext>
            </a:extLst>
          </p:cNvPr>
          <p:cNvPicPr>
            <a:picLocks noChangeAspect="1"/>
          </p:cNvPicPr>
          <p:nvPr/>
        </p:nvPicPr>
        <p:blipFill>
          <a:blip r:embed="rId3"/>
          <a:stretch>
            <a:fillRect/>
          </a:stretch>
        </p:blipFill>
        <p:spPr>
          <a:xfrm>
            <a:off x="822329" y="1604369"/>
            <a:ext cx="3200736" cy="14799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29"/>
          <p:cNvSpPr txBox="1">
            <a:spLocks noGrp="1"/>
          </p:cNvSpPr>
          <p:nvPr>
            <p:ph idx="4294967295"/>
          </p:nvPr>
        </p:nvSpPr>
        <p:spPr>
          <a:xfrm>
            <a:off x="719605" y="1359580"/>
            <a:ext cx="7704790" cy="2693816"/>
          </a:xfrm>
          <a:prstGeom prst="rect">
            <a:avLst/>
          </a:prstGeom>
          <a:noFill/>
          <a:ln>
            <a:noFill/>
          </a:ln>
        </p:spPr>
        <p:txBody>
          <a:bodyPr spcFirstLastPara="1" wrap="square" lIns="68569" tIns="34275" rIns="68569" bIns="34275" anchor="t" anchorCtr="0">
            <a:noAutofit/>
          </a:bodyPr>
          <a:lstStyle/>
          <a:p>
            <a:pPr marL="257175" indent="-242888">
              <a:lnSpc>
                <a:spcPct val="100000"/>
              </a:lnSpc>
              <a:spcBef>
                <a:spcPts val="600"/>
              </a:spcBef>
              <a:buClr>
                <a:schemeClr val="bg1"/>
              </a:buClr>
              <a:buSzPct val="80000"/>
              <a:buFont typeface="Montserrat" panose="00000500000000000000" pitchFamily="2" charset="0"/>
              <a:buChar char="O"/>
            </a:pPr>
            <a:r>
              <a:rPr lang="en-US" sz="1800" b="1" dirty="0">
                <a:solidFill>
                  <a:schemeClr val="bg1"/>
                </a:solidFill>
                <a:latin typeface="Montserrat" panose="00000500000000000000" pitchFamily="2" charset="0"/>
                <a:ea typeface="Times New Roman"/>
                <a:cs typeface="Times New Roman"/>
                <a:sym typeface="Times New Roman"/>
              </a:rPr>
              <a:t>Opioid Use Disorder:</a:t>
            </a:r>
            <a:r>
              <a:rPr lang="en-US" sz="1800" dirty="0">
                <a:solidFill>
                  <a:schemeClr val="bg1"/>
                </a:solidFill>
                <a:latin typeface="Montserrat" panose="00000500000000000000" pitchFamily="2" charset="0"/>
                <a:ea typeface="Times New Roman"/>
                <a:cs typeface="Times New Roman"/>
                <a:sym typeface="Times New Roman"/>
              </a:rPr>
              <a:t> DSM-5 Criteria</a:t>
            </a:r>
          </a:p>
          <a:p>
            <a:pPr marL="257175" indent="-242888">
              <a:lnSpc>
                <a:spcPct val="100000"/>
              </a:lnSpc>
              <a:spcBef>
                <a:spcPts val="600"/>
              </a:spcBef>
              <a:buClr>
                <a:schemeClr val="bg1"/>
              </a:buClr>
              <a:buSzPct val="80000"/>
              <a:buFont typeface="Montserrat" panose="00000500000000000000" pitchFamily="2" charset="0"/>
              <a:buChar char="O"/>
            </a:pPr>
            <a:r>
              <a:rPr lang="en-US" sz="1800" b="1" dirty="0">
                <a:solidFill>
                  <a:schemeClr val="bg1"/>
                </a:solidFill>
                <a:latin typeface="Montserrat" panose="00000500000000000000" pitchFamily="2" charset="0"/>
                <a:cs typeface="Times New Roman"/>
                <a:sym typeface="Times New Roman"/>
              </a:rPr>
              <a:t>Nonmedical opioid use: </a:t>
            </a:r>
            <a:r>
              <a:rPr lang="en-US" sz="1800" dirty="0">
                <a:solidFill>
                  <a:schemeClr val="bg1"/>
                </a:solidFill>
                <a:latin typeface="Montserrat" panose="00000500000000000000" pitchFamily="2" charset="0"/>
                <a:cs typeface="Times New Roman"/>
                <a:sym typeface="Times New Roman"/>
              </a:rPr>
              <a:t>Taking opioids differently than how they are prescribed</a:t>
            </a:r>
          </a:p>
          <a:p>
            <a:pPr marL="714375" lvl="1"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cs typeface="Times New Roman"/>
                <a:sym typeface="Times New Roman"/>
              </a:rPr>
              <a:t>Route</a:t>
            </a:r>
          </a:p>
          <a:p>
            <a:pPr marL="714375" lvl="1"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cs typeface="Times New Roman"/>
                <a:sym typeface="Times New Roman"/>
              </a:rPr>
              <a:t>Frequency</a:t>
            </a:r>
          </a:p>
          <a:p>
            <a:pPr marL="714375" lvl="1"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cs typeface="Times New Roman"/>
                <a:sym typeface="Times New Roman"/>
              </a:rPr>
              <a:t>Individual</a:t>
            </a:r>
          </a:p>
          <a:p>
            <a:pPr marL="714375" lvl="1" indent="-242888">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cs typeface="Times New Roman"/>
                <a:sym typeface="Times New Roman"/>
              </a:rPr>
              <a:t>Indication</a:t>
            </a:r>
            <a:endParaRPr lang="en-US" sz="1400" dirty="0">
              <a:solidFill>
                <a:schemeClr val="bg1"/>
              </a:solidFill>
              <a:latin typeface="Montserrat" panose="00000500000000000000" pitchFamily="2" charset="0"/>
            </a:endParaRPr>
          </a:p>
        </p:txBody>
      </p:sp>
      <p:sp>
        <p:nvSpPr>
          <p:cNvPr id="12" name="Google Shape;41;p13">
            <a:extLst>
              <a:ext uri="{FF2B5EF4-FFF2-40B4-BE49-F238E27FC236}">
                <a16:creationId xmlns:a16="http://schemas.microsoft.com/office/drawing/2014/main" id="{67A97A10-36C0-49BC-A33F-3E5FEC24180B}"/>
              </a:ext>
            </a:extLst>
          </p:cNvPr>
          <p:cNvSpPr txBox="1"/>
          <p:nvPr/>
        </p:nvSpPr>
        <p:spPr>
          <a:xfrm>
            <a:off x="715878" y="504826"/>
            <a:ext cx="77047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Addiction Is About Behavior and Loss of 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xterior, montaña, nieve, hombre&#10;&#10;Descripción generada automáticamente">
            <a:extLst>
              <a:ext uri="{FF2B5EF4-FFF2-40B4-BE49-F238E27FC236}">
                <a16:creationId xmlns:a16="http://schemas.microsoft.com/office/drawing/2014/main" id="{5EF3CD53-BE56-43A8-9416-D7EAA436D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2" name="Google Shape;41;p13">
            <a:extLst>
              <a:ext uri="{FF2B5EF4-FFF2-40B4-BE49-F238E27FC236}">
                <a16:creationId xmlns:a16="http://schemas.microsoft.com/office/drawing/2014/main" id="{B25DCFE2-B37A-478A-882A-2E4A230DDD95}"/>
              </a:ext>
            </a:extLst>
          </p:cNvPr>
          <p:cNvSpPr txBox="1"/>
          <p:nvPr/>
        </p:nvSpPr>
        <p:spPr>
          <a:xfrm>
            <a:off x="715879" y="301628"/>
            <a:ext cx="761599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DSM-5 Criteria for SUDs</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7</a:t>
            </a:fld>
            <a:endParaRPr lang="en-US">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a:endCxn id="2" idx="2"/>
          </p:cNvCxnSpPr>
          <p:nvPr/>
        </p:nvCxnSpPr>
        <p:spPr>
          <a:xfrm flipV="1">
            <a:off x="824164" y="929038"/>
            <a:ext cx="3699711" cy="18974"/>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7" name="Google Shape;299;p34">
            <a:extLst>
              <a:ext uri="{FF2B5EF4-FFF2-40B4-BE49-F238E27FC236}">
                <a16:creationId xmlns:a16="http://schemas.microsoft.com/office/drawing/2014/main" id="{ABEB6C80-805B-47AB-A7D9-3A57D932A367}"/>
              </a:ext>
            </a:extLst>
          </p:cNvPr>
          <p:cNvSpPr txBox="1">
            <a:spLocks/>
          </p:cNvSpPr>
          <p:nvPr/>
        </p:nvSpPr>
        <p:spPr>
          <a:xfrm>
            <a:off x="824164" y="3214664"/>
            <a:ext cx="7245207" cy="1627827"/>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200" dirty="0">
                <a:solidFill>
                  <a:srgbClr val="1A547A"/>
                </a:solidFill>
                <a:latin typeface="Montserrat" panose="00000500000000000000" pitchFamily="2" charset="0"/>
                <a:ea typeface="Times New Roman"/>
                <a:cs typeface="Times New Roman"/>
                <a:sym typeface="Times New Roman"/>
              </a:rPr>
              <a:t>A </a:t>
            </a:r>
            <a:r>
              <a:rPr lang="en-US" sz="1200" b="1" dirty="0">
                <a:solidFill>
                  <a:srgbClr val="1A547A"/>
                </a:solidFill>
                <a:latin typeface="Montserrat" panose="00000500000000000000" pitchFamily="2" charset="0"/>
                <a:ea typeface="Times New Roman"/>
                <a:cs typeface="Times New Roman"/>
                <a:sym typeface="Times New Roman"/>
              </a:rPr>
              <a:t>substance use disorder</a:t>
            </a:r>
            <a:r>
              <a:rPr lang="en-US" sz="1200" dirty="0">
                <a:solidFill>
                  <a:srgbClr val="1A547A"/>
                </a:solidFill>
                <a:latin typeface="Montserrat" panose="00000500000000000000" pitchFamily="2" charset="0"/>
                <a:ea typeface="Times New Roman"/>
                <a:cs typeface="Times New Roman"/>
                <a:sym typeface="Times New Roman"/>
              </a:rPr>
              <a:t> is defined by meeting two or more of the above criteria in the past year resulting in </a:t>
            </a:r>
            <a:r>
              <a:rPr lang="en-US" sz="1200" b="1" dirty="0">
                <a:solidFill>
                  <a:srgbClr val="1A547A"/>
                </a:solidFill>
                <a:latin typeface="Montserrat" panose="00000500000000000000" pitchFamily="2" charset="0"/>
                <a:ea typeface="Times New Roman"/>
                <a:cs typeface="Times New Roman"/>
                <a:sym typeface="Times New Roman"/>
              </a:rPr>
              <a:t>distress </a:t>
            </a:r>
            <a:r>
              <a:rPr lang="en-US" sz="1200" dirty="0">
                <a:solidFill>
                  <a:srgbClr val="1A547A"/>
                </a:solidFill>
                <a:latin typeface="Montserrat" panose="00000500000000000000" pitchFamily="2" charset="0"/>
                <a:ea typeface="Times New Roman"/>
                <a:cs typeface="Times New Roman"/>
                <a:sym typeface="Times New Roman"/>
              </a:rPr>
              <a:t>or</a:t>
            </a:r>
            <a:r>
              <a:rPr lang="en-US" sz="1200" b="1" dirty="0">
                <a:solidFill>
                  <a:srgbClr val="1A547A"/>
                </a:solidFill>
                <a:latin typeface="Montserrat" panose="00000500000000000000" pitchFamily="2" charset="0"/>
                <a:ea typeface="Times New Roman"/>
                <a:cs typeface="Times New Roman"/>
                <a:sym typeface="Times New Roman"/>
              </a:rPr>
              <a:t> impairment</a:t>
            </a:r>
            <a:r>
              <a:rPr lang="en-US" sz="1200" dirty="0">
                <a:solidFill>
                  <a:srgbClr val="1A547A"/>
                </a:solidFill>
                <a:latin typeface="Montserrat" panose="00000500000000000000" pitchFamily="2" charset="0"/>
                <a:ea typeface="Times New Roman"/>
                <a:cs typeface="Times New Roman"/>
                <a:sym typeface="Times New Roman"/>
              </a:rPr>
              <a:t>.</a:t>
            </a:r>
          </a:p>
          <a:p>
            <a:pPr marL="304800" indent="-285750">
              <a:buClr>
                <a:srgbClr val="1A547A"/>
              </a:buClr>
              <a:buSzPct val="80000"/>
              <a:buFont typeface="Montserrat" panose="00000500000000000000" pitchFamily="2" charset="0"/>
              <a:buChar char="O"/>
            </a:pPr>
            <a:r>
              <a:rPr lang="en-US" sz="1200" b="1" dirty="0">
                <a:solidFill>
                  <a:srgbClr val="1A547A"/>
                </a:solidFill>
                <a:latin typeface="Montserrat" panose="00000500000000000000" pitchFamily="2" charset="0"/>
                <a:ea typeface="Times New Roman"/>
                <a:cs typeface="Times New Roman"/>
                <a:sym typeface="Times New Roman"/>
              </a:rPr>
              <a:t>Tolerance</a:t>
            </a:r>
            <a:r>
              <a:rPr lang="en-US" sz="1200" dirty="0">
                <a:solidFill>
                  <a:srgbClr val="1A547A"/>
                </a:solidFill>
                <a:latin typeface="Montserrat" panose="00000500000000000000" pitchFamily="2" charset="0"/>
                <a:ea typeface="Times New Roman"/>
                <a:cs typeface="Times New Roman"/>
                <a:sym typeface="Times New Roman"/>
              </a:rPr>
              <a:t> and </a:t>
            </a:r>
            <a:r>
              <a:rPr lang="en-US" sz="1200" b="1" dirty="0">
                <a:solidFill>
                  <a:srgbClr val="1A547A"/>
                </a:solidFill>
                <a:latin typeface="Montserrat" panose="00000500000000000000" pitchFamily="2" charset="0"/>
                <a:ea typeface="Times New Roman"/>
                <a:cs typeface="Times New Roman"/>
                <a:sym typeface="Times New Roman"/>
              </a:rPr>
              <a:t>withdrawal</a:t>
            </a:r>
            <a:r>
              <a:rPr lang="en-US" sz="1200" dirty="0">
                <a:solidFill>
                  <a:srgbClr val="1A547A"/>
                </a:solidFill>
                <a:latin typeface="Montserrat" panose="00000500000000000000" pitchFamily="2" charset="0"/>
                <a:ea typeface="Times New Roman"/>
                <a:cs typeface="Times New Roman"/>
                <a:sym typeface="Times New Roman"/>
              </a:rPr>
              <a:t> alone do not necessarily imply a disorder.</a:t>
            </a:r>
          </a:p>
          <a:p>
            <a:pPr marL="304800" indent="-285750">
              <a:buClr>
                <a:srgbClr val="1A547A"/>
              </a:buClr>
              <a:buSzPct val="80000"/>
              <a:buFont typeface="Montserrat" panose="00000500000000000000" pitchFamily="2" charset="0"/>
              <a:buChar char="O"/>
            </a:pPr>
            <a:r>
              <a:rPr lang="en-US" sz="1200" b="1" dirty="0">
                <a:solidFill>
                  <a:srgbClr val="1A547A"/>
                </a:solidFill>
                <a:latin typeface="Montserrat" panose="00000500000000000000" pitchFamily="2" charset="0"/>
                <a:ea typeface="Times New Roman"/>
                <a:cs typeface="Times New Roman"/>
                <a:sym typeface="Times New Roman"/>
              </a:rPr>
              <a:t>Severity</a:t>
            </a:r>
            <a:r>
              <a:rPr lang="en-US" sz="1200" dirty="0">
                <a:solidFill>
                  <a:srgbClr val="1A547A"/>
                </a:solidFill>
                <a:latin typeface="Montserrat" panose="00000500000000000000" pitchFamily="2" charset="0"/>
                <a:ea typeface="Times New Roman"/>
                <a:cs typeface="Times New Roman"/>
                <a:sym typeface="Times New Roman"/>
              </a:rPr>
              <a:t> is rated by the number of symptoms present:</a:t>
            </a:r>
          </a:p>
          <a:p>
            <a:pPr marL="647700" lvl="1" indent="-285750">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2 to 3 = mild</a:t>
            </a:r>
          </a:p>
          <a:p>
            <a:pPr marL="647700" lvl="1" indent="-285750">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cs typeface="Times New Roman"/>
                <a:sym typeface="Times New Roman"/>
              </a:rPr>
              <a:t>4 to 5 = moderate</a:t>
            </a:r>
          </a:p>
          <a:p>
            <a:pPr marL="647700" lvl="1" indent="-285750">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cs typeface="Times New Roman"/>
                <a:sym typeface="Times New Roman"/>
              </a:rPr>
              <a:t>6 or more = severe</a:t>
            </a:r>
            <a:endParaRPr lang="en-US" sz="1100" dirty="0">
              <a:solidFill>
                <a:srgbClr val="1A547A"/>
              </a:solidFill>
              <a:latin typeface="Montserrat" panose="00000500000000000000" pitchFamily="2" charset="0"/>
            </a:endParaRPr>
          </a:p>
        </p:txBody>
      </p:sp>
      <p:sp>
        <p:nvSpPr>
          <p:cNvPr id="10" name="Google Shape;302;p34">
            <a:extLst>
              <a:ext uri="{FF2B5EF4-FFF2-40B4-BE49-F238E27FC236}">
                <a16:creationId xmlns:a16="http://schemas.microsoft.com/office/drawing/2014/main" id="{6D48FC6D-DDF6-4C3B-B408-72BBD58E8926}"/>
              </a:ext>
            </a:extLst>
          </p:cNvPr>
          <p:cNvSpPr/>
          <p:nvPr/>
        </p:nvSpPr>
        <p:spPr>
          <a:xfrm>
            <a:off x="365586" y="4777610"/>
            <a:ext cx="726281" cy="259687"/>
          </a:xfrm>
          <a:prstGeom prst="rect">
            <a:avLst/>
          </a:prstGeom>
          <a:noFill/>
          <a:ln>
            <a:noFill/>
          </a:ln>
        </p:spPr>
        <p:txBody>
          <a:bodyPr spcFirstLastPara="1" wrap="square" lIns="33056" tIns="34275" rIns="33056" bIns="34275" anchor="b" anchorCtr="0">
            <a:noAutofit/>
          </a:bodyPr>
          <a:lstStyle/>
          <a:p>
            <a:r>
              <a:rPr lang="en" sz="900" dirty="0">
                <a:solidFill>
                  <a:srgbClr val="108C96"/>
                </a:solidFill>
                <a:latin typeface="Montserrat" panose="00000500000000000000" pitchFamily="2" charset="0"/>
                <a:ea typeface="Calibri"/>
                <a:cs typeface="Calibri"/>
                <a:sym typeface="Calibri"/>
              </a:rPr>
              <a:t>APA, 2013</a:t>
            </a:r>
            <a:endParaRPr sz="1050" dirty="0">
              <a:solidFill>
                <a:srgbClr val="108C96"/>
              </a:solidFill>
              <a:latin typeface="Montserrat" panose="00000500000000000000" pitchFamily="2" charset="0"/>
            </a:endParaRPr>
          </a:p>
        </p:txBody>
      </p:sp>
      <p:sp>
        <p:nvSpPr>
          <p:cNvPr id="12" name="Google Shape;299;p34">
            <a:extLst>
              <a:ext uri="{FF2B5EF4-FFF2-40B4-BE49-F238E27FC236}">
                <a16:creationId xmlns:a16="http://schemas.microsoft.com/office/drawing/2014/main" id="{D37FEA56-4C5D-4D43-8B63-429C73A13469}"/>
              </a:ext>
            </a:extLst>
          </p:cNvPr>
          <p:cNvSpPr txBox="1">
            <a:spLocks/>
          </p:cNvSpPr>
          <p:nvPr/>
        </p:nvSpPr>
        <p:spPr>
          <a:xfrm>
            <a:off x="1401535" y="987368"/>
            <a:ext cx="2063606" cy="1833728"/>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buClr>
                <a:srgbClr val="108C96"/>
              </a:buClr>
              <a:buSzPct val="80000"/>
              <a:buNone/>
            </a:pPr>
            <a:r>
              <a:rPr lang="en-US" sz="1200" b="1" dirty="0">
                <a:solidFill>
                  <a:srgbClr val="1A547A"/>
                </a:solidFill>
                <a:latin typeface="Montserrat" panose="00000500000000000000" pitchFamily="2" charset="0"/>
                <a:ea typeface="Times New Roman"/>
                <a:cs typeface="Times New Roman"/>
                <a:sym typeface="Times New Roman"/>
              </a:rPr>
              <a:t>Loss of control</a:t>
            </a:r>
          </a:p>
          <a:p>
            <a:pPr marL="304800" indent="-285750">
              <a:spcBef>
                <a:spcPts val="300"/>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More than intended</a:t>
            </a:r>
          </a:p>
          <a:p>
            <a:pPr marL="647700" lvl="1" indent="-285750">
              <a:buClr>
                <a:srgbClr val="1A547A"/>
              </a:buClr>
              <a:buSzPct val="80000"/>
              <a:buFont typeface="Montserrat" panose="00000500000000000000" pitchFamily="2" charset="0"/>
              <a:buChar char="O"/>
            </a:pPr>
            <a:r>
              <a:rPr lang="en-US" sz="1050" dirty="0">
                <a:solidFill>
                  <a:srgbClr val="1A547A"/>
                </a:solidFill>
                <a:latin typeface="Montserrat" panose="00000500000000000000" pitchFamily="2" charset="0"/>
                <a:cs typeface="Times New Roman"/>
                <a:sym typeface="Times New Roman"/>
              </a:rPr>
              <a:t>Amount used</a:t>
            </a:r>
          </a:p>
          <a:p>
            <a:pPr marL="647700" lvl="1" indent="-285750">
              <a:buClr>
                <a:srgbClr val="1A547A"/>
              </a:buClr>
              <a:buSzPct val="80000"/>
              <a:buFont typeface="Montserrat" panose="00000500000000000000" pitchFamily="2" charset="0"/>
              <a:buChar char="O"/>
            </a:pPr>
            <a:r>
              <a:rPr lang="en-US" sz="1050" dirty="0">
                <a:solidFill>
                  <a:srgbClr val="1A547A"/>
                </a:solidFill>
                <a:latin typeface="Montserrat" panose="00000500000000000000" pitchFamily="2" charset="0"/>
                <a:cs typeface="Times New Roman"/>
                <a:sym typeface="Times New Roman"/>
              </a:rPr>
              <a:t>Time spent</a:t>
            </a:r>
            <a:endParaRPr lang="en-US" sz="105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Unable to cut down</a:t>
            </a:r>
            <a:endParaRPr lang="en-US" sz="110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Giving up activities</a:t>
            </a: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cs typeface="Times New Roman"/>
                <a:sym typeface="Times New Roman"/>
              </a:rPr>
              <a:t>Craving</a:t>
            </a:r>
            <a:endParaRPr lang="en-US" sz="1100" dirty="0">
              <a:solidFill>
                <a:srgbClr val="1A547A"/>
              </a:solidFill>
              <a:latin typeface="Montserrat" panose="00000500000000000000" pitchFamily="2" charset="0"/>
            </a:endParaRPr>
          </a:p>
        </p:txBody>
      </p:sp>
      <p:sp>
        <p:nvSpPr>
          <p:cNvPr id="15" name="Google Shape;299;p34">
            <a:extLst>
              <a:ext uri="{FF2B5EF4-FFF2-40B4-BE49-F238E27FC236}">
                <a16:creationId xmlns:a16="http://schemas.microsoft.com/office/drawing/2014/main" id="{A3490E09-F1B5-455A-8147-CAD2A37D4217}"/>
              </a:ext>
            </a:extLst>
          </p:cNvPr>
          <p:cNvSpPr txBox="1">
            <a:spLocks/>
          </p:cNvSpPr>
          <p:nvPr/>
        </p:nvSpPr>
        <p:spPr>
          <a:xfrm>
            <a:off x="3852929" y="987368"/>
            <a:ext cx="1802349" cy="989246"/>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buClr>
                <a:srgbClr val="108C96"/>
              </a:buClr>
              <a:buSzPct val="80000"/>
              <a:buNone/>
            </a:pPr>
            <a:r>
              <a:rPr lang="en-US" sz="1200" b="1" dirty="0">
                <a:solidFill>
                  <a:srgbClr val="1A547A"/>
                </a:solidFill>
                <a:latin typeface="Montserrat" panose="00000500000000000000" pitchFamily="2" charset="0"/>
                <a:ea typeface="Times New Roman"/>
                <a:cs typeface="Times New Roman"/>
                <a:sym typeface="Times New Roman"/>
              </a:rPr>
              <a:t>Physiology</a:t>
            </a:r>
          </a:p>
          <a:p>
            <a:pPr marL="304800" indent="-285750">
              <a:spcBef>
                <a:spcPts val="300"/>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Tolerance</a:t>
            </a: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cs typeface="Times New Roman"/>
                <a:sym typeface="Times New Roman"/>
              </a:rPr>
              <a:t>Withdrawal</a:t>
            </a:r>
            <a:endParaRPr lang="en-US" sz="1100" dirty="0">
              <a:solidFill>
                <a:srgbClr val="1A547A"/>
              </a:solidFill>
              <a:latin typeface="Montserrat" panose="00000500000000000000" pitchFamily="2" charset="0"/>
            </a:endParaRPr>
          </a:p>
        </p:txBody>
      </p:sp>
      <p:sp>
        <p:nvSpPr>
          <p:cNvPr id="5" name="Right Brace 4">
            <a:extLst>
              <a:ext uri="{FF2B5EF4-FFF2-40B4-BE49-F238E27FC236}">
                <a16:creationId xmlns:a16="http://schemas.microsoft.com/office/drawing/2014/main" id="{7E116417-1E3B-4815-A06E-1D8A491A11E9}"/>
              </a:ext>
            </a:extLst>
          </p:cNvPr>
          <p:cNvSpPr/>
          <p:nvPr/>
        </p:nvSpPr>
        <p:spPr>
          <a:xfrm rot="5400000">
            <a:off x="3203735" y="834435"/>
            <a:ext cx="259687" cy="3856120"/>
          </a:xfrm>
          <a:prstGeom prst="rightBrace">
            <a:avLst>
              <a:gd name="adj1" fmla="val 50252"/>
              <a:gd name="adj2" fmla="val 50000"/>
            </a:avLst>
          </a:prstGeom>
          <a:ln w="12700">
            <a:solidFill>
              <a:srgbClr val="44BAE7"/>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F3BF5CD-3BFA-4B33-A8CC-3B276CB9FF31}"/>
              </a:ext>
            </a:extLst>
          </p:cNvPr>
          <p:cNvSpPr txBox="1"/>
          <p:nvPr/>
        </p:nvSpPr>
        <p:spPr>
          <a:xfrm>
            <a:off x="2542869" y="2874764"/>
            <a:ext cx="1581418" cy="28623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9050" indent="0" defTabSz="685800" eaLnBrk="1" latinLnBrk="0" hangingPunct="1">
              <a:lnSpc>
                <a:spcPct val="90000"/>
              </a:lnSpc>
              <a:spcBef>
                <a:spcPts val="750"/>
              </a:spcBef>
              <a:buClr>
                <a:srgbClr val="108C96"/>
              </a:buClr>
              <a:buSzPct val="80000"/>
              <a:buFont typeface="Arial" panose="020B0604020202020204" pitchFamily="34" charset="0"/>
              <a:buNone/>
              <a:defRPr b="1" kern="1200">
                <a:solidFill>
                  <a:srgbClr val="023649"/>
                </a:solidFill>
                <a:latin typeface="Montserrat" panose="00000500000000000000" pitchFamily="2" charset="0"/>
                <a:ea typeface="Times New Roman"/>
                <a:cs typeface="Times New Roman"/>
              </a:defRPr>
            </a:lvl1pPr>
            <a:lvl2pPr marL="647700" indent="-285750" defTabSz="685800" eaLnBrk="1" latinLnBrk="0" hangingPunct="1">
              <a:lnSpc>
                <a:spcPct val="90000"/>
              </a:lnSpc>
              <a:spcBef>
                <a:spcPts val="375"/>
              </a:spcBef>
              <a:buClr>
                <a:srgbClr val="108C96"/>
              </a:buClr>
              <a:buSzPct val="80000"/>
              <a:buFont typeface="Montserrat" panose="00000500000000000000" pitchFamily="2" charset="0"/>
              <a:buChar char="O"/>
              <a:defRPr sz="1200" kern="1200">
                <a:solidFill>
                  <a:srgbClr val="023649"/>
                </a:solidFill>
                <a:latin typeface="Montserrat" panose="00000500000000000000" pitchFamily="2" charset="0"/>
                <a:ea typeface="+mn-ea"/>
                <a:cs typeface="Times New Roman"/>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0" dirty="0"/>
              <a:t>Formerly</a:t>
            </a:r>
            <a:r>
              <a:rPr lang="en-US" sz="1200" dirty="0"/>
              <a:t> dependence</a:t>
            </a:r>
          </a:p>
        </p:txBody>
      </p:sp>
      <p:sp>
        <p:nvSpPr>
          <p:cNvPr id="18" name="TextBox 17">
            <a:extLst>
              <a:ext uri="{FF2B5EF4-FFF2-40B4-BE49-F238E27FC236}">
                <a16:creationId xmlns:a16="http://schemas.microsoft.com/office/drawing/2014/main" id="{54781EC2-2A27-41E1-A069-B7A7E537D5E0}"/>
              </a:ext>
            </a:extLst>
          </p:cNvPr>
          <p:cNvSpPr txBox="1"/>
          <p:nvPr/>
        </p:nvSpPr>
        <p:spPr>
          <a:xfrm>
            <a:off x="5977417" y="2843579"/>
            <a:ext cx="1295357" cy="28623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9050" indent="0" defTabSz="685800" eaLnBrk="1" latinLnBrk="0" hangingPunct="1">
              <a:lnSpc>
                <a:spcPct val="90000"/>
              </a:lnSpc>
              <a:spcBef>
                <a:spcPts val="750"/>
              </a:spcBef>
              <a:buClr>
                <a:srgbClr val="108C96"/>
              </a:buClr>
              <a:buSzPct val="80000"/>
              <a:buFont typeface="Arial" panose="020B0604020202020204" pitchFamily="34" charset="0"/>
              <a:buNone/>
              <a:defRPr b="1" kern="1200">
                <a:solidFill>
                  <a:srgbClr val="023649"/>
                </a:solidFill>
                <a:latin typeface="Montserrat" panose="00000500000000000000" pitchFamily="2" charset="0"/>
                <a:ea typeface="Times New Roman"/>
                <a:cs typeface="Times New Roman"/>
              </a:defRPr>
            </a:lvl1pPr>
            <a:lvl2pPr marL="647700" indent="-285750" defTabSz="685800" eaLnBrk="1" latinLnBrk="0" hangingPunct="1">
              <a:lnSpc>
                <a:spcPct val="90000"/>
              </a:lnSpc>
              <a:spcBef>
                <a:spcPts val="375"/>
              </a:spcBef>
              <a:buClr>
                <a:srgbClr val="108C96"/>
              </a:buClr>
              <a:buSzPct val="80000"/>
              <a:buFont typeface="Montserrat" panose="00000500000000000000" pitchFamily="2" charset="0"/>
              <a:buChar char="O"/>
              <a:defRPr sz="1200" kern="1200">
                <a:solidFill>
                  <a:srgbClr val="023649"/>
                </a:solidFill>
                <a:latin typeface="Montserrat" panose="00000500000000000000" pitchFamily="2" charset="0"/>
                <a:ea typeface="+mn-ea"/>
                <a:cs typeface="Times New Roman"/>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0" dirty="0"/>
              <a:t>Formerly</a:t>
            </a:r>
            <a:r>
              <a:rPr lang="en-US" dirty="0"/>
              <a:t> </a:t>
            </a:r>
            <a:r>
              <a:rPr lang="en-US" sz="1200" dirty="0"/>
              <a:t>abuse</a:t>
            </a:r>
          </a:p>
        </p:txBody>
      </p:sp>
      <p:sp>
        <p:nvSpPr>
          <p:cNvPr id="16" name="Google Shape;299;p34">
            <a:extLst>
              <a:ext uri="{FF2B5EF4-FFF2-40B4-BE49-F238E27FC236}">
                <a16:creationId xmlns:a16="http://schemas.microsoft.com/office/drawing/2014/main" id="{C980242A-8EF0-408E-A290-AA091DAA2AA8}"/>
              </a:ext>
            </a:extLst>
          </p:cNvPr>
          <p:cNvSpPr txBox="1">
            <a:spLocks/>
          </p:cNvSpPr>
          <p:nvPr/>
        </p:nvSpPr>
        <p:spPr>
          <a:xfrm>
            <a:off x="5496169" y="987367"/>
            <a:ext cx="2234737" cy="2066202"/>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buClr>
                <a:srgbClr val="108C96"/>
              </a:buClr>
              <a:buSzPct val="80000"/>
              <a:buNone/>
            </a:pPr>
            <a:r>
              <a:rPr lang="en-US" sz="1200" b="1" dirty="0">
                <a:solidFill>
                  <a:srgbClr val="1A547A"/>
                </a:solidFill>
                <a:latin typeface="Montserrat" panose="00000500000000000000" pitchFamily="2" charset="0"/>
                <a:ea typeface="Times New Roman"/>
                <a:cs typeface="Times New Roman"/>
                <a:sym typeface="Times New Roman"/>
              </a:rPr>
              <a:t>Consequences</a:t>
            </a:r>
          </a:p>
          <a:p>
            <a:pPr marL="304800" indent="-285750">
              <a:spcBef>
                <a:spcPts val="300"/>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Unfulfilled obligations</a:t>
            </a:r>
          </a:p>
          <a:p>
            <a:pPr marL="647700" lvl="1" indent="-285750">
              <a:buClr>
                <a:srgbClr val="1A547A"/>
              </a:buClr>
              <a:buSzPct val="80000"/>
              <a:buFont typeface="Montserrat" panose="00000500000000000000" pitchFamily="2" charset="0"/>
              <a:buChar char="O"/>
            </a:pPr>
            <a:r>
              <a:rPr lang="en-US" sz="1050" dirty="0">
                <a:solidFill>
                  <a:srgbClr val="1A547A"/>
                </a:solidFill>
                <a:latin typeface="Montserrat" panose="00000500000000000000" pitchFamily="2" charset="0"/>
                <a:cs typeface="Times New Roman"/>
                <a:sym typeface="Times New Roman"/>
              </a:rPr>
              <a:t>Work</a:t>
            </a:r>
          </a:p>
          <a:p>
            <a:pPr marL="647700" lvl="1" indent="-285750">
              <a:buClr>
                <a:srgbClr val="1A547A"/>
              </a:buClr>
              <a:buSzPct val="80000"/>
              <a:buFont typeface="Montserrat" panose="00000500000000000000" pitchFamily="2" charset="0"/>
              <a:buChar char="O"/>
            </a:pPr>
            <a:r>
              <a:rPr lang="en-US" sz="1050" dirty="0">
                <a:solidFill>
                  <a:srgbClr val="1A547A"/>
                </a:solidFill>
                <a:latin typeface="Montserrat" panose="00000500000000000000" pitchFamily="2" charset="0"/>
                <a:cs typeface="Times New Roman"/>
                <a:sym typeface="Times New Roman"/>
              </a:rPr>
              <a:t>School</a:t>
            </a:r>
          </a:p>
          <a:p>
            <a:pPr marL="647700" lvl="1" indent="-285750">
              <a:buClr>
                <a:srgbClr val="1A547A"/>
              </a:buClr>
              <a:buSzPct val="80000"/>
              <a:buFont typeface="Montserrat" panose="00000500000000000000" pitchFamily="2" charset="0"/>
              <a:buChar char="O"/>
            </a:pPr>
            <a:r>
              <a:rPr lang="en-US" sz="1050" dirty="0">
                <a:solidFill>
                  <a:srgbClr val="1A547A"/>
                </a:solidFill>
                <a:latin typeface="Montserrat" panose="00000500000000000000" pitchFamily="2" charset="0"/>
                <a:cs typeface="Times New Roman"/>
                <a:sym typeface="Times New Roman"/>
              </a:rPr>
              <a:t>Home</a:t>
            </a:r>
            <a:endParaRPr lang="en-US" sz="105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Interpersonal problems</a:t>
            </a:r>
            <a:endParaRPr lang="en-US" sz="1100" dirty="0">
              <a:solidFill>
                <a:srgbClr val="1A547A"/>
              </a:solidFill>
              <a:latin typeface="Montserrat" panose="00000500000000000000" pitchFamily="2" charset="0"/>
            </a:endParaRP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ea typeface="Times New Roman"/>
                <a:cs typeface="Times New Roman"/>
                <a:sym typeface="Times New Roman"/>
              </a:rPr>
              <a:t>Dangerous situations</a:t>
            </a:r>
          </a:p>
          <a:p>
            <a:pPr marL="304800" indent="-285750">
              <a:spcBef>
                <a:spcPts val="389"/>
              </a:spcBef>
              <a:buClr>
                <a:srgbClr val="1A547A"/>
              </a:buClr>
              <a:buSzPct val="80000"/>
              <a:buFont typeface="Montserrat" panose="00000500000000000000" pitchFamily="2" charset="0"/>
              <a:buChar char="O"/>
            </a:pPr>
            <a:r>
              <a:rPr lang="en-US" sz="1100" dirty="0">
                <a:solidFill>
                  <a:srgbClr val="1A547A"/>
                </a:solidFill>
                <a:latin typeface="Montserrat" panose="00000500000000000000" pitchFamily="2" charset="0"/>
                <a:cs typeface="Times New Roman"/>
                <a:sym typeface="Times New Roman"/>
              </a:rPr>
              <a:t>Medical problems</a:t>
            </a:r>
            <a:endParaRPr lang="en-US" sz="1100" dirty="0">
              <a:solidFill>
                <a:srgbClr val="1A547A"/>
              </a:solidFill>
              <a:latin typeface="Montserrat" panose="00000500000000000000" pitchFamily="2" charset="0"/>
            </a:endParaRPr>
          </a:p>
        </p:txBody>
      </p:sp>
      <p:sp>
        <p:nvSpPr>
          <p:cNvPr id="19" name="Right Brace 18">
            <a:extLst>
              <a:ext uri="{FF2B5EF4-FFF2-40B4-BE49-F238E27FC236}">
                <a16:creationId xmlns:a16="http://schemas.microsoft.com/office/drawing/2014/main" id="{4AE1F7D9-88F4-4A0C-A6BA-D5DF0B101D5B}"/>
              </a:ext>
            </a:extLst>
          </p:cNvPr>
          <p:cNvSpPr/>
          <p:nvPr/>
        </p:nvSpPr>
        <p:spPr>
          <a:xfrm rot="5400000">
            <a:off x="6495253" y="1643004"/>
            <a:ext cx="259687" cy="2234737"/>
          </a:xfrm>
          <a:prstGeom prst="rightBrace">
            <a:avLst>
              <a:gd name="adj1" fmla="val 50252"/>
              <a:gd name="adj2" fmla="val 50000"/>
            </a:avLst>
          </a:prstGeom>
          <a:ln w="12700">
            <a:solidFill>
              <a:srgbClr val="44BAE7"/>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0773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4" name="Picture 3">
            <a:extLst>
              <a:ext uri="{FF2B5EF4-FFF2-40B4-BE49-F238E27FC236}">
                <a16:creationId xmlns:a16="http://schemas.microsoft.com/office/drawing/2014/main" id="{01FAD149-E26E-4416-B1C1-95F9D07E670D}"/>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rot="10800000">
            <a:off x="0" y="0"/>
            <a:ext cx="9144000" cy="5163312"/>
          </a:xfrm>
          <a:prstGeom prst="rect">
            <a:avLst/>
          </a:prstGeom>
        </p:spPr>
      </p:pic>
      <p:sp>
        <p:nvSpPr>
          <p:cNvPr id="286" name="Google Shape;286;p32"/>
          <p:cNvSpPr txBox="1">
            <a:spLocks noGrp="1"/>
          </p:cNvSpPr>
          <p:nvPr>
            <p:ph idx="1"/>
          </p:nvPr>
        </p:nvSpPr>
        <p:spPr>
          <a:xfrm>
            <a:off x="563956" y="276301"/>
            <a:ext cx="4744024" cy="688515"/>
          </a:xfrm>
          <a:prstGeom prst="rect">
            <a:avLst/>
          </a:prstGeom>
          <a:noFill/>
          <a:ln>
            <a:noFill/>
          </a:ln>
        </p:spPr>
        <p:txBody>
          <a:bodyPr spcFirstLastPara="1" wrap="square" lIns="68569" tIns="34275" rIns="68569" bIns="34275" anchor="ctr" anchorCtr="0">
            <a:noAutofit/>
          </a:bodyPr>
          <a:lstStyle/>
          <a:p>
            <a:pPr marL="114300" indent="0" defTabSz="685800">
              <a:lnSpc>
                <a:spcPct val="85000"/>
              </a:lnSpc>
              <a:buClr>
                <a:srgbClr val="FFFFFF"/>
              </a:buClr>
              <a:buSzPts val="5400"/>
              <a:buNone/>
            </a:pPr>
            <a:r>
              <a:rPr lang="en" sz="3000" b="1" dirty="0">
                <a:solidFill>
                  <a:schemeClr val="bg1"/>
                </a:solidFill>
                <a:latin typeface="Montserrat" panose="00000500000000000000" pitchFamily="2" charset="0"/>
                <a:cs typeface="Calibri"/>
                <a:sym typeface="Times New Roman"/>
              </a:rPr>
              <a:t>Range of Treatment Goals</a:t>
            </a:r>
            <a:endParaRPr sz="3000" b="1" dirty="0">
              <a:solidFill>
                <a:schemeClr val="bg1"/>
              </a:solidFill>
              <a:latin typeface="Montserrat" panose="00000500000000000000" pitchFamily="2" charset="0"/>
              <a:cs typeface="Calibri"/>
            </a:endParaRPr>
          </a:p>
        </p:txBody>
      </p:sp>
      <p:cxnSp>
        <p:nvCxnSpPr>
          <p:cNvPr id="9" name="Straight Connector 8">
            <a:extLst>
              <a:ext uri="{FF2B5EF4-FFF2-40B4-BE49-F238E27FC236}">
                <a16:creationId xmlns:a16="http://schemas.microsoft.com/office/drawing/2014/main" id="{67B16DFB-F5C7-4263-9CBC-F1594463FE57}"/>
              </a:ext>
            </a:extLst>
          </p:cNvPr>
          <p:cNvCxnSpPr>
            <a:cxnSpLocks/>
          </p:cNvCxnSpPr>
          <p:nvPr/>
        </p:nvCxnSpPr>
        <p:spPr>
          <a:xfrm>
            <a:off x="798764" y="964816"/>
            <a:ext cx="4001836" cy="0"/>
          </a:xfrm>
          <a:prstGeom prst="line">
            <a:avLst/>
          </a:prstGeom>
          <a:noFill/>
          <a:ln w="57150" cap="flat" cmpd="sng" algn="ctr">
            <a:solidFill>
              <a:srgbClr val="4ABDE8">
                <a:shade val="95000"/>
                <a:satMod val="105000"/>
              </a:srgbClr>
            </a:solidFill>
            <a:prstDash val="solid"/>
          </a:ln>
          <a:effectLst/>
        </p:spPr>
      </p:cxnSp>
      <p:sp>
        <p:nvSpPr>
          <p:cNvPr id="10" name="Slide Number Placeholder 2">
            <a:extLst>
              <a:ext uri="{FF2B5EF4-FFF2-40B4-BE49-F238E27FC236}">
                <a16:creationId xmlns:a16="http://schemas.microsoft.com/office/drawing/2014/main" id="{89CE47BF-5710-440F-A5EF-3C4616866906}"/>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8</a:t>
            </a:fld>
            <a:endParaRPr lang="en-US" dirty="0">
              <a:solidFill>
                <a:srgbClr val="099BAF"/>
              </a:solidFill>
              <a:latin typeface="Montserrat" panose="00000500000000000000" pitchFamily="2" charset="0"/>
            </a:endParaRPr>
          </a:p>
        </p:txBody>
      </p:sp>
      <p:sp>
        <p:nvSpPr>
          <p:cNvPr id="3" name="TextBox 2">
            <a:extLst>
              <a:ext uri="{FF2B5EF4-FFF2-40B4-BE49-F238E27FC236}">
                <a16:creationId xmlns:a16="http://schemas.microsoft.com/office/drawing/2014/main" id="{26AC5E7A-F1EC-4677-9917-23585AC0BABB}"/>
              </a:ext>
            </a:extLst>
          </p:cNvPr>
          <p:cNvSpPr txBox="1"/>
          <p:nvPr/>
        </p:nvSpPr>
        <p:spPr>
          <a:xfrm>
            <a:off x="561699" y="1246928"/>
            <a:ext cx="1411426" cy="830997"/>
          </a:xfrm>
          <a:prstGeom prst="rect">
            <a:avLst/>
          </a:prstGeom>
          <a:noFill/>
        </p:spPr>
        <p:txBody>
          <a:bodyPr wrap="square" rtlCol="0">
            <a:spAutoFit/>
          </a:bodyPr>
          <a:lstStyle/>
          <a:p>
            <a:r>
              <a:rPr lang="en-US" sz="1600" dirty="0">
                <a:solidFill>
                  <a:schemeClr val="bg1"/>
                </a:solidFill>
                <a:latin typeface="Montserrat" panose="00000500000000000000"/>
              </a:rPr>
              <a:t>Minimization of harms from ongoing use</a:t>
            </a:r>
          </a:p>
        </p:txBody>
      </p:sp>
      <p:sp>
        <p:nvSpPr>
          <p:cNvPr id="8" name="TextBox 7">
            <a:extLst>
              <a:ext uri="{FF2B5EF4-FFF2-40B4-BE49-F238E27FC236}">
                <a16:creationId xmlns:a16="http://schemas.microsoft.com/office/drawing/2014/main" id="{2BD308D2-9558-46D3-BEF9-49C6500FF6DD}"/>
              </a:ext>
            </a:extLst>
          </p:cNvPr>
          <p:cNvSpPr txBox="1"/>
          <p:nvPr/>
        </p:nvSpPr>
        <p:spPr>
          <a:xfrm>
            <a:off x="3335432" y="1241117"/>
            <a:ext cx="1808554" cy="830997"/>
          </a:xfrm>
          <a:prstGeom prst="rect">
            <a:avLst/>
          </a:prstGeom>
          <a:noFill/>
        </p:spPr>
        <p:txBody>
          <a:bodyPr wrap="square" rtlCol="0">
            <a:spAutoFit/>
          </a:bodyPr>
          <a:lstStyle/>
          <a:p>
            <a:r>
              <a:rPr lang="en-US" sz="1600" dirty="0">
                <a:solidFill>
                  <a:schemeClr val="bg1"/>
                </a:solidFill>
                <a:latin typeface="Montserrat" panose="00000500000000000000"/>
              </a:rPr>
              <a:t>Sustained recovery with abstinence from all substances</a:t>
            </a:r>
          </a:p>
        </p:txBody>
      </p:sp>
      <p:cxnSp>
        <p:nvCxnSpPr>
          <p:cNvPr id="6" name="Straight Arrow Connector 5">
            <a:extLst>
              <a:ext uri="{FF2B5EF4-FFF2-40B4-BE49-F238E27FC236}">
                <a16:creationId xmlns:a16="http://schemas.microsoft.com/office/drawing/2014/main" id="{8455A221-6E20-416F-BD03-5F74350B6ED4}"/>
              </a:ext>
            </a:extLst>
          </p:cNvPr>
          <p:cNvCxnSpPr>
            <a:cxnSpLocks/>
            <a:stCxn id="3" idx="3"/>
            <a:endCxn id="8" idx="1"/>
          </p:cNvCxnSpPr>
          <p:nvPr/>
        </p:nvCxnSpPr>
        <p:spPr>
          <a:xfrm flipV="1">
            <a:off x="1973125" y="1656616"/>
            <a:ext cx="1362307" cy="5811"/>
          </a:xfrm>
          <a:prstGeom prst="straightConnector1">
            <a:avLst/>
          </a:prstGeom>
          <a:ln w="76200">
            <a:solidFill>
              <a:srgbClr val="44BAE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Google Shape;268;p29">
            <a:extLst>
              <a:ext uri="{FF2B5EF4-FFF2-40B4-BE49-F238E27FC236}">
                <a16:creationId xmlns:a16="http://schemas.microsoft.com/office/drawing/2014/main" id="{01E8A698-1D3F-452E-B1F0-173C0E9B8C5C}"/>
              </a:ext>
            </a:extLst>
          </p:cNvPr>
          <p:cNvSpPr txBox="1">
            <a:spLocks/>
          </p:cNvSpPr>
          <p:nvPr/>
        </p:nvSpPr>
        <p:spPr>
          <a:xfrm>
            <a:off x="561699" y="2493424"/>
            <a:ext cx="3304057" cy="205290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pPr marL="14287" indent="0">
              <a:lnSpc>
                <a:spcPct val="100000"/>
              </a:lnSpc>
              <a:spcBef>
                <a:spcPts val="600"/>
              </a:spcBef>
              <a:buClr>
                <a:schemeClr val="bg1"/>
              </a:buClr>
              <a:buSzPct val="80000"/>
              <a:buNone/>
            </a:pPr>
            <a:r>
              <a:rPr lang="en-US" sz="1600" dirty="0">
                <a:solidFill>
                  <a:schemeClr val="bg1"/>
                </a:solidFill>
                <a:latin typeface="Montserrat" panose="00000500000000000000" pitchFamily="2" charset="0"/>
              </a:rPr>
              <a:t>FDA-approved treatment medications for OUD (MOUD) include:</a:t>
            </a:r>
          </a:p>
          <a:p>
            <a:pPr marL="257175" indent="-242888">
              <a:lnSpc>
                <a:spcPct val="100000"/>
              </a:lnSpc>
              <a:spcBef>
                <a:spcPts val="600"/>
              </a:spcBef>
              <a:buClr>
                <a:schemeClr val="bg1"/>
              </a:buClr>
              <a:buSzPct val="80000"/>
              <a:buFont typeface="Montserrat" panose="00000500000000000000" pitchFamily="2" charset="0"/>
              <a:buChar char="O"/>
            </a:pPr>
            <a:r>
              <a:rPr lang="en-US" sz="1400" b="1" dirty="0">
                <a:solidFill>
                  <a:schemeClr val="bg1"/>
                </a:solidFill>
                <a:latin typeface="Montserrat" panose="00000500000000000000" pitchFamily="2" charset="0"/>
              </a:rPr>
              <a:t>Buprenorphine:</a:t>
            </a:r>
            <a:r>
              <a:rPr lang="en-US" sz="1400" dirty="0">
                <a:solidFill>
                  <a:schemeClr val="bg1"/>
                </a:solidFill>
                <a:latin typeface="Montserrat" panose="00000500000000000000" pitchFamily="2" charset="0"/>
              </a:rPr>
              <a:t> partial agonist at the mu-receptor</a:t>
            </a:r>
          </a:p>
          <a:p>
            <a:pPr marL="257175" indent="-242888">
              <a:lnSpc>
                <a:spcPct val="100000"/>
              </a:lnSpc>
              <a:spcBef>
                <a:spcPts val="600"/>
              </a:spcBef>
              <a:buClr>
                <a:schemeClr val="bg1"/>
              </a:buClr>
              <a:buSzPct val="80000"/>
              <a:buFont typeface="Montserrat" panose="00000500000000000000" pitchFamily="2" charset="0"/>
              <a:buChar char="O"/>
            </a:pPr>
            <a:r>
              <a:rPr lang="en-US" sz="1400" b="1" dirty="0">
                <a:solidFill>
                  <a:schemeClr val="bg1"/>
                </a:solidFill>
                <a:latin typeface="Montserrat" panose="00000500000000000000" pitchFamily="2" charset="0"/>
              </a:rPr>
              <a:t>Methadone:</a:t>
            </a:r>
            <a:r>
              <a:rPr lang="en-US" sz="1400" dirty="0">
                <a:solidFill>
                  <a:schemeClr val="bg1"/>
                </a:solidFill>
                <a:latin typeface="Montserrat" panose="00000500000000000000" pitchFamily="2" charset="0"/>
              </a:rPr>
              <a:t> agonist at the mu-receptor</a:t>
            </a:r>
          </a:p>
          <a:p>
            <a:pPr marL="257175" indent="-242888">
              <a:lnSpc>
                <a:spcPct val="100000"/>
              </a:lnSpc>
              <a:spcBef>
                <a:spcPts val="600"/>
              </a:spcBef>
              <a:buClr>
                <a:schemeClr val="bg1"/>
              </a:buClr>
              <a:buSzPct val="80000"/>
              <a:buFont typeface="Montserrat" panose="00000500000000000000" pitchFamily="2" charset="0"/>
              <a:buChar char="O"/>
            </a:pPr>
            <a:r>
              <a:rPr lang="en-US" sz="1400" b="1" dirty="0">
                <a:solidFill>
                  <a:schemeClr val="bg1"/>
                </a:solidFill>
                <a:latin typeface="Montserrat" panose="00000500000000000000" pitchFamily="2" charset="0"/>
              </a:rPr>
              <a:t>Naltrexone/Naloxone:</a:t>
            </a:r>
            <a:r>
              <a:rPr lang="en-US" sz="1400" dirty="0">
                <a:solidFill>
                  <a:schemeClr val="bg1"/>
                </a:solidFill>
                <a:latin typeface="Montserrat" panose="00000500000000000000" pitchFamily="2" charset="0"/>
              </a:rPr>
              <a:t> antagonists at the mu-receptor</a:t>
            </a:r>
            <a:endParaRPr lang="en-US" sz="1400" b="1" dirty="0">
              <a:solidFill>
                <a:schemeClr val="bg1"/>
              </a:solidFill>
              <a:latin typeface="Montserrat" panose="000005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4" name="Picture 3">
            <a:extLst>
              <a:ext uri="{FF2B5EF4-FFF2-40B4-BE49-F238E27FC236}">
                <a16:creationId xmlns:a16="http://schemas.microsoft.com/office/drawing/2014/main" id="{2B7ED768-ED38-4D59-A485-A803733D46FB}"/>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l="-5488" t="148" r="13707" b="-148"/>
          <a:stretch/>
        </p:blipFill>
        <p:spPr>
          <a:xfrm>
            <a:off x="2062870" y="0"/>
            <a:ext cx="7081130" cy="5143500"/>
          </a:xfrm>
          <a:prstGeom prst="rect">
            <a:avLst/>
          </a:prstGeom>
        </p:spPr>
      </p:pic>
      <p:sp>
        <p:nvSpPr>
          <p:cNvPr id="12" name="Rectangle 11">
            <a:extLst>
              <a:ext uri="{FF2B5EF4-FFF2-40B4-BE49-F238E27FC236}">
                <a16:creationId xmlns:a16="http://schemas.microsoft.com/office/drawing/2014/main" id="{8C21B991-AB5F-408D-9ED4-B3E17F1F09D7}"/>
              </a:ext>
            </a:extLst>
          </p:cNvPr>
          <p:cNvSpPr/>
          <p:nvPr/>
        </p:nvSpPr>
        <p:spPr>
          <a:xfrm>
            <a:off x="0" y="0"/>
            <a:ext cx="6117771" cy="5143500"/>
          </a:xfrm>
          <a:prstGeom prst="rect">
            <a:avLst/>
          </a:prstGeom>
          <a:gradFill flip="none" rotWithShape="1">
            <a:gsLst>
              <a:gs pos="38000">
                <a:schemeClr val="bg1"/>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C91BAD-D7F7-4A1B-8B24-8109A672C5E9}"/>
              </a:ext>
            </a:extLst>
          </p:cNvPr>
          <p:cNvSpPr/>
          <p:nvPr/>
        </p:nvSpPr>
        <p:spPr>
          <a:xfrm rot="16200000">
            <a:off x="2207465" y="-1793040"/>
            <a:ext cx="4729069" cy="9144001"/>
          </a:xfrm>
          <a:prstGeom prst="rect">
            <a:avLst/>
          </a:prstGeom>
          <a:gradFill flip="none" rotWithShape="1">
            <a:gsLst>
              <a:gs pos="38000">
                <a:schemeClr val="bg1"/>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1;p13">
            <a:extLst>
              <a:ext uri="{FF2B5EF4-FFF2-40B4-BE49-F238E27FC236}">
                <a16:creationId xmlns:a16="http://schemas.microsoft.com/office/drawing/2014/main" id="{805D3039-F7E7-4431-B8A2-01CDE8F5BFC3}"/>
              </a:ext>
            </a:extLst>
          </p:cNvPr>
          <p:cNvSpPr txBox="1"/>
          <p:nvPr/>
        </p:nvSpPr>
        <p:spPr>
          <a:xfrm>
            <a:off x="715879" y="504826"/>
            <a:ext cx="546933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How OUD Medications Work in the Brain</a:t>
            </a:r>
          </a:p>
        </p:txBody>
      </p:sp>
      <p:cxnSp>
        <p:nvCxnSpPr>
          <p:cNvPr id="10" name="Straight Connector 9">
            <a:extLst>
              <a:ext uri="{FF2B5EF4-FFF2-40B4-BE49-F238E27FC236}">
                <a16:creationId xmlns:a16="http://schemas.microsoft.com/office/drawing/2014/main" id="{47BFFFF1-1501-4947-A7A9-2F7572CC45C6}"/>
              </a:ext>
            </a:extLst>
          </p:cNvPr>
          <p:cNvCxnSpPr>
            <a:cxnSpLocks/>
          </p:cNvCxnSpPr>
          <p:nvPr/>
        </p:nvCxnSpPr>
        <p:spPr>
          <a:xfrm>
            <a:off x="824164" y="1307323"/>
            <a:ext cx="535406" cy="0"/>
          </a:xfrm>
          <a:prstGeom prst="line">
            <a:avLst/>
          </a:prstGeom>
          <a:noFill/>
          <a:ln w="57150" cap="flat" cmpd="sng" algn="ctr">
            <a:solidFill>
              <a:srgbClr val="4ABDE8">
                <a:shade val="95000"/>
                <a:satMod val="105000"/>
              </a:srgbClr>
            </a:solidFill>
            <a:prstDash val="solid"/>
          </a:ln>
          <a:effectLst/>
        </p:spPr>
      </p:cxnSp>
      <p:sp>
        <p:nvSpPr>
          <p:cNvPr id="16" name="Slide Number Placeholder 2">
            <a:extLst>
              <a:ext uri="{FF2B5EF4-FFF2-40B4-BE49-F238E27FC236}">
                <a16:creationId xmlns:a16="http://schemas.microsoft.com/office/drawing/2014/main" id="{0A8C82E2-7939-407F-90AB-B81253FE0BB2}"/>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9</a:t>
            </a:fld>
            <a:endParaRPr lang="en-US" dirty="0">
              <a:solidFill>
                <a:srgbClr val="099BAF"/>
              </a:solidFill>
              <a:latin typeface="Montserrat" panose="00000500000000000000" pitchFamily="2" charset="0"/>
            </a:endParaRPr>
          </a:p>
        </p:txBody>
      </p:sp>
      <p:sp>
        <p:nvSpPr>
          <p:cNvPr id="13" name="Rectángulo: esquinas redondeadas 10">
            <a:extLst>
              <a:ext uri="{FF2B5EF4-FFF2-40B4-BE49-F238E27FC236}">
                <a16:creationId xmlns:a16="http://schemas.microsoft.com/office/drawing/2014/main" id="{26AFF5E0-D5F8-4C38-AD15-3399C26156F3}"/>
              </a:ext>
            </a:extLst>
          </p:cNvPr>
          <p:cNvSpPr/>
          <p:nvPr/>
        </p:nvSpPr>
        <p:spPr>
          <a:xfrm>
            <a:off x="392913" y="1378861"/>
            <a:ext cx="4369114" cy="3505190"/>
          </a:xfrm>
          <a:prstGeom prst="roundRect">
            <a:avLst>
              <a:gd name="adj" fmla="val 4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Google Shape;302;p34">
            <a:extLst>
              <a:ext uri="{FF2B5EF4-FFF2-40B4-BE49-F238E27FC236}">
                <a16:creationId xmlns:a16="http://schemas.microsoft.com/office/drawing/2014/main" id="{64229B77-9131-4F4C-8DF3-0F87F6E2302C}"/>
              </a:ext>
            </a:extLst>
          </p:cNvPr>
          <p:cNvSpPr/>
          <p:nvPr/>
        </p:nvSpPr>
        <p:spPr>
          <a:xfrm>
            <a:off x="785616" y="4742295"/>
            <a:ext cx="2234737" cy="259687"/>
          </a:xfrm>
          <a:prstGeom prst="rect">
            <a:avLst/>
          </a:prstGeom>
          <a:noFill/>
          <a:ln>
            <a:noFill/>
          </a:ln>
        </p:spPr>
        <p:txBody>
          <a:bodyPr spcFirstLastPara="1" wrap="square" lIns="33056" tIns="34275" rIns="33056" bIns="34275" anchor="b" anchorCtr="0">
            <a:noAutofit/>
          </a:bodyPr>
          <a:lstStyle/>
          <a:p>
            <a:r>
              <a:rPr lang="en-US" sz="900" dirty="0">
                <a:solidFill>
                  <a:srgbClr val="108C96"/>
                </a:solidFill>
                <a:latin typeface="Montserrat" panose="00000500000000000000" pitchFamily="2" charset="0"/>
                <a:ea typeface="Calibri"/>
                <a:cs typeface="Calibri"/>
                <a:sym typeface="Calibri"/>
              </a:rPr>
              <a:t>The Pew Charitable Trusts, 2016</a:t>
            </a:r>
          </a:p>
        </p:txBody>
      </p:sp>
      <p:pic>
        <p:nvPicPr>
          <p:cNvPr id="15" name="Google Shape;197;p34">
            <a:extLst>
              <a:ext uri="{FF2B5EF4-FFF2-40B4-BE49-F238E27FC236}">
                <a16:creationId xmlns:a16="http://schemas.microsoft.com/office/drawing/2014/main" id="{70E0D2FB-2906-4965-80C0-10ECD7FF93C1}"/>
              </a:ext>
            </a:extLst>
          </p:cNvPr>
          <p:cNvPicPr preferRelativeResize="0">
            <a:picLocks noChangeAspect="1"/>
          </p:cNvPicPr>
          <p:nvPr/>
        </p:nvPicPr>
        <p:blipFill rotWithShape="1">
          <a:blip r:embed="rId4">
            <a:alphaModFix/>
          </a:blip>
          <a:srcRect l="4316" t="14345" r="4617" b="13223"/>
          <a:stretch/>
        </p:blipFill>
        <p:spPr>
          <a:xfrm>
            <a:off x="584354" y="1515172"/>
            <a:ext cx="4002051" cy="3213901"/>
          </a:xfrm>
          <a:prstGeom prst="rect">
            <a:avLst/>
          </a:prstGeom>
          <a:noFill/>
          <a:ln>
            <a:noFill/>
          </a:ln>
        </p:spPr>
      </p:pic>
      <p:sp>
        <p:nvSpPr>
          <p:cNvPr id="17" name="Google Shape;268;p29">
            <a:extLst>
              <a:ext uri="{FF2B5EF4-FFF2-40B4-BE49-F238E27FC236}">
                <a16:creationId xmlns:a16="http://schemas.microsoft.com/office/drawing/2014/main" id="{98C5C291-9658-46C4-90DF-04EBF61C2F25}"/>
              </a:ext>
            </a:extLst>
          </p:cNvPr>
          <p:cNvSpPr txBox="1">
            <a:spLocks/>
          </p:cNvSpPr>
          <p:nvPr/>
        </p:nvSpPr>
        <p:spPr>
          <a:xfrm>
            <a:off x="5015156" y="2912795"/>
            <a:ext cx="3735931" cy="2052902"/>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pPr marL="14287" indent="0">
              <a:lnSpc>
                <a:spcPct val="100000"/>
              </a:lnSpc>
              <a:spcBef>
                <a:spcPts val="600"/>
              </a:spcBef>
              <a:buClr>
                <a:schemeClr val="bg1"/>
              </a:buClr>
              <a:buSzPct val="80000"/>
              <a:buNone/>
            </a:pPr>
            <a:r>
              <a:rPr lang="en-US" sz="2000" dirty="0">
                <a:solidFill>
                  <a:srgbClr val="1A547A"/>
                </a:solidFill>
                <a:latin typeface="Montserrat" panose="00000500000000000000" pitchFamily="2" charset="0"/>
              </a:rPr>
              <a:t>FDA-approved medications for the treatment of Opioid Use Disorder:</a:t>
            </a:r>
          </a:p>
          <a:p>
            <a:pPr marL="257175" indent="-242888">
              <a:lnSpc>
                <a:spcPct val="100000"/>
              </a:lnSpc>
              <a:spcBef>
                <a:spcPts val="600"/>
              </a:spcBef>
              <a:buClr>
                <a:srgbClr val="1A547A"/>
              </a:buClr>
              <a:buSzPct val="80000"/>
              <a:buFont typeface="Montserrat" panose="00000500000000000000" pitchFamily="2" charset="0"/>
              <a:buChar char="O"/>
            </a:pPr>
            <a:r>
              <a:rPr lang="en-US" sz="2000" b="1" dirty="0">
                <a:solidFill>
                  <a:srgbClr val="1A547A"/>
                </a:solidFill>
                <a:latin typeface="Montserrat" panose="00000500000000000000" pitchFamily="2" charset="0"/>
              </a:rPr>
              <a:t>Methadone</a:t>
            </a:r>
            <a:endParaRPr lang="en-US" sz="2000" dirty="0">
              <a:solidFill>
                <a:srgbClr val="1A547A"/>
              </a:solidFill>
              <a:latin typeface="Montserrat" panose="00000500000000000000" pitchFamily="2" charset="0"/>
            </a:endParaRPr>
          </a:p>
          <a:p>
            <a:pPr marL="257175" indent="-242888">
              <a:lnSpc>
                <a:spcPct val="100000"/>
              </a:lnSpc>
              <a:spcBef>
                <a:spcPts val="600"/>
              </a:spcBef>
              <a:buClr>
                <a:srgbClr val="1A547A"/>
              </a:buClr>
              <a:buSzPct val="80000"/>
              <a:buFont typeface="Montserrat" panose="00000500000000000000" pitchFamily="2" charset="0"/>
              <a:buChar char="O"/>
            </a:pPr>
            <a:r>
              <a:rPr lang="en-US" sz="2000" b="1" dirty="0">
                <a:solidFill>
                  <a:srgbClr val="1A547A"/>
                </a:solidFill>
                <a:latin typeface="Montserrat" panose="00000500000000000000" pitchFamily="2" charset="0"/>
              </a:rPr>
              <a:t>Buprenorphine</a:t>
            </a:r>
            <a:endParaRPr lang="en-US" sz="2000" dirty="0">
              <a:solidFill>
                <a:srgbClr val="1A547A"/>
              </a:solidFill>
              <a:latin typeface="Montserrat" panose="00000500000000000000" pitchFamily="2" charset="0"/>
            </a:endParaRPr>
          </a:p>
          <a:p>
            <a:pPr marL="257175" indent="-242888">
              <a:lnSpc>
                <a:spcPct val="100000"/>
              </a:lnSpc>
              <a:spcBef>
                <a:spcPts val="600"/>
              </a:spcBef>
              <a:buClr>
                <a:srgbClr val="1A547A"/>
              </a:buClr>
              <a:buSzPct val="80000"/>
              <a:buFont typeface="Montserrat" panose="00000500000000000000" pitchFamily="2" charset="0"/>
              <a:buChar char="O"/>
            </a:pPr>
            <a:r>
              <a:rPr lang="en-US" sz="2000" b="1" dirty="0">
                <a:solidFill>
                  <a:srgbClr val="1A547A"/>
                </a:solidFill>
                <a:latin typeface="Montserrat" panose="00000500000000000000" pitchFamily="2" charset="0"/>
              </a:rPr>
              <a:t>Naltrexone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5">
      <a:dk1>
        <a:srgbClr val="000000"/>
      </a:dk1>
      <a:lt1>
        <a:srgbClr val="FFFFFF"/>
      </a:lt1>
      <a:dk2>
        <a:srgbClr val="637052"/>
      </a:dk2>
      <a:lt2>
        <a:srgbClr val="CCDDEA"/>
      </a:lt2>
      <a:accent1>
        <a:srgbClr val="4ABDE8"/>
      </a:accent1>
      <a:accent2>
        <a:srgbClr val="0E2144"/>
      </a:accent2>
      <a:accent3>
        <a:srgbClr val="A6D30B"/>
      </a:accent3>
      <a:accent4>
        <a:srgbClr val="515B61"/>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1334</Words>
  <Application>Microsoft Office PowerPoint</Application>
  <PresentationFormat>On-screen Show (16:9)</PresentationFormat>
  <Paragraphs>167</Paragraphs>
  <Slides>17</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Courier New</vt:lpstr>
      <vt:lpstr>Montserrat</vt:lpstr>
      <vt:lpstr>Montserrat Light</vt:lpstr>
      <vt:lpstr>Noto Sans Symbols</vt:lpstr>
      <vt:lpstr>Simple Light</vt:lpstr>
      <vt:lpstr>1_Retrospect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dc:title>
  <dc:creator>Lai, Lucinda,M.D.</dc:creator>
  <cp:lastModifiedBy>Tina Urbina</cp:lastModifiedBy>
  <cp:revision>77</cp:revision>
  <dcterms:created xsi:type="dcterms:W3CDTF">2021-01-05T18:09:46Z</dcterms:created>
  <dcterms:modified xsi:type="dcterms:W3CDTF">2021-12-15T22:38:06Z</dcterms:modified>
</cp:coreProperties>
</file>