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758" r:id="rId2"/>
    <p:sldMasterId id="2147483766" r:id="rId3"/>
  </p:sldMasterIdLst>
  <p:notesMasterIdLst>
    <p:notesMasterId r:id="rId26"/>
  </p:notesMasterIdLst>
  <p:sldIdLst>
    <p:sldId id="256" r:id="rId4"/>
    <p:sldId id="553" r:id="rId5"/>
    <p:sldId id="442" r:id="rId6"/>
    <p:sldId id="559" r:id="rId7"/>
    <p:sldId id="261" r:id="rId8"/>
    <p:sldId id="260" r:id="rId9"/>
    <p:sldId id="550" r:id="rId10"/>
    <p:sldId id="558" r:id="rId11"/>
    <p:sldId id="560" r:id="rId12"/>
    <p:sldId id="263" r:id="rId13"/>
    <p:sldId id="258" r:id="rId14"/>
    <p:sldId id="561" r:id="rId15"/>
    <p:sldId id="562" r:id="rId16"/>
    <p:sldId id="563" r:id="rId17"/>
    <p:sldId id="564" r:id="rId18"/>
    <p:sldId id="565" r:id="rId19"/>
    <p:sldId id="555" r:id="rId20"/>
    <p:sldId id="262" r:id="rId21"/>
    <p:sldId id="554" r:id="rId22"/>
    <p:sldId id="480" r:id="rId23"/>
    <p:sldId id="557" r:id="rId24"/>
    <p:sldId id="273"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7" userDrawn="1">
          <p15:clr>
            <a:srgbClr val="A4A3A4"/>
          </p15:clr>
        </p15:guide>
        <p15:guide id="2" pos="2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Donihoo" initials="RD" lastIdx="12" clrIdx="0">
    <p:extLst>
      <p:ext uri="{19B8F6BF-5375-455C-9EA6-DF929625EA0E}">
        <p15:presenceInfo xmlns:p15="http://schemas.microsoft.com/office/powerpoint/2012/main" userId="S::rdonihoo@acep.org::2a135912-8cb6-400e-a960-badaa5b92f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BAF"/>
    <a:srgbClr val="1A547A"/>
    <a:srgbClr val="023649"/>
    <a:srgbClr val="44BAE7"/>
    <a:srgbClr val="F6F2F3"/>
    <a:srgbClr val="D4D3D0"/>
    <a:srgbClr val="BEBAB9"/>
    <a:srgbClr val="E4E0E1"/>
    <a:srgbClr val="CCC8C9"/>
    <a:srgbClr val="D6D2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393" autoAdjust="0"/>
  </p:normalViewPr>
  <p:slideViewPr>
    <p:cSldViewPr snapToGrid="0">
      <p:cViewPr varScale="1">
        <p:scale>
          <a:sx n="126" d="100"/>
          <a:sy n="126" d="100"/>
        </p:scale>
        <p:origin x="1194" y="114"/>
      </p:cViewPr>
      <p:guideLst>
        <p:guide orient="horz" pos="1597"/>
        <p:guide pos="272"/>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8d0692b90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78d0692b90_2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8" name="Google Shape;128;g78d0692b90_2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78d0692b90_2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g78d0692b90_2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8d0692b90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78d0692b90_2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There is no way for patients to become dependent on opioids if they are never exposed to them. If we can maximize pain control in the ED via layering of medications and breaking pain crisis we can send patients home with maintenance Rx and possibly no need for an prescription opioid. </a:t>
            </a:r>
          </a:p>
          <a:p>
            <a:pPr marL="0" lvl="0" indent="0" algn="l" rtl="0">
              <a:spcBef>
                <a:spcPts val="0"/>
              </a:spcBef>
              <a:spcAft>
                <a:spcPts val="0"/>
              </a:spcAft>
              <a:buNone/>
            </a:pPr>
            <a:r>
              <a:rPr lang="en-US" dirty="0"/>
              <a:t>If an opioid must be given use the lowest effective dose for the shortest time while making sure to check the prescription monitoring database as well taking time to counsel the patient on safe use, storage, and disposal</a:t>
            </a:r>
          </a:p>
        </p:txBody>
      </p:sp>
      <p:sp>
        <p:nvSpPr>
          <p:cNvPr id="144" name="Google Shape;144;g78d0692b90_2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78d0692b90_2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g78d0692b90_2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8364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By combining multiple medications you can expect a synergistic effect leading to more robust analgesia. The goal is to treat not mask the pain. Opioid are good at masking severe pain which in some cases (</a:t>
            </a:r>
            <a:r>
              <a:rPr lang="en-US" dirty="0" err="1"/>
              <a:t>ie</a:t>
            </a:r>
            <a:r>
              <a:rPr lang="en-US" dirty="0"/>
              <a:t>: post-op, severe multisystem trauma) are important but if the pain is inflammatory or neuropathic one can treat it not mask it by using medications or interventions targeting the origin of the pain</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285737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NSAIDs are effective</a:t>
            </a:r>
          </a:p>
          <a:p>
            <a:pPr lvl="1"/>
            <a:r>
              <a:rPr lang="en-US" dirty="0"/>
              <a:t>Naprosyn no better with oxycodone/APAP</a:t>
            </a:r>
          </a:p>
          <a:p>
            <a:pPr lvl="1"/>
            <a:r>
              <a:rPr lang="en-US" dirty="0"/>
              <a:t>….no better with cyclobenzaprine</a:t>
            </a:r>
          </a:p>
          <a:p>
            <a:pPr lvl="1"/>
            <a:r>
              <a:rPr lang="en-US" dirty="0"/>
              <a:t>….no better with diazepam </a:t>
            </a:r>
          </a:p>
          <a:p>
            <a:endParaRPr lang="en-US" dirty="0"/>
          </a:p>
          <a:p>
            <a:r>
              <a:rPr lang="en-US" dirty="0"/>
              <a:t>Ketorolac has the highest risk of UGIB even with a single dose, analgesic ceiling 15 mg IV and IM</a:t>
            </a:r>
          </a:p>
          <a:p>
            <a:r>
              <a:rPr lang="en-US" dirty="0"/>
              <a:t>Naprosyn may be easier to dose outpatient as it is BID, </a:t>
            </a:r>
            <a:r>
              <a:rPr lang="en-US" dirty="0" err="1"/>
              <a:t>motrin</a:t>
            </a:r>
            <a:r>
              <a:rPr lang="en-US" dirty="0"/>
              <a:t> is q 6</a:t>
            </a:r>
          </a:p>
          <a:p>
            <a:r>
              <a:rPr lang="en-US" dirty="0"/>
              <a:t>Analgesic ceiling of ibuprofen</a:t>
            </a:r>
          </a:p>
          <a:p>
            <a:pPr lvl="1"/>
            <a:r>
              <a:rPr lang="en-US" dirty="0"/>
              <a:t>~400 mg/dose or ~1200 mg/day</a:t>
            </a:r>
          </a:p>
          <a:p>
            <a:endParaRPr lang="en-US" dirty="0"/>
          </a:p>
          <a:p>
            <a:pPr marL="454914" lvl="1" indent="0">
              <a:buNone/>
            </a:pPr>
            <a:endParaRPr lang="en-US" dirty="0"/>
          </a:p>
          <a:p>
            <a:pPr marL="454914" lvl="1" indent="0">
              <a:buNone/>
            </a:pPr>
            <a:endParaRPr lang="en-US" dirty="0"/>
          </a:p>
          <a:p>
            <a:r>
              <a:rPr lang="en-US" dirty="0"/>
              <a:t>Derry</a:t>
            </a:r>
            <a:r>
              <a:rPr lang="en-US" baseline="0" dirty="0"/>
              <a:t> 2013 post op pain </a:t>
            </a:r>
            <a:r>
              <a:rPr lang="en-US" dirty="0"/>
              <a:t>Ibuprofen 400 +</a:t>
            </a:r>
            <a:r>
              <a:rPr lang="en-US" baseline="0" dirty="0"/>
              <a:t> </a:t>
            </a:r>
            <a:r>
              <a:rPr lang="en-US" dirty="0"/>
              <a:t>Tylenol 1000 mg NNT 1.5</a:t>
            </a:r>
            <a:r>
              <a:rPr lang="en-US" baseline="0" dirty="0"/>
              <a:t> (ibuprofen alone NNT 5.4) for a reduction of pain by 50%</a:t>
            </a:r>
          </a:p>
          <a:p>
            <a:r>
              <a:rPr lang="en-US" baseline="0" dirty="0"/>
              <a:t>Need for rescue with ibuprofen 400 mg alone was 50%, need with M+T was 25%</a:t>
            </a:r>
            <a:endParaRPr lang="en-US" dirty="0"/>
          </a:p>
          <a:p>
            <a:endParaRPr lang="en-US" dirty="0"/>
          </a:p>
          <a:p>
            <a:endParaRPr lang="en-US" dirty="0"/>
          </a:p>
          <a:p>
            <a:r>
              <a:rPr lang="en-US" dirty="0"/>
              <a:t>Lidoderm patches, up to 3 at a time</a:t>
            </a:r>
          </a:p>
          <a:p>
            <a:pPr lvl="1"/>
            <a:r>
              <a:rPr lang="en-US" dirty="0"/>
              <a:t>Take off after 12 hours</a:t>
            </a:r>
          </a:p>
          <a:p>
            <a:pPr lvl="1"/>
            <a:r>
              <a:rPr lang="en-US" dirty="0"/>
              <a:t>For home give lidocaine 5% ointment , apply to painful areas TID</a:t>
            </a:r>
          </a:p>
          <a:p>
            <a:endParaRPr lang="en-US" dirty="0"/>
          </a:p>
          <a:p>
            <a:r>
              <a:rPr lang="en-US" dirty="0"/>
              <a:t>Diclofenac gel for sprains and strains</a:t>
            </a:r>
          </a:p>
          <a:p>
            <a:pPr lvl="1"/>
            <a:r>
              <a:rPr lang="en-US" b="1" dirty="0">
                <a:solidFill>
                  <a:srgbClr val="92D050"/>
                </a:solidFill>
              </a:rPr>
              <a:t>NNT 1.8</a:t>
            </a:r>
          </a:p>
          <a:p>
            <a:r>
              <a:rPr lang="en-US" sz="1200" dirty="0" err="1"/>
              <a:t>Galer</a:t>
            </a:r>
            <a:r>
              <a:rPr lang="en-US" sz="1200" dirty="0"/>
              <a:t> 2004</a:t>
            </a:r>
          </a:p>
          <a:p>
            <a:r>
              <a:rPr lang="en-US" sz="1200" dirty="0"/>
              <a:t>Wadsworth 2016</a:t>
            </a:r>
          </a:p>
          <a:p>
            <a:r>
              <a:rPr lang="en-US" sz="1200" dirty="0" err="1"/>
              <a:t>Baraf</a:t>
            </a:r>
            <a:r>
              <a:rPr lang="en-US" sz="1200" dirty="0"/>
              <a:t> 2011</a:t>
            </a:r>
          </a:p>
          <a:p>
            <a:r>
              <a:rPr lang="en-US" sz="1200" dirty="0"/>
              <a:t>Barthel 2010</a:t>
            </a:r>
          </a:p>
          <a:p>
            <a:r>
              <a:rPr lang="en-US" sz="1200" dirty="0"/>
              <a:t>Cochrane 2015</a:t>
            </a:r>
          </a:p>
          <a:p>
            <a:endParaRPr lang="en-US" sz="1200" dirty="0"/>
          </a:p>
          <a:p>
            <a:endParaRPr lang="en-US" dirty="0"/>
          </a:p>
        </p:txBody>
      </p:sp>
    </p:spTree>
    <p:extLst>
      <p:ext uri="{BB962C8B-B14F-4D97-AF65-F5344CB8AC3E}">
        <p14:creationId xmlns:p14="http://schemas.microsoft.com/office/powerpoint/2010/main" val="522714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If patients have a focal area of hyperirritable muscle spasm a TPI may be best. </a:t>
            </a:r>
          </a:p>
          <a:p>
            <a:r>
              <a:rPr lang="en-US" dirty="0"/>
              <a:t>TPI are part of myofascial pain syndrome, acute or chronic pain, and are fully reproducible with palpation and respond immediately to a TPI</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746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8d0692b90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78d0692b90_2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When the doctor requests assistance with a trigger point injection, they have identified a taught band or lump of muscle.  If this is the location of the pain, they will then want to inject it.  </a:t>
            </a:r>
          </a:p>
          <a:p>
            <a:pPr eaLnBrk="1" hangingPunct="1">
              <a:spcBef>
                <a:spcPct val="0"/>
              </a:spcBef>
            </a:pPr>
            <a:endParaRPr lang="en-US" altLang="en-US" dirty="0"/>
          </a:p>
          <a:p>
            <a:pPr eaLnBrk="1" hangingPunct="1">
              <a:spcBef>
                <a:spcPct val="0"/>
              </a:spcBef>
            </a:pPr>
            <a:r>
              <a:rPr lang="en-US" altLang="en-US" dirty="0"/>
              <a:t>You will need to gather the following supplies;</a:t>
            </a:r>
          </a:p>
          <a:p>
            <a:pPr eaLnBrk="1" hangingPunct="1"/>
            <a:r>
              <a:rPr lang="en-US" altLang="en-US" dirty="0"/>
              <a:t>	</a:t>
            </a:r>
            <a:r>
              <a:rPr lang="en-US" altLang="en-US" dirty="0">
                <a:latin typeface="Arial" panose="020B0604020202020204" pitchFamily="34" charset="0"/>
                <a:cs typeface="Arial" panose="020B0604020202020204" pitchFamily="34" charset="0"/>
              </a:rPr>
              <a:t>0.5% bupivacaine without epi- 1-2 mL</a:t>
            </a:r>
          </a:p>
          <a:p>
            <a:pPr lvl="1" eaLnBrk="1" hangingPunct="1"/>
            <a:r>
              <a:rPr lang="en-US" altLang="en-US" dirty="0">
                <a:latin typeface="Arial" panose="020B0604020202020204" pitchFamily="34" charset="0"/>
                <a:cs typeface="Arial" panose="020B0604020202020204" pitchFamily="34" charset="0"/>
              </a:rPr>
              <a:t>	25 gauge needle </a:t>
            </a:r>
          </a:p>
          <a:p>
            <a:pPr lvl="1" eaLnBrk="1" hangingPunct="1"/>
            <a:r>
              <a:rPr lang="en-US" altLang="en-US" dirty="0">
                <a:latin typeface="Arial" panose="020B0604020202020204" pitchFamily="34" charset="0"/>
                <a:cs typeface="Arial" panose="020B0604020202020204" pitchFamily="34" charset="0"/>
              </a:rPr>
              <a:t>	Alcohol swab</a:t>
            </a:r>
          </a:p>
          <a:p>
            <a:pPr lvl="1" eaLnBrk="1" hangingPunct="1"/>
            <a:r>
              <a:rPr lang="en-US" altLang="en-US" dirty="0">
                <a:latin typeface="Arial" panose="020B0604020202020204" pitchFamily="34" charset="0"/>
                <a:cs typeface="Arial" panose="020B0604020202020204" pitchFamily="34" charset="0"/>
              </a:rPr>
              <a:t>	Band-aid</a:t>
            </a:r>
          </a:p>
          <a:p>
            <a:pPr eaLnBrk="1" hangingPunct="1">
              <a:spcBef>
                <a:spcPct val="0"/>
              </a:spcBef>
            </a:pPr>
            <a:r>
              <a:rPr lang="en-US" altLang="en-US" dirty="0"/>
              <a:t> </a:t>
            </a:r>
          </a:p>
          <a:p>
            <a:pPr eaLnBrk="1" hangingPunct="1">
              <a:spcBef>
                <a:spcPct val="0"/>
              </a:spcBef>
            </a:pPr>
            <a:r>
              <a:rPr lang="en-US" altLang="en-US" dirty="0"/>
              <a:t>THIS IS A PROCEDURE, the physician will have to get consent.  </a:t>
            </a:r>
          </a:p>
        </p:txBody>
      </p:sp>
      <p:sp>
        <p:nvSpPr>
          <p:cNvPr id="144" name="Google Shape;144;g78d0692b90_2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extLst>
      <p:ext uri="{BB962C8B-B14F-4D97-AF65-F5344CB8AC3E}">
        <p14:creationId xmlns:p14="http://schemas.microsoft.com/office/powerpoint/2010/main" val="3035479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78d0692b90_2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USRA is gaining popularity as EM physicians have developed expertise in ultrasonography. A focused nerve block can provide superior analgesia compared to other inventions and can be long lasting if the appropriate local anesthetic (</a:t>
            </a:r>
            <a:r>
              <a:rPr lang="en-US" dirty="0" err="1"/>
              <a:t>eg</a:t>
            </a:r>
            <a:r>
              <a:rPr lang="en-US" dirty="0"/>
              <a:t>: ropivacaine) is used. Easy blocks to attempt early on are forearm blocks and femoral nerve blocks. Check out the acep.org/map website for more information on these two blocks</a:t>
            </a:r>
          </a:p>
          <a:p>
            <a:endParaRPr lang="en-US" dirty="0"/>
          </a:p>
        </p:txBody>
      </p:sp>
      <p:sp>
        <p:nvSpPr>
          <p:cNvPr id="284" name="Google Shape;284;g78d0692b90_2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2473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78d0692b90_2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Lower paracervical blocks have been shown to significantly reduce migraine pain and are easy to perform at bedside. They can be done on one side for unilateral headache or orofacial pain or bilaterally for circumferential pain. The C7 spinous process is easily palpated on most patients and is the starting landmark and from there the physician can move their target over 1.5 cm laterally and superiorly 1 cm. Then parallel to the floor insert a 25 gauge 1.5 inch needle to the hub and infiltrate bupivacaine 1.5 mL, repeat if necessary on the opposite side. The injection site is within the cervical paraspinal muscles and is thought to anesthetize the </a:t>
            </a:r>
            <a:r>
              <a:rPr lang="en-US" dirty="0" err="1"/>
              <a:t>cervicotrigeminal</a:t>
            </a:r>
            <a:r>
              <a:rPr lang="en-US" dirty="0"/>
              <a:t> complex and wind down autonomic dysregulation which can lead to migraine and orofacial pain (</a:t>
            </a:r>
            <a:r>
              <a:rPr lang="en-US" dirty="0" err="1"/>
              <a:t>ie</a:t>
            </a:r>
            <a:r>
              <a:rPr lang="en-US" dirty="0"/>
              <a:t>: trigeminal neuralgia). </a:t>
            </a:r>
          </a:p>
          <a:p>
            <a:endParaRPr lang="en-US" dirty="0"/>
          </a:p>
        </p:txBody>
      </p:sp>
      <p:sp>
        <p:nvSpPr>
          <p:cNvPr id="278" name="Google Shape;278;g78d0692b90_2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Gabapentin is a medication that should be started in the ED for patients who presents with neuropathic pain (</a:t>
            </a:r>
            <a:r>
              <a:rPr lang="en-US" dirty="0" err="1"/>
              <a:t>ie</a:t>
            </a:r>
            <a:r>
              <a:rPr lang="en-US" dirty="0"/>
              <a:t>: radiculopathy, postherpetic neuralgia, spinal cord injury pain, phantom limb pain). For patients &gt;70 kg without history of delirium or falls a single analgesic dose of 300 mg PO can be given and then a Rx for 300 mg PO </a:t>
            </a:r>
            <a:r>
              <a:rPr lang="en-US" dirty="0" err="1"/>
              <a:t>qhs</a:t>
            </a:r>
            <a:r>
              <a:rPr lang="en-US" dirty="0"/>
              <a:t> for home with the understanding that the dose will have to be titrated by an outpatient physician over the next 1-2 weeks. In patients who are frail or have history of delirium or falls give an ED dose of 100-150 mg PO with a 100 mg PO </a:t>
            </a:r>
            <a:r>
              <a:rPr lang="en-US" dirty="0" err="1"/>
              <a:t>qhs</a:t>
            </a:r>
            <a:r>
              <a:rPr lang="en-US" dirty="0"/>
              <a:t> prescription for home with instructions to urgently follow up with outpatient physician for titration schedule. The most common side effect of gabapentin is sedation and dizziness. Be careful not to combine with other CNS depressing medications as it can cause significant lethargy. </a:t>
            </a:r>
          </a:p>
          <a:p>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983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78d0692b90_2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78d0692b90_2_2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78d0692b90_2_2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Low dose ketamine either IV or IN is a potent analgesic and can be opioid sparing. Ketamine at this dose does not require cardiopulmonary monitoring and IV dosing is typically doses at 0.15-0.3 mg/kg. </a:t>
            </a:r>
          </a:p>
          <a:p>
            <a:endParaRPr lang="en-US" dirty="0"/>
          </a:p>
        </p:txBody>
      </p:sp>
    </p:spTree>
    <p:extLst>
      <p:ext uri="{BB962C8B-B14F-4D97-AF65-F5344CB8AC3E}">
        <p14:creationId xmlns:p14="http://schemas.microsoft.com/office/powerpoint/2010/main" val="2824911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8d0692b90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78d0692b90_2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Treat MAT patients like all other patient in regards to managing their pain, optimize alternatives and interventions as a first line therapy. However if they are on buprenorphine you can use an extra dose or two in lieu of another opioid for more potent analgesia. Because patients on buprenorphine have a very high tolerance for opioids it can be difficult to achieve adequate pain relief using standard opioid dosages. However, neuroreceptor studies have shown that even at daily doses of buprenorphine 32 mg there are still available mu receptors for full agonists to bind, high affinity opioids such as fentanyl and hydromorphone may be required. Of course full agonists at high doses increase the risk of apnea which buprenorphine dose not, therefore in patients taking buprenorphine using additional doses of this well tolerated and potent opioid are wise.</a:t>
            </a:r>
          </a:p>
        </p:txBody>
      </p:sp>
      <p:sp>
        <p:nvSpPr>
          <p:cNvPr id="144" name="Google Shape;144;g78d0692b90_2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extLst>
      <p:ext uri="{BB962C8B-B14F-4D97-AF65-F5344CB8AC3E}">
        <p14:creationId xmlns:p14="http://schemas.microsoft.com/office/powerpoint/2010/main" val="3115190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78d0692b90_2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78d0692b90_2_3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1" name="Google Shape;371;g78d0692b90_2_3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Naloxone is an opioid receptor antagonist and will throw off any opioid bound the opioid receptor. It is relatively fast acting and its effects last about 1 hour. </a:t>
            </a:r>
          </a:p>
          <a:p>
            <a:pPr marL="0" lvl="0" indent="0" algn="l" rtl="0">
              <a:spcBef>
                <a:spcPts val="0"/>
              </a:spcBef>
              <a:spcAft>
                <a:spcPts val="0"/>
              </a:spcAft>
              <a:buNone/>
            </a:pPr>
            <a:r>
              <a:rPr lang="en-US" dirty="0"/>
              <a:t>Patient who has suspected opioid overdose (pinpoint pupils, respiratory depression, or sedation) should be given naloxone as soon as possible. However, the goal of naloxone is to improve respiratory status not to full awaken patient. Because first responders and clinicians do not know what or how much opioid a patient may have used it can be easy to administer too much naloxone causing naloxone precipitated withdrawal via abrupt removal of all opioids rapidly from the opioid receptor. </a:t>
            </a:r>
          </a:p>
          <a:p>
            <a:pPr marL="0" lvl="0" indent="0" algn="l" rtl="0">
              <a:spcBef>
                <a:spcPts val="0"/>
              </a:spcBef>
              <a:spcAft>
                <a:spcPts val="0"/>
              </a:spcAft>
              <a:buNone/>
            </a:pPr>
            <a:r>
              <a:rPr lang="en-US" dirty="0"/>
              <a:t>The intranasal dose (most commonly deliver by first responders in the field ) should be 2 mg with additional doses if no improvement in respiratory status every 5 minutes. The in ED dose if an IV has been obtained should be much smaller, starting at 0.04 mg with repeat dosing every 5 minutes as needed. Large doses of naloxone can carry risk of harm as well</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957070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r>
              <a:rPr lang="en-US" dirty="0"/>
              <a:t>The rapid reversal from apnea or hypercarbia (opioid intoxication) to normal respirations or opioid withdrawal (with too much naloxone) can lead to a massive catecholamine surge causing, albeit rare, serious adverse effects. There are case reports of cardiac arrest, CVA, seizure, and pulmonary edema. Because opioid intoxication causes an isolated respiratory depression low and frequent dosing titrated to normal respirations, not a fully awake patient, are a better practice. </a:t>
            </a:r>
          </a:p>
          <a:p>
            <a:pPr marL="0" lvl="0" indent="0" algn="l" rtl="0">
              <a:spcBef>
                <a:spcPts val="0"/>
              </a:spcBef>
              <a:spcAft>
                <a:spcPts val="0"/>
              </a:spcAft>
              <a:buNone/>
            </a:pPr>
            <a:r>
              <a:rPr lang="en-US" dirty="0"/>
              <a:t>Additionally, a patient who goes through NPW can become agitated, demanding, and unwilling to discuss recovery options. </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505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8d0692b90_2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78d0692b90_2_2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The opioid used most likely has a long duration of action than the naloxone given to reverse the opioids effects, therefore the naloxone will wear off in 1 hour but the opioid toxicity could last 4-6 more hours (methadone longer). Therefore how long should you observe a patient?</a:t>
            </a:r>
          </a:p>
          <a:p>
            <a:pPr marL="0" lvl="0" indent="0" algn="l" rtl="0">
              <a:spcBef>
                <a:spcPts val="0"/>
              </a:spcBef>
              <a:spcAft>
                <a:spcPts val="0"/>
              </a:spcAft>
              <a:buNone/>
            </a:pPr>
            <a:r>
              <a:rPr lang="en-US" sz="1200" dirty="0"/>
              <a:t>The consensus is patients should be observed at least 2 hours for signs of recurrence of opioid toxicity and need for additional naloxone. If at two hours the patient can ambulate, has a GCS of 15, and there is no other clinical findings of a co-ingestion of another CNS depressing medication patient can be discharged. However it is ideal to keep a patient 4 hours post naloxone as most opioids used will no longer be active after 4 hours. It is difficult to hold patients that long however because 1) they want to leave and 2) if they have naloxone precipitated withdrawal they are uncomfortable and agitated. That is more reason to not overload the patient with naloxone but just titrate for respiratory status.</a:t>
            </a:r>
          </a:p>
          <a:p>
            <a:pPr marL="0" lvl="0" indent="0" algn="l" rtl="0">
              <a:spcBef>
                <a:spcPts val="0"/>
              </a:spcBef>
              <a:spcAft>
                <a:spcPts val="0"/>
              </a:spcAft>
              <a:buNone/>
            </a:pPr>
            <a:r>
              <a:rPr lang="en-US" sz="1200" dirty="0"/>
              <a:t>If a patient requires more than 2 doses of naloxone more than 1 hour apart they should be admitted and placed on a naloxone drip as their opioid burden is significant. </a:t>
            </a:r>
          </a:p>
          <a:p>
            <a:pPr marL="0" lvl="0" indent="0" algn="l" rtl="0">
              <a:spcBef>
                <a:spcPts val="0"/>
              </a:spcBef>
              <a:spcAft>
                <a:spcPts val="0"/>
              </a:spcAft>
              <a:buNone/>
            </a:pPr>
            <a:r>
              <a:rPr lang="en-US" sz="1200" dirty="0"/>
              <a:t>Additionally, anyone reversed with naloxone or who is brought into the ED for opioid intoxication warrants recovery engagement as it may be the last opportunity to save that persons life. </a:t>
            </a:r>
          </a:p>
          <a:p>
            <a:pPr marL="0" lvl="0" indent="0" algn="l" rtl="0">
              <a:spcBef>
                <a:spcPts val="0"/>
              </a:spcBef>
              <a:spcAft>
                <a:spcPts val="0"/>
              </a:spcAft>
              <a:buNone/>
            </a:pPr>
            <a:endParaRPr lang="en-US" sz="1200" dirty="0"/>
          </a:p>
        </p:txBody>
      </p:sp>
      <p:sp>
        <p:nvSpPr>
          <p:cNvPr id="273" name="Google Shape;273;g78d0692b90_2_2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8d0692b90_2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78d0692b90_2_2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goal of standing naloxone prescriptions is to empower all family, friend, or good Samaritans to carry naloxone as they may never know when it can be used to save a life. </a:t>
            </a:r>
          </a:p>
          <a:p>
            <a:pPr marL="0" lvl="0" indent="0" algn="l" rtl="0">
              <a:spcBef>
                <a:spcPts val="0"/>
              </a:spcBef>
              <a:spcAft>
                <a:spcPts val="0"/>
              </a:spcAft>
              <a:buNone/>
            </a:pPr>
            <a:r>
              <a:rPr lang="en-US" dirty="0"/>
              <a:t>In regards to ED discharge any patient who has received naloxone due to opioid overdose should not only be engaged for recovery, ideal by a peer recovery counselor, but also be given a naloxone kit (</a:t>
            </a:r>
            <a:r>
              <a:rPr lang="en-US" dirty="0" err="1"/>
              <a:t>eg</a:t>
            </a:r>
            <a:r>
              <a:rPr lang="en-US" dirty="0"/>
              <a:t>: naloxone 2-4 mg intranasal via </a:t>
            </a:r>
            <a:r>
              <a:rPr lang="en-US" dirty="0" err="1"/>
              <a:t>mucuosal</a:t>
            </a:r>
            <a:r>
              <a:rPr lang="en-US" dirty="0"/>
              <a:t> atomizing device, mixed by pharmacy or purchased from a third party supplier) or at the very least a physical naloxone prescription. </a:t>
            </a:r>
          </a:p>
          <a:p>
            <a:pPr marL="0" lvl="0" indent="0" algn="l" rtl="0">
              <a:spcBef>
                <a:spcPts val="0"/>
              </a:spcBef>
              <a:spcAft>
                <a:spcPts val="0"/>
              </a:spcAft>
              <a:buNone/>
            </a:pPr>
            <a:r>
              <a:rPr lang="en-US" dirty="0"/>
              <a:t>Naloxone reversed opioid overdose patients have an extremely high mortality and many are seen multiple times in the ED after naloxone prior to their death. We as ED clinician must use every opportunity to engage this group in recovery. </a:t>
            </a:r>
          </a:p>
          <a:p>
            <a:pPr marL="0" lvl="0" indent="0" algn="l" rtl="0">
              <a:spcBef>
                <a:spcPts val="0"/>
              </a:spcBef>
              <a:spcAft>
                <a:spcPts val="0"/>
              </a:spcAft>
              <a:buSzPts val="1800"/>
              <a:buNone/>
            </a:pPr>
            <a:endParaRPr lang="en-US" dirty="0"/>
          </a:p>
        </p:txBody>
      </p:sp>
      <p:sp>
        <p:nvSpPr>
          <p:cNvPr id="265" name="Google Shape;265;g78d0692b90_2_2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r>
              <a:rPr lang="en-US" dirty="0"/>
              <a:t>Clinicians must take extra caution when building a diagnostic and treatment plan for patients who report injecting illicit drugs. They are at risk for a constellation of serious medical illness that may otherwise be unlikely or rare in patients of similar race, age, or health state than those who do not inject. </a:t>
            </a:r>
          </a:p>
          <a:p>
            <a:pPr marL="0" lvl="0" indent="0" algn="l" rtl="0">
              <a:spcBef>
                <a:spcPts val="0"/>
              </a:spcBef>
              <a:spcAft>
                <a:spcPts val="0"/>
              </a:spcAft>
              <a:buNone/>
            </a:pPr>
            <a:r>
              <a:rPr lang="en-US" dirty="0"/>
              <a:t>Any fever reported or documented should be investigated for signs of serious infection. A high resource work up may be indicated in this population to fully investigate the origin of fever. </a:t>
            </a:r>
          </a:p>
          <a:p>
            <a:pPr marL="0" lvl="0" indent="0" algn="l" rtl="0">
              <a:spcBef>
                <a:spcPts val="0"/>
              </a:spcBef>
              <a:spcAft>
                <a:spcPts val="0"/>
              </a:spcAft>
              <a:buNone/>
            </a:pPr>
            <a:r>
              <a:rPr lang="en-US" dirty="0"/>
              <a:t>Undiagnosed serious medical illness in people who inject drugs (PWID) can lead to neurological deficits, permanent disability, and death.</a:t>
            </a:r>
          </a:p>
          <a:p>
            <a:pPr marL="0" lvl="0" indent="0" algn="l" rtl="0">
              <a:spcBef>
                <a:spcPts val="0"/>
              </a:spcBef>
              <a:spcAft>
                <a:spcPts val="0"/>
              </a:spcAft>
              <a:buNone/>
            </a:pPr>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952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r>
              <a:rPr lang="en-US" dirty="0"/>
              <a:t>Identification and treatment of OUD is one of the most important factors in preventing overdose. Whether patients are identified via the prescription monitoring database or when they come into the ED post naloxone reversal, every opportunity to engage in recovery could potential save that patients life. The more naloxone in the hands of empowered bystanders and family/friends also increasing the chance that the life saving </a:t>
            </a:r>
            <a:r>
              <a:rPr lang="en-US" dirty="0" err="1"/>
              <a:t>antedote</a:t>
            </a:r>
            <a:r>
              <a:rPr lang="en-US" dirty="0"/>
              <a:t> can be administered in a timely fashion to a patient who has overdosed. </a:t>
            </a:r>
          </a:p>
          <a:p>
            <a:pPr marL="0" lvl="0" indent="0" algn="l" rtl="0">
              <a:spcBef>
                <a:spcPts val="0"/>
              </a:spcBef>
              <a:spcAft>
                <a:spcPts val="0"/>
              </a:spcAft>
              <a:buNone/>
            </a:pPr>
            <a:r>
              <a:rPr lang="en-US" dirty="0"/>
              <a:t>Calling for help and additional resources via 911 must be encouraged to all bystanders, family, and friends. </a:t>
            </a:r>
          </a:p>
          <a:p>
            <a:pPr marL="0" lvl="0" indent="0" algn="l" rtl="0">
              <a:spcBef>
                <a:spcPts val="0"/>
              </a:spcBef>
              <a:spcAft>
                <a:spcPts val="0"/>
              </a:spcAft>
              <a:buNone/>
            </a:pPr>
            <a:r>
              <a:rPr lang="en-US" dirty="0"/>
              <a:t>If safe injection sites exist within the surrounding community in which you work information should be disseminated to OUD patients so they can utilize these services. Although they are a polarizing topic it is important to promote the use of these facilities if they exist for your community as they increase access to resources and recovery while reducing risk of fatal overdose</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771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r>
              <a:rPr lang="en-US" dirty="0"/>
              <a:t>Clean/Safe needle exchange is also a controversial topic but can improve access to general healthcare for this at risk group, improve trust and chances of recovery engagement, and significantly reduce the risk of HIV/HCV transmission. Not only does that improve overall life expectancy but it saves tremendous healthcare dollars. The CDC estimates that life long treatment of a single HIV patient can cost the healthcare system approximately $379,000</a:t>
            </a:r>
          </a:p>
          <a:p>
            <a:pPr marL="0" lvl="0" indent="0" algn="l" rtl="0">
              <a:spcBef>
                <a:spcPts val="0"/>
              </a:spcBef>
              <a:spcAft>
                <a:spcPts val="0"/>
              </a:spcAft>
              <a:buNone/>
            </a:pPr>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951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3900"/>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
        <p:nvSpPr>
          <p:cNvPr id="12" name="Google Shape;12;p2"/>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342900" lvl="0" indent="-257175" algn="ctr">
              <a:spcBef>
                <a:spcPts val="0"/>
              </a:spcBef>
              <a:spcAft>
                <a:spcPts val="0"/>
              </a:spcAft>
              <a:buSzPts val="1800"/>
              <a:buChar char="●"/>
              <a:defRPr/>
            </a:lvl1pPr>
            <a:lvl2pPr marL="685800" lvl="1" indent="-238125" algn="ctr">
              <a:spcBef>
                <a:spcPts val="1200"/>
              </a:spcBef>
              <a:spcAft>
                <a:spcPts val="0"/>
              </a:spcAft>
              <a:buSzPts val="1400"/>
              <a:buChar char="○"/>
              <a:defRPr/>
            </a:lvl2pPr>
            <a:lvl3pPr marL="1028700" lvl="2" indent="-238125" algn="ctr">
              <a:spcBef>
                <a:spcPts val="1200"/>
              </a:spcBef>
              <a:spcAft>
                <a:spcPts val="0"/>
              </a:spcAft>
              <a:buSzPts val="1400"/>
              <a:buChar char="■"/>
              <a:defRPr/>
            </a:lvl3pPr>
            <a:lvl4pPr marL="1371600" lvl="3" indent="-238125" algn="ctr">
              <a:spcBef>
                <a:spcPts val="1200"/>
              </a:spcBef>
              <a:spcAft>
                <a:spcPts val="0"/>
              </a:spcAft>
              <a:buSzPts val="1400"/>
              <a:buChar char="●"/>
              <a:defRPr/>
            </a:lvl4pPr>
            <a:lvl5pPr marL="1714500" lvl="4" indent="-238125" algn="ctr">
              <a:spcBef>
                <a:spcPts val="1200"/>
              </a:spcBef>
              <a:spcAft>
                <a:spcPts val="0"/>
              </a:spcAft>
              <a:buSzPts val="1400"/>
              <a:buChar char="○"/>
              <a:defRPr/>
            </a:lvl5pPr>
            <a:lvl6pPr marL="2057400" lvl="5" indent="-238125" algn="ctr">
              <a:spcBef>
                <a:spcPts val="1200"/>
              </a:spcBef>
              <a:spcAft>
                <a:spcPts val="0"/>
              </a:spcAft>
              <a:buSzPts val="1400"/>
              <a:buChar char="■"/>
              <a:defRPr/>
            </a:lvl6pPr>
            <a:lvl7pPr marL="2400300" lvl="6" indent="-238125" algn="ctr">
              <a:spcBef>
                <a:spcPts val="1200"/>
              </a:spcBef>
              <a:spcAft>
                <a:spcPts val="0"/>
              </a:spcAft>
              <a:buSzPts val="1400"/>
              <a:buChar char="●"/>
              <a:defRPr/>
            </a:lvl7pPr>
            <a:lvl8pPr marL="2743200" lvl="7" indent="-238125" algn="ctr">
              <a:spcBef>
                <a:spcPts val="1200"/>
              </a:spcBef>
              <a:spcAft>
                <a:spcPts val="0"/>
              </a:spcAft>
              <a:buSzPts val="1400"/>
              <a:buChar char="○"/>
              <a:defRPr/>
            </a:lvl8pPr>
            <a:lvl9pPr marL="3086100" lvl="8" indent="-238125" algn="ctr">
              <a:spcBef>
                <a:spcPts val="1200"/>
              </a:spcBef>
              <a:spcAft>
                <a:spcPts val="1200"/>
              </a:spcAft>
              <a:buSzPts val="1400"/>
              <a:buChar char="■"/>
              <a:defRPr/>
            </a:lvl9pPr>
          </a:lstStyle>
          <a:p>
            <a:endParaRPr/>
          </a:p>
        </p:txBody>
      </p:sp>
      <p:sp>
        <p:nvSpPr>
          <p:cNvPr id="47" name="Google Shape;47;p11"/>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034050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p:cSld name="Two Content">
    <p:bg>
      <p:bgPr>
        <a:solidFill>
          <a:schemeClr val="lt1"/>
        </a:solidFill>
        <a:effectLst/>
      </p:bgPr>
    </p:bg>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1053002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p:cSld name="Comparison">
    <p:bg>
      <p:bgPr>
        <a:solidFill>
          <a:schemeClr val="lt1"/>
        </a:solidFill>
        <a:effectLst/>
      </p:bgPr>
    </p:bg>
    <p:spTree>
      <p:nvGrpSpPr>
        <p:cNvPr id="1" name="Shape 29"/>
        <p:cNvGrpSpPr/>
        <p:nvPr/>
      </p:nvGrpSpPr>
      <p:grpSpPr>
        <a:xfrm>
          <a:off x="0" y="0"/>
          <a:ext cx="0" cy="0"/>
          <a:chOff x="0" y="0"/>
          <a:chExt cx="0" cy="0"/>
        </a:xfrm>
      </p:grpSpPr>
      <p:pic>
        <p:nvPicPr>
          <p:cNvPr id="2" name="Picture 1">
            <a:extLst>
              <a:ext uri="{FF2B5EF4-FFF2-40B4-BE49-F238E27FC236}">
                <a16:creationId xmlns:a16="http://schemas.microsoft.com/office/drawing/2014/main" id="{B66E8C90-863F-42E5-BE16-9100CA894A29}"/>
              </a:ext>
            </a:extLst>
          </p:cNvPr>
          <p:cNvPicPr>
            <a:picLocks noChangeAspect="1"/>
          </p:cNvPicPr>
          <p:nvPr userDrawn="1"/>
        </p:nvPicPr>
        <p:blipFill rotWithShape="1">
          <a:blip r:embed="rId2"/>
          <a:srcRect l="81777" b="17018"/>
          <a:stretch/>
        </p:blipFill>
        <p:spPr>
          <a:xfrm flipH="1">
            <a:off x="7744702" y="0"/>
            <a:ext cx="1411328" cy="5143501"/>
          </a:xfrm>
          <a:prstGeom prst="rect">
            <a:avLst/>
          </a:prstGeom>
        </p:spPr>
      </p:pic>
      <p:pic>
        <p:nvPicPr>
          <p:cNvPr id="3" name="Picture 2">
            <a:extLst>
              <a:ext uri="{FF2B5EF4-FFF2-40B4-BE49-F238E27FC236}">
                <a16:creationId xmlns:a16="http://schemas.microsoft.com/office/drawing/2014/main" id="{14E82BEC-21C1-4483-A6F2-DC221CAF7FF7}"/>
              </a:ext>
            </a:extLst>
          </p:cNvPr>
          <p:cNvPicPr>
            <a:picLocks noChangeAspect="1"/>
          </p:cNvPicPr>
          <p:nvPr userDrawn="1"/>
        </p:nvPicPr>
        <p:blipFill rotWithShape="1">
          <a:blip r:embed="rId2"/>
          <a:srcRect b="17018"/>
          <a:stretch/>
        </p:blipFill>
        <p:spPr>
          <a:xfrm>
            <a:off x="0" y="-1"/>
            <a:ext cx="7744703" cy="5143501"/>
          </a:xfrm>
          <a:prstGeom prst="rect">
            <a:avLst/>
          </a:prstGeom>
        </p:spPr>
      </p:pic>
      <p:sp>
        <p:nvSpPr>
          <p:cNvPr id="4" name="Rectangle 3">
            <a:extLst>
              <a:ext uri="{FF2B5EF4-FFF2-40B4-BE49-F238E27FC236}">
                <a16:creationId xmlns:a16="http://schemas.microsoft.com/office/drawing/2014/main" id="{993B0952-E507-4C21-BAF3-FA2F634599E2}"/>
              </a:ext>
            </a:extLst>
          </p:cNvPr>
          <p:cNvSpPr/>
          <p:nvPr userDrawn="1"/>
        </p:nvSpPr>
        <p:spPr>
          <a:xfrm>
            <a:off x="-12032" y="0"/>
            <a:ext cx="9156032" cy="6388769"/>
          </a:xfrm>
          <a:prstGeom prst="rect">
            <a:avLst/>
          </a:prstGeom>
          <a:gradFill flip="none" rotWithShape="1">
            <a:gsLst>
              <a:gs pos="0">
                <a:srgbClr val="023346">
                  <a:alpha val="87000"/>
                </a:srgbClr>
              </a:gs>
              <a:gs pos="43000">
                <a:srgbClr val="023346">
                  <a:alpha val="47000"/>
                </a:srgbClr>
              </a:gs>
              <a:gs pos="74000">
                <a:srgbClr val="066D7C">
                  <a:alpha val="30000"/>
                </a:srgbClr>
              </a:gs>
              <a:gs pos="100000">
                <a:srgbClr val="066D7C">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VE" sz="1050">
              <a:solidFill>
                <a:srgbClr val="FFFFFF"/>
              </a:solidFill>
              <a:latin typeface="Arial"/>
            </a:endParaRPr>
          </a:p>
        </p:txBody>
      </p:sp>
      <p:sp>
        <p:nvSpPr>
          <p:cNvPr id="5" name="Slide Number Placeholder 2">
            <a:extLst>
              <a:ext uri="{FF2B5EF4-FFF2-40B4-BE49-F238E27FC236}">
                <a16:creationId xmlns:a16="http://schemas.microsoft.com/office/drawing/2014/main" id="{2EC77517-E6F6-494F-A1D8-D5FCC8B09945}"/>
              </a:ext>
            </a:extLst>
          </p:cNvPr>
          <p:cNvSpPr txBox="1">
            <a:spLocks/>
          </p:cNvSpPr>
          <p:nvPr userDrawn="1"/>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chemeClr val="bg1"/>
                </a:solidFill>
                <a:latin typeface="Montserrat" panose="00000500000000000000" pitchFamily="2" charset="0"/>
              </a:rPr>
              <a:pPr defTabSz="685800"/>
              <a:t>‹#›</a:t>
            </a:fld>
            <a:endParaRPr lang="en-US">
              <a:solidFill>
                <a:schemeClr val="bg1"/>
              </a:solidFill>
              <a:latin typeface="Montserrat" panose="00000500000000000000" pitchFamily="2" charset="0"/>
            </a:endParaRPr>
          </a:p>
        </p:txBody>
      </p:sp>
    </p:spTree>
    <p:extLst>
      <p:ext uri="{BB962C8B-B14F-4D97-AF65-F5344CB8AC3E}">
        <p14:creationId xmlns:p14="http://schemas.microsoft.com/office/powerpoint/2010/main" val="1352601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 Only">
    <p:bg>
      <p:bgPr>
        <a:solidFill>
          <a:schemeClr val="lt1"/>
        </a:solidFill>
        <a:effectLst/>
      </p:bgPr>
    </p:bg>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2505628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chemeClr val="lt1"/>
        </a:solidFill>
        <a:effectLst/>
      </p:bgPr>
    </p:bg>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3922012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bg>
      <p:bgPr>
        <a:solidFill>
          <a:schemeClr val="lt1"/>
        </a:solidFill>
        <a:effectLst/>
      </p:bgPr>
    </p:bg>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3772942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bg>
      <p:bgPr>
        <a:solidFill>
          <a:schemeClr val="lt1"/>
        </a:solidFill>
        <a:effectLst/>
      </p:bgPr>
    </p:bg>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1576071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bg>
      <p:bgPr>
        <a:solidFill>
          <a:schemeClr val="lt1"/>
        </a:solidFill>
        <a:effectLst/>
      </p:bgPr>
    </p:bg>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584436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2700"/>
            </a:lvl1pPr>
            <a:lvl2pPr lvl="1" algn="ctr">
              <a:spcBef>
                <a:spcPts val="0"/>
              </a:spcBef>
              <a:spcAft>
                <a:spcPts val="0"/>
              </a:spcAft>
              <a:buSzPts val="3600"/>
              <a:buNone/>
              <a:defRPr sz="2700"/>
            </a:lvl2pPr>
            <a:lvl3pPr lvl="2" algn="ctr">
              <a:spcBef>
                <a:spcPts val="0"/>
              </a:spcBef>
              <a:spcAft>
                <a:spcPts val="0"/>
              </a:spcAft>
              <a:buSzPts val="3600"/>
              <a:buNone/>
              <a:defRPr sz="2700"/>
            </a:lvl3pPr>
            <a:lvl4pPr lvl="3" algn="ctr">
              <a:spcBef>
                <a:spcPts val="0"/>
              </a:spcBef>
              <a:spcAft>
                <a:spcPts val="0"/>
              </a:spcAft>
              <a:buSzPts val="3600"/>
              <a:buNone/>
              <a:defRPr sz="2700"/>
            </a:lvl4pPr>
            <a:lvl5pPr lvl="4" algn="ctr">
              <a:spcBef>
                <a:spcPts val="0"/>
              </a:spcBef>
              <a:spcAft>
                <a:spcPts val="0"/>
              </a:spcAft>
              <a:buSzPts val="3600"/>
              <a:buNone/>
              <a:defRPr sz="2700"/>
            </a:lvl5pPr>
            <a:lvl6pPr lvl="5" algn="ctr">
              <a:spcBef>
                <a:spcPts val="0"/>
              </a:spcBef>
              <a:spcAft>
                <a:spcPts val="0"/>
              </a:spcAft>
              <a:buSzPts val="3600"/>
              <a:buNone/>
              <a:defRPr sz="2700"/>
            </a:lvl6pPr>
            <a:lvl7pPr lvl="6" algn="ctr">
              <a:spcBef>
                <a:spcPts val="0"/>
              </a:spcBef>
              <a:spcAft>
                <a:spcPts val="0"/>
              </a:spcAft>
              <a:buSzPts val="3600"/>
              <a:buNone/>
              <a:defRPr sz="2700"/>
            </a:lvl7pPr>
            <a:lvl8pPr lvl="7" algn="ctr">
              <a:spcBef>
                <a:spcPts val="0"/>
              </a:spcBef>
              <a:spcAft>
                <a:spcPts val="0"/>
              </a:spcAft>
              <a:buSzPts val="3600"/>
              <a:buNone/>
              <a:defRPr sz="2700"/>
            </a:lvl8pPr>
            <a:lvl9pPr lvl="8" algn="ctr">
              <a:spcBef>
                <a:spcPts val="0"/>
              </a:spcBef>
              <a:spcAft>
                <a:spcPts val="0"/>
              </a:spcAft>
              <a:buSzPts val="3600"/>
              <a:buNone/>
              <a:defRPr sz="2700"/>
            </a:lvl9pPr>
          </a:lstStyle>
          <a:p>
            <a:endParaRPr/>
          </a:p>
        </p:txBody>
      </p:sp>
      <p:sp>
        <p:nvSpPr>
          <p:cNvPr id="15" name="Google Shape;15;p3"/>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161687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A52ED-07A0-474E-BFDD-4B8F00E1AE1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4C12CA5-3397-4B1F-93F0-CEBBB3E66B4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B8702DC-6254-4C8B-AC0D-0301D9F5BA30}"/>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03537FBD-A9BB-42FF-96FD-A8BA400AA4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562C0F-AFF3-4432-A30C-23D9F56D124C}"/>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2790942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A close up of a building&#10;&#10;Description automatically generated">
            <a:extLst>
              <a:ext uri="{FF2B5EF4-FFF2-40B4-BE49-F238E27FC236}">
                <a16:creationId xmlns:a16="http://schemas.microsoft.com/office/drawing/2014/main" id="{FDB3F7CE-550E-4610-B5DF-1FA801605EA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3999" cy="5143500"/>
          </a:xfrm>
          <a:prstGeom prst="rect">
            <a:avLst/>
          </a:prstGeom>
        </p:spPr>
      </p:pic>
      <p:sp>
        <p:nvSpPr>
          <p:cNvPr id="2" name="Title 1">
            <a:extLst>
              <a:ext uri="{FF2B5EF4-FFF2-40B4-BE49-F238E27FC236}">
                <a16:creationId xmlns:a16="http://schemas.microsoft.com/office/drawing/2014/main" id="{5D582A24-9A29-4124-8324-34FBD73D9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B94770-34B0-4982-98C8-938CA7BBE2EA}"/>
              </a:ext>
            </a:extLst>
          </p:cNvPr>
          <p:cNvSpPr>
            <a:spLocks noGrp="1"/>
          </p:cNvSpPr>
          <p:nvPr>
            <p:ph idx="1"/>
          </p:nvPr>
        </p:nvSpPr>
        <p:spPr>
          <a:xfrm>
            <a:off x="628650" y="1385887"/>
            <a:ext cx="78867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02A5F-09CB-4349-8D49-4D52A7029FA6}"/>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EB57945C-3E03-4513-B0E7-25D236025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2C272D-BB9A-4E7C-8A6E-4C7836A259B4}"/>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2569374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C6314-BCD1-4E9B-AE4C-94AA2FA0472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C68DD65-5D09-477C-8574-D8AAD9E99D7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3CFF89-8D96-45B3-ADFC-E67C36D58F56}"/>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D1ABF8F3-1610-41FA-80CD-53038BD67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73CA3-8C21-4F6B-B4A0-6FE5D953B6CC}"/>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1007303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2AA3D-7431-464F-9186-E7B55F23BF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F25C9-91E6-4C58-AD11-058DA6C1BE0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D00767-00C7-45AA-9918-DFEB699BBF9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0D500A-3039-4F62-BA4F-1462D48847EB}"/>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6" name="Footer Placeholder 5">
            <a:extLst>
              <a:ext uri="{FF2B5EF4-FFF2-40B4-BE49-F238E27FC236}">
                <a16:creationId xmlns:a16="http://schemas.microsoft.com/office/drawing/2014/main" id="{FE1EAA7B-872C-4ECB-897D-CB42E37F54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1E2922-B930-4533-AC81-F0B7480B612B}"/>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798423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C7E7F-4AE3-49FF-A594-BFFF943CB0E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9D3942-CB5C-4F9B-8005-3096659B605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6F4C331-9327-43A5-92B2-DE6BDB5EAB5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B971-C93B-4070-963A-46298322D62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F4F8464-A47E-4B6F-BDF4-2EBBB0D4362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1EA124-7444-4963-95BC-252C50FEFCAE}"/>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8" name="Footer Placeholder 7">
            <a:extLst>
              <a:ext uri="{FF2B5EF4-FFF2-40B4-BE49-F238E27FC236}">
                <a16:creationId xmlns:a16="http://schemas.microsoft.com/office/drawing/2014/main" id="{FCC02BF8-91AB-4C48-BC0D-E2836FAA8F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E80BFC-748F-41F2-AA3F-8223A0196C33}"/>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15609188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0A93-15BF-4B09-B677-107B9DF1B7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C9A4B4-40DE-4BF0-84A6-5E13A8C306FC}"/>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4" name="Footer Placeholder 3">
            <a:extLst>
              <a:ext uri="{FF2B5EF4-FFF2-40B4-BE49-F238E27FC236}">
                <a16:creationId xmlns:a16="http://schemas.microsoft.com/office/drawing/2014/main" id="{133ABF2A-338E-4D47-9A79-034E960A9E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F26117-B279-49B9-920A-6B9D3B132A5E}"/>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401298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6154-5A64-4C60-A1A5-BEBE28D0E432}"/>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3" name="Footer Placeholder 2">
            <a:extLst>
              <a:ext uri="{FF2B5EF4-FFF2-40B4-BE49-F238E27FC236}">
                <a16:creationId xmlns:a16="http://schemas.microsoft.com/office/drawing/2014/main" id="{78772B5C-6F14-4B21-9B0E-54EE88BDBF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1220D6-1C6C-4B8C-B2F1-E4F80DA219D9}"/>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22420623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5C418-A697-4179-8652-1B684C78244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63ACAEA-76C5-459F-8FA6-DAA0B21905E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7257E9-66F0-4658-A7CB-7A551DA422A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92E149A-957C-4F82-A7B4-A29D328FC810}"/>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6" name="Footer Placeholder 5">
            <a:extLst>
              <a:ext uri="{FF2B5EF4-FFF2-40B4-BE49-F238E27FC236}">
                <a16:creationId xmlns:a16="http://schemas.microsoft.com/office/drawing/2014/main" id="{C0DEDF76-256F-4F19-9BE1-10D3E739E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5BC49-5106-46FE-A0DC-7F0AF5C08E14}"/>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2438758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57141-989B-4E84-B75D-AEF380FBFA6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C182509-3458-47DC-8DC5-1E8D5C91A1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0FA7246-E76C-4914-A005-0666929B584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9101059-8866-4290-BEC4-CCAA7D6D383C}"/>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6" name="Footer Placeholder 5">
            <a:extLst>
              <a:ext uri="{FF2B5EF4-FFF2-40B4-BE49-F238E27FC236}">
                <a16:creationId xmlns:a16="http://schemas.microsoft.com/office/drawing/2014/main" id="{DF40731A-5759-4EAD-B93F-CDFF17C3CE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D1DE64-2E58-4F6F-A9EA-EDD82D1B7A34}"/>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2691849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19" name="Google Shape;19;p4"/>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27F30-90E9-4AD4-9646-113533B3DB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4010DF-6ECD-40D5-942B-C82D15EED3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BB327-1BE0-4E32-A813-229721EAE2BF}"/>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161FF75E-AAB6-4ED6-AF51-548CE6E68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48345-1E3F-4E42-868C-BEF0CF9009D7}"/>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3098297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CFC74B-9C0A-4B98-8697-B44C4064508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AEA76F-07DF-4000-A8DE-7DFD091CCBD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BC27D-A6A3-4819-9159-393DFBA6D5CC}"/>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22E06892-8091-496F-AF77-39DB93E6C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581BA9-80DD-4CAF-BEEB-819844334F28}"/>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791444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p:cSld name="1_Two Content">
    <p:bg>
      <p:bgPr>
        <a:solidFill>
          <a:schemeClr val="lt1"/>
        </a:solidFill>
        <a:effectLst/>
      </p:bgPr>
    </p:bg>
    <p:spTree>
      <p:nvGrpSpPr>
        <p:cNvPr id="1" name="Shape 28"/>
        <p:cNvGrpSpPr/>
        <p:nvPr/>
      </p:nvGrpSpPr>
      <p:grpSpPr>
        <a:xfrm>
          <a:off x="0" y="0"/>
          <a:ext cx="0" cy="0"/>
          <a:chOff x="0" y="0"/>
          <a:chExt cx="0" cy="0"/>
        </a:xfrm>
      </p:grpSpPr>
      <p:pic>
        <p:nvPicPr>
          <p:cNvPr id="3" name="Imagen 1" descr="Imagen que contiene exterior, montaña, nieve, hombre&#10;&#10;Descripción generada automáticamente">
            <a:extLst>
              <a:ext uri="{FF2B5EF4-FFF2-40B4-BE49-F238E27FC236}">
                <a16:creationId xmlns:a16="http://schemas.microsoft.com/office/drawing/2014/main" id="{B6B7A762-144E-422F-AE44-291598BE5D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704"/>
          <a:stretch/>
        </p:blipFill>
        <p:spPr>
          <a:xfrm>
            <a:off x="0" y="-1"/>
            <a:ext cx="9144000" cy="5143501"/>
          </a:xfrm>
          <a:prstGeom prst="rect">
            <a:avLst/>
          </a:prstGeom>
        </p:spPr>
      </p:pic>
    </p:spTree>
    <p:extLst>
      <p:ext uri="{BB962C8B-B14F-4D97-AF65-F5344CB8AC3E}">
        <p14:creationId xmlns:p14="http://schemas.microsoft.com/office/powerpoint/2010/main" val="2953155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p:cSld name="1_Comparison">
    <p:bg>
      <p:bgPr>
        <a:solidFill>
          <a:schemeClr val="lt1"/>
        </a:solidFill>
        <a:effectLst/>
      </p:bgPr>
    </p:bg>
    <p:spTree>
      <p:nvGrpSpPr>
        <p:cNvPr id="1" name="Shape 29"/>
        <p:cNvGrpSpPr/>
        <p:nvPr/>
      </p:nvGrpSpPr>
      <p:grpSpPr>
        <a:xfrm>
          <a:off x="0" y="0"/>
          <a:ext cx="0" cy="0"/>
          <a:chOff x="0" y="0"/>
          <a:chExt cx="0" cy="0"/>
        </a:xfrm>
      </p:grpSpPr>
    </p:spTree>
    <p:extLst>
      <p:ext uri="{BB962C8B-B14F-4D97-AF65-F5344CB8AC3E}">
        <p14:creationId xmlns:p14="http://schemas.microsoft.com/office/powerpoint/2010/main" val="8282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152475"/>
            <a:ext cx="3999900" cy="3416400"/>
          </a:xfrm>
          <a:prstGeom prst="rect">
            <a:avLst/>
          </a:prstGeom>
        </p:spPr>
        <p:txBody>
          <a:bodyPr spcFirstLastPara="1" wrap="square" lIns="91425" tIns="91425" rIns="91425" bIns="91425" anchor="t" anchorCtr="0">
            <a:noAutofit/>
          </a:bodyPr>
          <a:lstStyle>
            <a:lvl1pPr marL="342900" lvl="0" indent="-238125">
              <a:spcBef>
                <a:spcPts val="0"/>
              </a:spcBef>
              <a:spcAft>
                <a:spcPts val="0"/>
              </a:spcAft>
              <a:buSzPts val="1400"/>
              <a:buChar char="●"/>
              <a:defRPr sz="105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23" name="Google Shape;23;p5"/>
          <p:cNvSpPr txBox="1">
            <a:spLocks noGrp="1"/>
          </p:cNvSpPr>
          <p:nvPr>
            <p:ph type="body" idx="2"/>
          </p:nvPr>
        </p:nvSpPr>
        <p:spPr>
          <a:xfrm>
            <a:off x="4832401" y="1152475"/>
            <a:ext cx="3999900" cy="3416400"/>
          </a:xfrm>
          <a:prstGeom prst="rect">
            <a:avLst/>
          </a:prstGeom>
        </p:spPr>
        <p:txBody>
          <a:bodyPr spcFirstLastPara="1" wrap="square" lIns="91425" tIns="91425" rIns="91425" bIns="91425" anchor="t" anchorCtr="0">
            <a:noAutofit/>
          </a:bodyPr>
          <a:lstStyle>
            <a:lvl1pPr marL="342900" lvl="0" indent="-238125">
              <a:spcBef>
                <a:spcPts val="0"/>
              </a:spcBef>
              <a:spcAft>
                <a:spcPts val="0"/>
              </a:spcAft>
              <a:buSzPts val="1400"/>
              <a:buChar char="●"/>
              <a:defRPr sz="105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24" name="Google Shape;24;p5"/>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1800"/>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342900" lvl="0" indent="-228600">
              <a:spcBef>
                <a:spcPts val="0"/>
              </a:spcBef>
              <a:spcAft>
                <a:spcPts val="0"/>
              </a:spcAft>
              <a:buSzPts val="1200"/>
              <a:buChar char="●"/>
              <a:defRPr sz="90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31" name="Google Shape;31;p7"/>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
        <p:nvSpPr>
          <p:cNvPr id="34" name="Google Shape;34;p8"/>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40" name="Google Shape;40;p9"/>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342900" lvl="0" indent="-17145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75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22960" y="457200"/>
            <a:ext cx="7543800" cy="857250"/>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22960" y="1384301"/>
            <a:ext cx="7543800" cy="3017520"/>
          </a:xfrm>
          <a:prstGeom prst="rect">
            <a:avLst/>
          </a:prstGeom>
          <a:noFill/>
          <a:ln>
            <a:noFill/>
          </a:ln>
        </p:spPr>
        <p:txBody>
          <a:bodyPr spcFirstLastPara="1" wrap="square" lIns="0" tIns="45700" rIns="0" bIns="45700" anchor="t" anchorCtr="0">
            <a:no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2" name="Google Shape;12;p1"/>
          <p:cNvSpPr txBox="1">
            <a:spLocks noGrp="1"/>
          </p:cNvSpPr>
          <p:nvPr>
            <p:ph type="ftr" idx="11"/>
          </p:nvPr>
        </p:nvSpPr>
        <p:spPr>
          <a:xfrm>
            <a:off x="2764640" y="4844841"/>
            <a:ext cx="3617103"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75"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sldNum" idx="12"/>
          </p:nvPr>
        </p:nvSpPr>
        <p:spPr>
          <a:xfrm>
            <a:off x="8418040" y="4863891"/>
            <a:ext cx="725961"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900" b="0" i="0" u="none" strike="noStrike" cap="none">
                <a:solidFill>
                  <a:srgbClr val="515B61"/>
                </a:solidFill>
                <a:latin typeface="Calibri"/>
                <a:ea typeface="Calibri"/>
                <a:cs typeface="Calibri"/>
                <a:sym typeface="Calibri"/>
              </a:defRPr>
            </a:lvl1pPr>
            <a:lvl2pPr marL="0" marR="0" lvl="1" indent="0" algn="r" rtl="0">
              <a:spcBef>
                <a:spcPts val="0"/>
              </a:spcBef>
              <a:spcAft>
                <a:spcPts val="0"/>
              </a:spcAft>
              <a:buNone/>
              <a:defRPr sz="900" b="0" i="0" u="none" strike="noStrike" cap="none">
                <a:solidFill>
                  <a:srgbClr val="515B61"/>
                </a:solidFill>
                <a:latin typeface="Calibri"/>
                <a:ea typeface="Calibri"/>
                <a:cs typeface="Calibri"/>
                <a:sym typeface="Calibri"/>
              </a:defRPr>
            </a:lvl2pPr>
            <a:lvl3pPr marL="0" marR="0" lvl="2" indent="0" algn="r" rtl="0">
              <a:spcBef>
                <a:spcPts val="0"/>
              </a:spcBef>
              <a:spcAft>
                <a:spcPts val="0"/>
              </a:spcAft>
              <a:buNone/>
              <a:defRPr sz="900" b="0" i="0" u="none" strike="noStrike" cap="none">
                <a:solidFill>
                  <a:srgbClr val="515B61"/>
                </a:solidFill>
                <a:latin typeface="Calibri"/>
                <a:ea typeface="Calibri"/>
                <a:cs typeface="Calibri"/>
                <a:sym typeface="Calibri"/>
              </a:defRPr>
            </a:lvl3pPr>
            <a:lvl4pPr marL="0" marR="0" lvl="3" indent="0" algn="r" rtl="0">
              <a:spcBef>
                <a:spcPts val="0"/>
              </a:spcBef>
              <a:spcAft>
                <a:spcPts val="0"/>
              </a:spcAft>
              <a:buNone/>
              <a:defRPr sz="900" b="0" i="0" u="none" strike="noStrike" cap="none">
                <a:solidFill>
                  <a:srgbClr val="515B61"/>
                </a:solidFill>
                <a:latin typeface="Calibri"/>
                <a:ea typeface="Calibri"/>
                <a:cs typeface="Calibri"/>
                <a:sym typeface="Calibri"/>
              </a:defRPr>
            </a:lvl4pPr>
            <a:lvl5pPr marL="0" marR="0" lvl="4" indent="0" algn="r" rtl="0">
              <a:spcBef>
                <a:spcPts val="0"/>
              </a:spcBef>
              <a:spcAft>
                <a:spcPts val="0"/>
              </a:spcAft>
              <a:buNone/>
              <a:defRPr sz="900" b="0" i="0" u="none" strike="noStrike" cap="none">
                <a:solidFill>
                  <a:srgbClr val="515B61"/>
                </a:solidFill>
                <a:latin typeface="Calibri"/>
                <a:ea typeface="Calibri"/>
                <a:cs typeface="Calibri"/>
                <a:sym typeface="Calibri"/>
              </a:defRPr>
            </a:lvl5pPr>
            <a:lvl6pPr marL="0" marR="0" lvl="5" indent="0" algn="r" rtl="0">
              <a:spcBef>
                <a:spcPts val="0"/>
              </a:spcBef>
              <a:spcAft>
                <a:spcPts val="0"/>
              </a:spcAft>
              <a:buNone/>
              <a:defRPr sz="900" b="0" i="0" u="none" strike="noStrike" cap="none">
                <a:solidFill>
                  <a:srgbClr val="515B61"/>
                </a:solidFill>
                <a:latin typeface="Calibri"/>
                <a:ea typeface="Calibri"/>
                <a:cs typeface="Calibri"/>
                <a:sym typeface="Calibri"/>
              </a:defRPr>
            </a:lvl6pPr>
            <a:lvl7pPr marL="0" marR="0" lvl="6" indent="0" algn="r" rtl="0">
              <a:spcBef>
                <a:spcPts val="0"/>
              </a:spcBef>
              <a:spcAft>
                <a:spcPts val="0"/>
              </a:spcAft>
              <a:buNone/>
              <a:defRPr sz="900" b="0" i="0" u="none" strike="noStrike" cap="none">
                <a:solidFill>
                  <a:srgbClr val="515B61"/>
                </a:solidFill>
                <a:latin typeface="Calibri"/>
                <a:ea typeface="Calibri"/>
                <a:cs typeface="Calibri"/>
                <a:sym typeface="Calibri"/>
              </a:defRPr>
            </a:lvl7pPr>
            <a:lvl8pPr marL="0" marR="0" lvl="7" indent="0" algn="r" rtl="0">
              <a:spcBef>
                <a:spcPts val="0"/>
              </a:spcBef>
              <a:spcAft>
                <a:spcPts val="0"/>
              </a:spcAft>
              <a:buNone/>
              <a:defRPr sz="900" b="0" i="0" u="none" strike="noStrike" cap="none">
                <a:solidFill>
                  <a:srgbClr val="515B61"/>
                </a:solidFill>
                <a:latin typeface="Calibri"/>
                <a:ea typeface="Calibri"/>
                <a:cs typeface="Calibri"/>
                <a:sym typeface="Calibri"/>
              </a:defRPr>
            </a:lvl8pPr>
            <a:lvl9pPr marL="0" marR="0" lvl="8" indent="0" algn="r" rtl="0">
              <a:spcBef>
                <a:spcPts val="0"/>
              </a:spcBef>
              <a:spcAft>
                <a:spcPts val="0"/>
              </a:spcAft>
              <a:buNone/>
              <a:defRPr sz="900" b="0" i="0" u="none" strike="noStrike" cap="none">
                <a:solidFill>
                  <a:srgbClr val="515B6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3829887"/>
      </p:ext>
    </p:extLst>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8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17DD09-0878-41E6-9A0F-7EDF7AE5D3E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88F205-9C71-4394-987C-AED735C9880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68A7D-B158-488A-B125-E360A6295FB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B6CE96AB-569D-47C9-A192-3032D6E9BBD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1FD22-1DC4-4469-BA1A-877EACD0092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3D68A29-66D6-4EDE-82FF-42BE2EE452F8}" type="slidenum">
              <a:rPr lang="en-US" smtClean="0"/>
              <a:t>‹#›</a:t>
            </a:fld>
            <a:endParaRPr lang="en-US"/>
          </a:p>
        </p:txBody>
      </p:sp>
    </p:spTree>
    <p:extLst>
      <p:ext uri="{BB962C8B-B14F-4D97-AF65-F5344CB8AC3E}">
        <p14:creationId xmlns:p14="http://schemas.microsoft.com/office/powerpoint/2010/main" val="381771143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7.jpeg"/><Relationship Id="rId7"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6" name="Picture 5">
            <a:extLst>
              <a:ext uri="{FF2B5EF4-FFF2-40B4-BE49-F238E27FC236}">
                <a16:creationId xmlns:a16="http://schemas.microsoft.com/office/drawing/2014/main" id="{9E600DC3-81D4-44E8-9633-A99D135EFF8D}"/>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428750" y="0"/>
            <a:ext cx="7715250" cy="5143500"/>
          </a:xfrm>
          <a:prstGeom prst="rect">
            <a:avLst/>
          </a:prstGeom>
        </p:spPr>
      </p:pic>
      <p:sp>
        <p:nvSpPr>
          <p:cNvPr id="5" name="Rectangle 4">
            <a:extLst>
              <a:ext uri="{FF2B5EF4-FFF2-40B4-BE49-F238E27FC236}">
                <a16:creationId xmlns:a16="http://schemas.microsoft.com/office/drawing/2014/main" id="{7D88C5FB-B922-457F-84C5-41A154069EFE}"/>
              </a:ext>
            </a:extLst>
          </p:cNvPr>
          <p:cNvSpPr/>
          <p:nvPr/>
        </p:nvSpPr>
        <p:spPr>
          <a:xfrm>
            <a:off x="0" y="0"/>
            <a:ext cx="1698172" cy="5143500"/>
          </a:xfrm>
          <a:prstGeom prst="rect">
            <a:avLst/>
          </a:prstGeom>
          <a:solidFill>
            <a:srgbClr val="0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41;p13">
            <a:extLst>
              <a:ext uri="{FF2B5EF4-FFF2-40B4-BE49-F238E27FC236}">
                <a16:creationId xmlns:a16="http://schemas.microsoft.com/office/drawing/2014/main" id="{B88DE256-6331-46EA-A4E7-EE787B62B507}"/>
              </a:ext>
            </a:extLst>
          </p:cNvPr>
          <p:cNvSpPr txBox="1"/>
          <p:nvPr/>
        </p:nvSpPr>
        <p:spPr>
          <a:xfrm>
            <a:off x="559345" y="314325"/>
            <a:ext cx="6407513" cy="1749585"/>
          </a:xfrm>
          <a:prstGeom prst="rect">
            <a:avLst/>
          </a:prstGeom>
          <a:noFill/>
          <a:ln>
            <a:noFill/>
          </a:ln>
        </p:spPr>
        <p:txBody>
          <a:bodyPr spcFirstLastPara="1" wrap="square" lIns="68569" tIns="34275" rIns="68569" bIns="34275" anchor="b" anchorCtr="0">
            <a:noAutofit/>
          </a:bodyPr>
          <a:lstStyle/>
          <a:p>
            <a:pPr defTabSz="685800">
              <a:lnSpc>
                <a:spcPct val="85000"/>
              </a:lnSpc>
              <a:buClr>
                <a:srgbClr val="FFFFFF"/>
              </a:buClr>
              <a:buSzPts val="5400"/>
            </a:pPr>
            <a:r>
              <a:rPr lang="en-US" sz="4000" b="1" dirty="0">
                <a:solidFill>
                  <a:schemeClr val="bg1"/>
                </a:solidFill>
                <a:latin typeface="Montserrat" panose="00000500000000000000" pitchFamily="2" charset="0"/>
                <a:ea typeface="Calibri"/>
                <a:cs typeface="Calibri"/>
                <a:sym typeface="Calibri"/>
              </a:rPr>
              <a:t>Module #4</a:t>
            </a:r>
            <a:br>
              <a:rPr lang="en-US" sz="4000" b="1" dirty="0">
                <a:solidFill>
                  <a:schemeClr val="bg1"/>
                </a:solidFill>
                <a:latin typeface="Montserrat" panose="00000500000000000000" pitchFamily="2" charset="0"/>
                <a:ea typeface="Calibri"/>
                <a:cs typeface="Calibri"/>
                <a:sym typeface="Calibri"/>
              </a:rPr>
            </a:br>
            <a:r>
              <a:rPr lang="en-US" sz="4000" b="1" dirty="0">
                <a:solidFill>
                  <a:schemeClr val="bg1"/>
                </a:solidFill>
                <a:latin typeface="Montserrat" panose="00000500000000000000" pitchFamily="2" charset="0"/>
                <a:ea typeface="Calibri"/>
                <a:cs typeface="Calibri"/>
                <a:sym typeface="Calibri"/>
              </a:rPr>
              <a:t>Treatment and Management of Opioid Use Disorder</a:t>
            </a:r>
          </a:p>
        </p:txBody>
      </p:sp>
      <p:sp>
        <p:nvSpPr>
          <p:cNvPr id="131" name="Google Shape;131;p25"/>
          <p:cNvSpPr txBox="1"/>
          <p:nvPr/>
        </p:nvSpPr>
        <p:spPr>
          <a:xfrm>
            <a:off x="559346" y="4025067"/>
            <a:ext cx="3630818" cy="713846"/>
          </a:xfrm>
          <a:prstGeom prst="rect">
            <a:avLst/>
          </a:prstGeom>
          <a:noFill/>
          <a:ln>
            <a:noFill/>
          </a:ln>
        </p:spPr>
        <p:txBody>
          <a:bodyPr spcFirstLastPara="1" wrap="square" lIns="68569" tIns="34275" rIns="68569" bIns="34275" anchor="t" anchorCtr="0">
            <a:noAutofit/>
          </a:bodyPr>
          <a:lstStyle/>
          <a:p>
            <a:pPr>
              <a:buClr>
                <a:schemeClr val="dk1"/>
              </a:buClr>
              <a:buSzPts val="1200"/>
            </a:pPr>
            <a:r>
              <a:rPr lang="en" sz="800" i="1" dirty="0">
                <a:solidFill>
                  <a:schemeClr val="bg1"/>
                </a:solidFill>
                <a:latin typeface="Montserrat Light" panose="00000400000000000000" pitchFamily="2" charset="0"/>
                <a:ea typeface="Times New Roman"/>
                <a:cs typeface="Times New Roman"/>
                <a:sym typeface="Times New Roman"/>
              </a:rPr>
              <a:t>Funding for this initiative was made possible (in part) by grant no. 1H79FG000021-01 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sz="1000" i="1" dirty="0">
              <a:solidFill>
                <a:schemeClr val="bg1"/>
              </a:solidFill>
              <a:latin typeface="Montserrat Light" panose="00000400000000000000" pitchFamily="2" charset="0"/>
            </a:endParaRPr>
          </a:p>
        </p:txBody>
      </p:sp>
      <p:sp>
        <p:nvSpPr>
          <p:cNvPr id="4" name="TextBox 3">
            <a:extLst>
              <a:ext uri="{FF2B5EF4-FFF2-40B4-BE49-F238E27FC236}">
                <a16:creationId xmlns:a16="http://schemas.microsoft.com/office/drawing/2014/main" id="{C3107D4D-6E20-46BF-A388-639086F48BFE}"/>
              </a:ext>
            </a:extLst>
          </p:cNvPr>
          <p:cNvSpPr txBox="1"/>
          <p:nvPr/>
        </p:nvSpPr>
        <p:spPr>
          <a:xfrm>
            <a:off x="559345" y="2613303"/>
            <a:ext cx="3470044" cy="1169551"/>
          </a:xfrm>
          <a:prstGeom prst="rect">
            <a:avLst/>
          </a:prstGeom>
          <a:noFill/>
        </p:spPr>
        <p:txBody>
          <a:bodyPr wrap="square" rtlCol="0">
            <a:spAutoFit/>
          </a:bodyPr>
          <a:lstStyle/>
          <a:p>
            <a:r>
              <a:rPr lang="en-US" sz="1000" b="1" dirty="0">
                <a:solidFill>
                  <a:schemeClr val="bg1"/>
                </a:solidFill>
                <a:latin typeface="Montserrat" panose="00000500000000000000" pitchFamily="2" charset="0"/>
              </a:rPr>
              <a:t>Module Primary Author</a:t>
            </a:r>
          </a:p>
          <a:p>
            <a:r>
              <a:rPr lang="en-US" sz="1000" dirty="0">
                <a:solidFill>
                  <a:schemeClr val="bg1"/>
                </a:solidFill>
                <a:latin typeface="Montserrat" panose="00000500000000000000" pitchFamily="2" charset="0"/>
              </a:rPr>
              <a:t>Alexis LaPietra</a:t>
            </a:r>
          </a:p>
          <a:p>
            <a:endParaRPr lang="en-US" sz="1000" dirty="0">
              <a:solidFill>
                <a:schemeClr val="bg1"/>
              </a:solidFill>
              <a:latin typeface="Montserrat" panose="00000500000000000000" pitchFamily="2" charset="0"/>
            </a:endParaRPr>
          </a:p>
          <a:p>
            <a:r>
              <a:rPr lang="en-US" sz="1000" b="1" dirty="0">
                <a:solidFill>
                  <a:schemeClr val="bg1"/>
                </a:solidFill>
                <a:latin typeface="Montserrat" panose="00000500000000000000" pitchFamily="2" charset="0"/>
              </a:rPr>
              <a:t>Authoring Group</a:t>
            </a:r>
          </a:p>
          <a:p>
            <a:r>
              <a:rPr lang="en-US" sz="1000" dirty="0">
                <a:solidFill>
                  <a:schemeClr val="bg1"/>
                </a:solidFill>
                <a:latin typeface="Montserrat" panose="00000500000000000000" pitchFamily="2" charset="0"/>
              </a:rPr>
              <a:t>Steven L. Bernstein, Kathryn Hawk, Lindsey Jennings, Lucinda Lai, Alexis LaPietra,  Ryan McCormack, Lewis S. Nelson, and Reuben Strayer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4" name="Picture 3">
            <a:extLst>
              <a:ext uri="{FF2B5EF4-FFF2-40B4-BE49-F238E27FC236}">
                <a16:creationId xmlns:a16="http://schemas.microsoft.com/office/drawing/2014/main" id="{01FAD149-E26E-4416-B1C1-95F9D07E67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906"/>
            <a:ext cx="9144000" cy="5163312"/>
          </a:xfrm>
          <a:prstGeom prst="rect">
            <a:avLst/>
          </a:prstGeom>
        </p:spPr>
      </p:pic>
      <p:sp>
        <p:nvSpPr>
          <p:cNvPr id="286" name="Google Shape;286;p32"/>
          <p:cNvSpPr txBox="1">
            <a:spLocks noGrp="1"/>
          </p:cNvSpPr>
          <p:nvPr>
            <p:ph idx="1"/>
          </p:nvPr>
        </p:nvSpPr>
        <p:spPr>
          <a:xfrm>
            <a:off x="4969042" y="1325629"/>
            <a:ext cx="3801979" cy="2323800"/>
          </a:xfrm>
          <a:prstGeom prst="rect">
            <a:avLst/>
          </a:prstGeom>
          <a:noFill/>
          <a:ln>
            <a:noFill/>
          </a:ln>
        </p:spPr>
        <p:txBody>
          <a:bodyPr spcFirstLastPara="1" wrap="square" lIns="68569" tIns="34275" rIns="68569" bIns="34275" anchor="ctr" anchorCtr="0">
            <a:noAutofit/>
          </a:bodyPr>
          <a:lstStyle/>
          <a:p>
            <a:pPr marL="114300" indent="0" defTabSz="685800">
              <a:lnSpc>
                <a:spcPct val="85000"/>
              </a:lnSpc>
              <a:buClr>
                <a:srgbClr val="FFFFFF"/>
              </a:buClr>
              <a:buSzPts val="5400"/>
              <a:buNone/>
            </a:pPr>
            <a:r>
              <a:rPr lang="en" sz="4000" b="1" dirty="0">
                <a:solidFill>
                  <a:srgbClr val="FFFFFF"/>
                </a:solidFill>
                <a:latin typeface="Montserrat" panose="00000500000000000000" pitchFamily="2" charset="0"/>
                <a:cs typeface="Calibri"/>
                <a:sym typeface="Times New Roman"/>
              </a:rPr>
              <a:t>How can we prevent OUD from the ED?</a:t>
            </a:r>
            <a:endParaRPr sz="4000" b="1" dirty="0">
              <a:solidFill>
                <a:srgbClr val="FFFFFF"/>
              </a:solidFill>
              <a:latin typeface="Montserrat" panose="00000500000000000000" pitchFamily="2" charset="0"/>
              <a:cs typeface="Calibri"/>
            </a:endParaRPr>
          </a:p>
        </p:txBody>
      </p:sp>
      <p:cxnSp>
        <p:nvCxnSpPr>
          <p:cNvPr id="9" name="Straight Connector 8">
            <a:extLst>
              <a:ext uri="{FF2B5EF4-FFF2-40B4-BE49-F238E27FC236}">
                <a16:creationId xmlns:a16="http://schemas.microsoft.com/office/drawing/2014/main" id="{67B16DFB-F5C7-4263-9CBC-F1594463FE57}"/>
              </a:ext>
            </a:extLst>
          </p:cNvPr>
          <p:cNvCxnSpPr>
            <a:cxnSpLocks/>
          </p:cNvCxnSpPr>
          <p:nvPr/>
        </p:nvCxnSpPr>
        <p:spPr>
          <a:xfrm>
            <a:off x="5167564" y="3461272"/>
            <a:ext cx="535406" cy="0"/>
          </a:xfrm>
          <a:prstGeom prst="line">
            <a:avLst/>
          </a:prstGeom>
          <a:noFill/>
          <a:ln w="57150" cap="flat" cmpd="sng" algn="ctr">
            <a:solidFill>
              <a:srgbClr val="4ABDE8">
                <a:shade val="95000"/>
                <a:satMod val="105000"/>
              </a:srgbClr>
            </a:solidFill>
            <a:prstDash val="solid"/>
          </a:ln>
          <a:effectLst/>
        </p:spPr>
      </p:cxnSp>
      <p:sp>
        <p:nvSpPr>
          <p:cNvPr id="10" name="Slide Number Placeholder 2">
            <a:extLst>
              <a:ext uri="{FF2B5EF4-FFF2-40B4-BE49-F238E27FC236}">
                <a16:creationId xmlns:a16="http://schemas.microsoft.com/office/drawing/2014/main" id="{89CE47BF-5710-440F-A5EF-3C4616866906}"/>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rgbClr val="099BAF"/>
                </a:solidFill>
                <a:latin typeface="Montserrat" panose="00000500000000000000" pitchFamily="2" charset="0"/>
              </a:rPr>
              <a:pPr defTabSz="685800"/>
              <a:t>10</a:t>
            </a:fld>
            <a:endParaRPr lang="en-US" dirty="0">
              <a:solidFill>
                <a:srgbClr val="099BAF"/>
              </a:solidFill>
              <a:latin typeface="Montserrat" panose="00000500000000000000"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27"/>
          <p:cNvSpPr txBox="1">
            <a:spLocks noGrp="1"/>
          </p:cNvSpPr>
          <p:nvPr>
            <p:ph idx="4294967295"/>
          </p:nvPr>
        </p:nvSpPr>
        <p:spPr>
          <a:xfrm>
            <a:off x="644439" y="1075526"/>
            <a:ext cx="7277980" cy="3690343"/>
          </a:xfrm>
          <a:prstGeom prst="rect">
            <a:avLst/>
          </a:prstGeom>
          <a:noFill/>
          <a:ln>
            <a:noFill/>
          </a:ln>
        </p:spPr>
        <p:txBody>
          <a:bodyPr spcFirstLastPara="1" wrap="square" lIns="68569" tIns="34275" rIns="68569" bIns="34275" anchor="t" anchorCtr="0">
            <a:noAutofit/>
          </a:bodyPr>
          <a:lstStyle/>
          <a:p>
            <a:pPr marL="28575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For most painful conditions in the ED, patients can be treated with a multi-modal nonopioid approach.</a:t>
            </a:r>
          </a:p>
          <a:p>
            <a:pPr marL="28575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cs typeface="Times New Roman"/>
                <a:sym typeface="Times New Roman"/>
              </a:rPr>
              <a:t>The development of long-term opioid use arising from a prescription is unpredictable, and most acute pain can be well managed with opioid alternatives.</a:t>
            </a:r>
          </a:p>
          <a:p>
            <a:pPr marL="742950" lvl="1" indent="-285750">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cs typeface="Times New Roman"/>
                <a:sym typeface="Times New Roman"/>
              </a:rPr>
              <a:t>Keep opioid naïve patients opioid naïve.</a:t>
            </a:r>
          </a:p>
          <a:p>
            <a:pPr marL="28575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cs typeface="Times New Roman"/>
                <a:sym typeface="Times New Roman"/>
              </a:rPr>
              <a:t>Maximize pain management in the ED and minimize discharge opioid prescriptions.</a:t>
            </a:r>
          </a:p>
          <a:p>
            <a:pPr marL="742950" lvl="1" indent="-285750">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cs typeface="Times New Roman"/>
                <a:sym typeface="Times New Roman"/>
              </a:rPr>
              <a:t>If opioids must be given, give the lowest effective dose for the shortest possible duration.</a:t>
            </a:r>
          </a:p>
          <a:p>
            <a:pPr marL="742950" lvl="1" indent="-285750">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cs typeface="Times New Roman"/>
                <a:sym typeface="Times New Roman"/>
              </a:rPr>
              <a:t>Always check your state prescription monitoring database and counsel patients on appropriate use, risks of misuse, safe storage, and proper disposal.</a:t>
            </a:r>
            <a:endParaRPr sz="1600" dirty="0">
              <a:solidFill>
                <a:schemeClr val="bg1"/>
              </a:solidFill>
              <a:latin typeface="Montserrat" panose="00000500000000000000" pitchFamily="2" charset="0"/>
            </a:endParaRPr>
          </a:p>
        </p:txBody>
      </p:sp>
      <p:sp>
        <p:nvSpPr>
          <p:cNvPr id="111" name="Google Shape;41;p13">
            <a:extLst>
              <a:ext uri="{FF2B5EF4-FFF2-40B4-BE49-F238E27FC236}">
                <a16:creationId xmlns:a16="http://schemas.microsoft.com/office/drawing/2014/main" id="{CAA6B85B-A0F4-42B1-8A74-C2BD50C8E122}"/>
              </a:ext>
            </a:extLst>
          </p:cNvPr>
          <p:cNvSpPr txBox="1"/>
          <p:nvPr/>
        </p:nvSpPr>
        <p:spPr>
          <a:xfrm>
            <a:off x="644439" y="361946"/>
            <a:ext cx="7778040"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Prevention of OUD/Opioid Harms</a:t>
            </a:r>
            <a:endParaRPr lang="en-US" sz="3000" b="1" dirty="0">
              <a:solidFill>
                <a:srgbClr val="44BAE7"/>
              </a:solidFill>
              <a:latin typeface="Montserrat" panose="00000500000000000000" pitchFamily="2" charset="0"/>
              <a:ea typeface="Calibri"/>
              <a:cs typeface="Calibri"/>
              <a:sym typeface="Calibri"/>
            </a:endParaRPr>
          </a:p>
        </p:txBody>
      </p:sp>
      <p:cxnSp>
        <p:nvCxnSpPr>
          <p:cNvPr id="113" name="Straight Connector 112">
            <a:extLst>
              <a:ext uri="{FF2B5EF4-FFF2-40B4-BE49-F238E27FC236}">
                <a16:creationId xmlns:a16="http://schemas.microsoft.com/office/drawing/2014/main" id="{426CE95A-D5C4-4CEE-961B-D1DC6BA8B4A2}"/>
              </a:ext>
            </a:extLst>
          </p:cNvPr>
          <p:cNvCxnSpPr>
            <a:cxnSpLocks/>
          </p:cNvCxnSpPr>
          <p:nvPr/>
        </p:nvCxnSpPr>
        <p:spPr>
          <a:xfrm>
            <a:off x="752724" y="1008329"/>
            <a:ext cx="535406" cy="0"/>
          </a:xfrm>
          <a:prstGeom prst="line">
            <a:avLst/>
          </a:prstGeom>
          <a:noFill/>
          <a:ln w="57150" cap="flat" cmpd="sng" algn="ctr">
            <a:solidFill>
              <a:srgbClr val="4ABDE8">
                <a:shade val="95000"/>
                <a:satMod val="105000"/>
              </a:srgbClr>
            </a:solidFill>
            <a:prstDash val="solid"/>
          </a:ln>
          <a:effectLst/>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14" name="Picture 13" descr="Text, letter&#10;&#10;Description automatically generated">
            <a:extLst>
              <a:ext uri="{FF2B5EF4-FFF2-40B4-BE49-F238E27FC236}">
                <a16:creationId xmlns:a16="http://schemas.microsoft.com/office/drawing/2014/main" id="{2BD0809C-0199-4C00-BE48-B4BF525447ED}"/>
              </a:ext>
            </a:extLst>
          </p:cNvPr>
          <p:cNvPicPr>
            <a:picLocks noChangeAspect="1"/>
          </p:cNvPicPr>
          <p:nvPr/>
        </p:nvPicPr>
        <p:blipFill rotWithShape="1">
          <a:blip r:embed="rId3"/>
          <a:srcRect b="81649"/>
          <a:stretch/>
        </p:blipFill>
        <p:spPr>
          <a:xfrm>
            <a:off x="2686056" y="-1"/>
            <a:ext cx="6457943" cy="1387513"/>
          </a:xfrm>
          <a:prstGeom prst="rect">
            <a:avLst/>
          </a:prstGeom>
        </p:spPr>
      </p:pic>
      <p:pic>
        <p:nvPicPr>
          <p:cNvPr id="3" name="Picture 2" descr="Text, letter&#10;&#10;Description automatically generated">
            <a:extLst>
              <a:ext uri="{FF2B5EF4-FFF2-40B4-BE49-F238E27FC236}">
                <a16:creationId xmlns:a16="http://schemas.microsoft.com/office/drawing/2014/main" id="{03FDF144-C24C-401A-A58B-EBEA8993671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8775"/>
          <a:stretch/>
        </p:blipFill>
        <p:spPr>
          <a:xfrm>
            <a:off x="2686058" y="1216005"/>
            <a:ext cx="6457943" cy="3927498"/>
          </a:xfrm>
          <a:prstGeom prst="rect">
            <a:avLst/>
          </a:prstGeom>
        </p:spPr>
      </p:pic>
      <p:sp>
        <p:nvSpPr>
          <p:cNvPr id="13" name="Rectangle 12">
            <a:extLst>
              <a:ext uri="{FF2B5EF4-FFF2-40B4-BE49-F238E27FC236}">
                <a16:creationId xmlns:a16="http://schemas.microsoft.com/office/drawing/2014/main" id="{779586A3-4D09-48B9-BE59-1B7CCC285AF6}"/>
              </a:ext>
            </a:extLst>
          </p:cNvPr>
          <p:cNvSpPr/>
          <p:nvPr/>
        </p:nvSpPr>
        <p:spPr>
          <a:xfrm rot="16200000">
            <a:off x="1" y="1"/>
            <a:ext cx="5143501" cy="5143500"/>
          </a:xfrm>
          <a:prstGeom prst="rect">
            <a:avLst/>
          </a:prstGeom>
          <a:gradFill flip="none" rotWithShape="1">
            <a:gsLst>
              <a:gs pos="55000">
                <a:srgbClr val="DCDCDF"/>
              </a:gs>
              <a:gs pos="100000">
                <a:schemeClr val="bg1">
                  <a:lumMod val="95000"/>
                  <a:alpha val="0"/>
                </a:schemeClr>
              </a:gs>
              <a:gs pos="0">
                <a:srgbClr val="DCDCD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F8147C-E37B-4B84-839F-61333123B884}"/>
              </a:ext>
            </a:extLst>
          </p:cNvPr>
          <p:cNvSpPr/>
          <p:nvPr/>
        </p:nvSpPr>
        <p:spPr>
          <a:xfrm>
            <a:off x="0" y="-24330"/>
            <a:ext cx="9143999" cy="5143500"/>
          </a:xfrm>
          <a:prstGeom prst="rect">
            <a:avLst/>
          </a:prstGeom>
          <a:gradFill flip="none" rotWithShape="1">
            <a:gsLst>
              <a:gs pos="55000">
                <a:srgbClr val="DCDCDF">
                  <a:alpha val="50000"/>
                </a:srgbClr>
              </a:gs>
              <a:gs pos="100000">
                <a:schemeClr val="bg1">
                  <a:lumMod val="95000"/>
                  <a:alpha val="0"/>
                </a:schemeClr>
              </a:gs>
              <a:gs pos="0">
                <a:srgbClr val="DCDCDF"/>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Google Shape;286;p32"/>
          <p:cNvSpPr txBox="1">
            <a:spLocks noGrp="1"/>
          </p:cNvSpPr>
          <p:nvPr>
            <p:ph idx="1"/>
          </p:nvPr>
        </p:nvSpPr>
        <p:spPr>
          <a:xfrm>
            <a:off x="385764" y="377797"/>
            <a:ext cx="5813508" cy="738043"/>
          </a:xfrm>
          <a:prstGeom prst="rect">
            <a:avLst/>
          </a:prstGeom>
          <a:noFill/>
          <a:ln>
            <a:noFill/>
          </a:ln>
        </p:spPr>
        <p:txBody>
          <a:bodyPr spcFirstLastPara="1" wrap="square" lIns="68569" tIns="34275" rIns="68569" bIns="34275" anchor="ctr" anchorCtr="0">
            <a:noAutofit/>
          </a:bodyPr>
          <a:lstStyle/>
          <a:p>
            <a:pPr marL="114300" indent="0" defTabSz="685800">
              <a:lnSpc>
                <a:spcPct val="85000"/>
              </a:lnSpc>
              <a:buClr>
                <a:srgbClr val="FFFFFF"/>
              </a:buClr>
              <a:buSzPts val="5400"/>
              <a:buNone/>
            </a:pPr>
            <a:r>
              <a:rPr lang="en" sz="4000" b="1" dirty="0">
                <a:solidFill>
                  <a:srgbClr val="023649"/>
                </a:solidFill>
                <a:latin typeface="Montserrat" panose="00000500000000000000" pitchFamily="2" charset="0"/>
                <a:cs typeface="Calibri"/>
                <a:sym typeface="Times New Roman"/>
              </a:rPr>
              <a:t>Which is the best opioid?</a:t>
            </a:r>
            <a:endParaRPr sz="4000" b="1" dirty="0">
              <a:solidFill>
                <a:srgbClr val="023649"/>
              </a:solidFill>
              <a:latin typeface="Montserrat" panose="00000500000000000000" pitchFamily="2" charset="0"/>
              <a:cs typeface="Calibri"/>
            </a:endParaRPr>
          </a:p>
        </p:txBody>
      </p:sp>
      <p:cxnSp>
        <p:nvCxnSpPr>
          <p:cNvPr id="9" name="Straight Connector 8">
            <a:extLst>
              <a:ext uri="{FF2B5EF4-FFF2-40B4-BE49-F238E27FC236}">
                <a16:creationId xmlns:a16="http://schemas.microsoft.com/office/drawing/2014/main" id="{67B16DFB-F5C7-4263-9CBC-F1594463FE57}"/>
              </a:ext>
            </a:extLst>
          </p:cNvPr>
          <p:cNvCxnSpPr>
            <a:cxnSpLocks/>
          </p:cNvCxnSpPr>
          <p:nvPr/>
        </p:nvCxnSpPr>
        <p:spPr>
          <a:xfrm>
            <a:off x="652714" y="1115840"/>
            <a:ext cx="535406" cy="0"/>
          </a:xfrm>
          <a:prstGeom prst="line">
            <a:avLst/>
          </a:prstGeom>
          <a:noFill/>
          <a:ln w="57150" cap="flat" cmpd="sng" algn="ctr">
            <a:solidFill>
              <a:srgbClr val="4ABDE8">
                <a:shade val="95000"/>
                <a:satMod val="105000"/>
              </a:srgbClr>
            </a:solidFill>
            <a:prstDash val="solid"/>
          </a:ln>
          <a:effectLst/>
        </p:spPr>
      </p:cxnSp>
      <p:sp>
        <p:nvSpPr>
          <p:cNvPr id="10" name="Slide Number Placeholder 2">
            <a:extLst>
              <a:ext uri="{FF2B5EF4-FFF2-40B4-BE49-F238E27FC236}">
                <a16:creationId xmlns:a16="http://schemas.microsoft.com/office/drawing/2014/main" id="{89CE47BF-5710-440F-A5EF-3C4616866906}"/>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rgbClr val="099BAF"/>
                </a:solidFill>
                <a:latin typeface="Montserrat" panose="00000500000000000000" pitchFamily="2" charset="0"/>
              </a:rPr>
              <a:pPr defTabSz="685800"/>
              <a:t>12</a:t>
            </a:fld>
            <a:endParaRPr lang="en-US" dirty="0">
              <a:solidFill>
                <a:srgbClr val="099BAF"/>
              </a:solidFill>
              <a:latin typeface="Montserrat" panose="00000500000000000000" pitchFamily="2" charset="0"/>
            </a:endParaRPr>
          </a:p>
        </p:txBody>
      </p:sp>
      <p:sp>
        <p:nvSpPr>
          <p:cNvPr id="11" name="Google Shape;299;p34">
            <a:extLst>
              <a:ext uri="{FF2B5EF4-FFF2-40B4-BE49-F238E27FC236}">
                <a16:creationId xmlns:a16="http://schemas.microsoft.com/office/drawing/2014/main" id="{8F59CBA6-9BB3-4788-A11B-FA2253B0FA4E}"/>
              </a:ext>
            </a:extLst>
          </p:cNvPr>
          <p:cNvSpPr txBox="1">
            <a:spLocks/>
          </p:cNvSpPr>
          <p:nvPr/>
        </p:nvSpPr>
        <p:spPr>
          <a:xfrm>
            <a:off x="454588" y="1496388"/>
            <a:ext cx="3388750" cy="3191725"/>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There is emerging data that </a:t>
            </a:r>
            <a:r>
              <a:rPr lang="en-US" sz="1800" b="1" dirty="0">
                <a:solidFill>
                  <a:srgbClr val="1A547A"/>
                </a:solidFill>
                <a:latin typeface="Montserrat" panose="00000500000000000000" pitchFamily="2" charset="0"/>
                <a:ea typeface="Times New Roman"/>
                <a:cs typeface="Times New Roman"/>
                <a:sym typeface="Times New Roman"/>
              </a:rPr>
              <a:t>oxycodone</a:t>
            </a:r>
            <a:r>
              <a:rPr lang="en-US" sz="1800" dirty="0">
                <a:solidFill>
                  <a:srgbClr val="1A547A"/>
                </a:solidFill>
                <a:latin typeface="Montserrat" panose="00000500000000000000" pitchFamily="2" charset="0"/>
                <a:ea typeface="Times New Roman"/>
                <a:cs typeface="Times New Roman"/>
                <a:sym typeface="Times New Roman"/>
              </a:rPr>
              <a:t> is more “likable.”</a:t>
            </a:r>
          </a:p>
          <a:p>
            <a:pPr marL="647700" lvl="1" indent="-285750">
              <a:buClr>
                <a:srgbClr val="1A547A"/>
              </a:buClr>
              <a:buSzPct val="80000"/>
              <a:buFont typeface="Montserrat" panose="00000500000000000000" pitchFamily="2" charset="0"/>
              <a:buChar char="O"/>
            </a:pPr>
            <a:r>
              <a:rPr lang="en-US" sz="1500" dirty="0">
                <a:solidFill>
                  <a:srgbClr val="1A547A"/>
                </a:solidFill>
                <a:latin typeface="Montserrat" panose="00000500000000000000" pitchFamily="2" charset="0"/>
                <a:cs typeface="Times New Roman"/>
                <a:sym typeface="Times New Roman"/>
              </a:rPr>
              <a:t>It has a greater addiction potential when compared to morphine.</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cs typeface="Times New Roman"/>
                <a:sym typeface="Times New Roman"/>
              </a:rPr>
              <a:t>Starting dose of morphine is 7.5 mg-15 mg PO q6 prn severe pain</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cs typeface="Times New Roman"/>
                <a:sym typeface="Times New Roman"/>
              </a:rPr>
              <a:t>MSIR may be a better option.</a:t>
            </a:r>
          </a:p>
        </p:txBody>
      </p:sp>
    </p:spTree>
    <p:extLst>
      <p:ext uri="{BB962C8B-B14F-4D97-AF65-F5344CB8AC3E}">
        <p14:creationId xmlns:p14="http://schemas.microsoft.com/office/powerpoint/2010/main" val="1112279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6D60F-12C4-4DAE-A04C-A735BD1FC7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859"/>
          <a:stretch/>
        </p:blipFill>
        <p:spPr>
          <a:xfrm>
            <a:off x="1337302" y="1"/>
            <a:ext cx="7806699" cy="5143500"/>
          </a:xfrm>
          <a:prstGeom prst="rect">
            <a:avLst/>
          </a:prstGeom>
        </p:spPr>
      </p:pic>
      <p:sp>
        <p:nvSpPr>
          <p:cNvPr id="10" name="Rectangle 9">
            <a:extLst>
              <a:ext uri="{FF2B5EF4-FFF2-40B4-BE49-F238E27FC236}">
                <a16:creationId xmlns:a16="http://schemas.microsoft.com/office/drawing/2014/main" id="{177FB7A8-01AB-4439-A411-5FB7C54D9F17}"/>
              </a:ext>
            </a:extLst>
          </p:cNvPr>
          <p:cNvSpPr/>
          <p:nvPr/>
        </p:nvSpPr>
        <p:spPr>
          <a:xfrm>
            <a:off x="1157288" y="0"/>
            <a:ext cx="7986712" cy="5143482"/>
          </a:xfrm>
          <a:prstGeom prst="rect">
            <a:avLst/>
          </a:prstGeom>
          <a:gradFill flip="none" rotWithShape="1">
            <a:gsLst>
              <a:gs pos="0">
                <a:schemeClr val="bg1"/>
              </a:gs>
              <a:gs pos="72000">
                <a:schemeClr val="bg1">
                  <a:alpha val="75000"/>
                </a:schemeClr>
              </a:gs>
              <a:gs pos="100000">
                <a:schemeClr val="bg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VE" sz="1050">
              <a:solidFill>
                <a:srgbClr val="FFFFFF"/>
              </a:solidFill>
              <a:latin typeface="Arial"/>
            </a:endParaRPr>
          </a:p>
        </p:txBody>
      </p:sp>
      <p:sp>
        <p:nvSpPr>
          <p:cNvPr id="6" name="Google Shape;41;p13">
            <a:extLst>
              <a:ext uri="{FF2B5EF4-FFF2-40B4-BE49-F238E27FC236}">
                <a16:creationId xmlns:a16="http://schemas.microsoft.com/office/drawing/2014/main" id="{661C0CE7-528C-4414-8217-4244042721DB}"/>
              </a:ext>
            </a:extLst>
          </p:cNvPr>
          <p:cNvSpPr txBox="1"/>
          <p:nvPr/>
        </p:nvSpPr>
        <p:spPr>
          <a:xfrm>
            <a:off x="557880" y="1085851"/>
            <a:ext cx="7000208" cy="1485899"/>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5000" b="1" dirty="0">
                <a:solidFill>
                  <a:srgbClr val="023649"/>
                </a:solidFill>
                <a:latin typeface="Montserrat" panose="00000500000000000000" pitchFamily="2" charset="0"/>
                <a:ea typeface="Calibri"/>
                <a:cs typeface="Calibri"/>
                <a:sym typeface="Calibri"/>
              </a:rPr>
              <a:t>Maximizing Pain Relief:</a:t>
            </a:r>
          </a:p>
          <a:p>
            <a:pPr defTabSz="685800">
              <a:lnSpc>
                <a:spcPct val="85000"/>
              </a:lnSpc>
              <a:buClr>
                <a:srgbClr val="FFFFFF"/>
              </a:buClr>
              <a:buSzPts val="5400"/>
            </a:pPr>
            <a:r>
              <a:rPr lang="en-US" sz="5000" b="1" dirty="0">
                <a:solidFill>
                  <a:srgbClr val="023649"/>
                </a:solidFill>
                <a:latin typeface="Montserrat" panose="00000500000000000000" pitchFamily="2" charset="0"/>
                <a:ea typeface="Calibri"/>
                <a:cs typeface="Calibri"/>
                <a:sym typeface="Calibri"/>
              </a:rPr>
              <a:t>Multi-Modal Approach</a:t>
            </a:r>
          </a:p>
        </p:txBody>
      </p:sp>
      <p:cxnSp>
        <p:nvCxnSpPr>
          <p:cNvPr id="7" name="Straight Connector 6">
            <a:extLst>
              <a:ext uri="{FF2B5EF4-FFF2-40B4-BE49-F238E27FC236}">
                <a16:creationId xmlns:a16="http://schemas.microsoft.com/office/drawing/2014/main" id="{5BB15B8D-D141-45CC-8058-380A7F10EDAE}"/>
              </a:ext>
            </a:extLst>
          </p:cNvPr>
          <p:cNvCxnSpPr>
            <a:cxnSpLocks/>
          </p:cNvCxnSpPr>
          <p:nvPr/>
        </p:nvCxnSpPr>
        <p:spPr>
          <a:xfrm>
            <a:off x="680451" y="2657477"/>
            <a:ext cx="53540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2">
            <a:extLst>
              <a:ext uri="{FF2B5EF4-FFF2-40B4-BE49-F238E27FC236}">
                <a16:creationId xmlns:a16="http://schemas.microsoft.com/office/drawing/2014/main" id="{BD48854A-253F-4E5E-9A42-AC28437C5CD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rgbClr val="099BAF"/>
                </a:solidFill>
                <a:latin typeface="Montserrat" panose="00000500000000000000" pitchFamily="2" charset="0"/>
              </a:rPr>
              <a:pPr defTabSz="685800"/>
              <a:t>13</a:t>
            </a:fld>
            <a:endParaRPr lang="en-US" dirty="0">
              <a:solidFill>
                <a:srgbClr val="099BAF"/>
              </a:solidFill>
              <a:latin typeface="Montserrat" panose="00000500000000000000" pitchFamily="2" charset="0"/>
            </a:endParaRPr>
          </a:p>
        </p:txBody>
      </p:sp>
      <p:sp>
        <p:nvSpPr>
          <p:cNvPr id="8" name="Google Shape;41;p13">
            <a:extLst>
              <a:ext uri="{FF2B5EF4-FFF2-40B4-BE49-F238E27FC236}">
                <a16:creationId xmlns:a16="http://schemas.microsoft.com/office/drawing/2014/main" id="{403EE7D7-BDC3-4F78-84C4-4EEFB6159981}"/>
              </a:ext>
            </a:extLst>
          </p:cNvPr>
          <p:cNvSpPr txBox="1"/>
          <p:nvPr/>
        </p:nvSpPr>
        <p:spPr>
          <a:xfrm>
            <a:off x="557880" y="3657583"/>
            <a:ext cx="6556167" cy="828676"/>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4000" b="1" dirty="0">
                <a:solidFill>
                  <a:srgbClr val="1A547A"/>
                </a:solidFill>
                <a:latin typeface="Montserrat" panose="00000500000000000000" pitchFamily="2" charset="0"/>
                <a:ea typeface="Calibri"/>
                <a:cs typeface="Calibri"/>
                <a:sym typeface="Calibri"/>
              </a:rPr>
              <a:t>(For Everyone + OUD Patients)</a:t>
            </a:r>
          </a:p>
        </p:txBody>
      </p:sp>
    </p:spTree>
    <p:extLst>
      <p:ext uri="{BB962C8B-B14F-4D97-AF65-F5344CB8AC3E}">
        <p14:creationId xmlns:p14="http://schemas.microsoft.com/office/powerpoint/2010/main" val="1699787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6D60F-12C4-4DAE-A04C-A735BD1FC7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859"/>
          <a:stretch/>
        </p:blipFill>
        <p:spPr>
          <a:xfrm>
            <a:off x="1337302" y="1"/>
            <a:ext cx="7806699" cy="5143500"/>
          </a:xfrm>
          <a:prstGeom prst="rect">
            <a:avLst/>
          </a:prstGeom>
        </p:spPr>
      </p:pic>
      <p:sp>
        <p:nvSpPr>
          <p:cNvPr id="10" name="Rectangle 9">
            <a:extLst>
              <a:ext uri="{FF2B5EF4-FFF2-40B4-BE49-F238E27FC236}">
                <a16:creationId xmlns:a16="http://schemas.microsoft.com/office/drawing/2014/main" id="{177FB7A8-01AB-4439-A411-5FB7C54D9F17}"/>
              </a:ext>
            </a:extLst>
          </p:cNvPr>
          <p:cNvSpPr/>
          <p:nvPr/>
        </p:nvSpPr>
        <p:spPr>
          <a:xfrm>
            <a:off x="1186400" y="18"/>
            <a:ext cx="7986712" cy="5143482"/>
          </a:xfrm>
          <a:prstGeom prst="rect">
            <a:avLst/>
          </a:prstGeom>
          <a:gradFill flip="none" rotWithShape="1">
            <a:gsLst>
              <a:gs pos="0">
                <a:schemeClr val="bg1"/>
              </a:gs>
              <a:gs pos="72000">
                <a:schemeClr val="bg1">
                  <a:alpha val="75000"/>
                </a:schemeClr>
              </a:gs>
              <a:gs pos="100000">
                <a:schemeClr val="bg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VE" sz="1050">
              <a:solidFill>
                <a:srgbClr val="FFFFFF"/>
              </a:solidFill>
              <a:latin typeface="Arial"/>
            </a:endParaRPr>
          </a:p>
        </p:txBody>
      </p:sp>
      <p:sp>
        <p:nvSpPr>
          <p:cNvPr id="6" name="Google Shape;41;p13">
            <a:extLst>
              <a:ext uri="{FF2B5EF4-FFF2-40B4-BE49-F238E27FC236}">
                <a16:creationId xmlns:a16="http://schemas.microsoft.com/office/drawing/2014/main" id="{661C0CE7-528C-4414-8217-4244042721DB}"/>
              </a:ext>
            </a:extLst>
          </p:cNvPr>
          <p:cNvSpPr txBox="1"/>
          <p:nvPr/>
        </p:nvSpPr>
        <p:spPr>
          <a:xfrm>
            <a:off x="435308" y="317897"/>
            <a:ext cx="7371389" cy="1007269"/>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600" b="1" dirty="0">
                <a:solidFill>
                  <a:srgbClr val="023649"/>
                </a:solidFill>
                <a:latin typeface="Montserrat" panose="00000500000000000000" pitchFamily="2" charset="0"/>
                <a:ea typeface="Calibri"/>
                <a:cs typeface="Calibri"/>
                <a:sym typeface="Calibri"/>
              </a:rPr>
              <a:t>Musculoskeletal Pain</a:t>
            </a:r>
          </a:p>
        </p:txBody>
      </p:sp>
      <p:cxnSp>
        <p:nvCxnSpPr>
          <p:cNvPr id="7" name="Straight Connector 6">
            <a:extLst>
              <a:ext uri="{FF2B5EF4-FFF2-40B4-BE49-F238E27FC236}">
                <a16:creationId xmlns:a16="http://schemas.microsoft.com/office/drawing/2014/main" id="{5BB15B8D-D141-45CC-8058-380A7F10EDAE}"/>
              </a:ext>
            </a:extLst>
          </p:cNvPr>
          <p:cNvCxnSpPr>
            <a:cxnSpLocks/>
          </p:cNvCxnSpPr>
          <p:nvPr/>
        </p:nvCxnSpPr>
        <p:spPr>
          <a:xfrm>
            <a:off x="593493" y="1225156"/>
            <a:ext cx="56379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2">
            <a:extLst>
              <a:ext uri="{FF2B5EF4-FFF2-40B4-BE49-F238E27FC236}">
                <a16:creationId xmlns:a16="http://schemas.microsoft.com/office/drawing/2014/main" id="{BD48854A-253F-4E5E-9A42-AC28437C5CD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rgbClr val="099BAF"/>
                </a:solidFill>
                <a:latin typeface="Montserrat" panose="00000500000000000000" pitchFamily="2" charset="0"/>
              </a:rPr>
              <a:pPr defTabSz="685800"/>
              <a:t>14</a:t>
            </a:fld>
            <a:endParaRPr lang="en-US" dirty="0">
              <a:solidFill>
                <a:srgbClr val="099BAF"/>
              </a:solidFill>
              <a:latin typeface="Montserrat" panose="00000500000000000000" pitchFamily="2" charset="0"/>
            </a:endParaRPr>
          </a:p>
        </p:txBody>
      </p:sp>
      <p:grpSp>
        <p:nvGrpSpPr>
          <p:cNvPr id="35" name="Group 34">
            <a:extLst>
              <a:ext uri="{FF2B5EF4-FFF2-40B4-BE49-F238E27FC236}">
                <a16:creationId xmlns:a16="http://schemas.microsoft.com/office/drawing/2014/main" id="{B299BF40-1209-4859-8E16-D6690B737E63}"/>
              </a:ext>
            </a:extLst>
          </p:cNvPr>
          <p:cNvGrpSpPr/>
          <p:nvPr/>
        </p:nvGrpSpPr>
        <p:grpSpPr>
          <a:xfrm>
            <a:off x="647271" y="1476056"/>
            <a:ext cx="2006727" cy="2387718"/>
            <a:chOff x="693611" y="1634213"/>
            <a:chExt cx="2006727" cy="2387718"/>
          </a:xfrm>
        </p:grpSpPr>
        <p:sp>
          <p:nvSpPr>
            <p:cNvPr id="11" name="Rectangle: Rounded Corners 10">
              <a:extLst>
                <a:ext uri="{FF2B5EF4-FFF2-40B4-BE49-F238E27FC236}">
                  <a16:creationId xmlns:a16="http://schemas.microsoft.com/office/drawing/2014/main" id="{7771632B-4951-420D-9FE8-DBABB2528B8E}"/>
                </a:ext>
              </a:extLst>
            </p:cNvPr>
            <p:cNvSpPr/>
            <p:nvPr/>
          </p:nvSpPr>
          <p:spPr>
            <a:xfrm>
              <a:off x="693611" y="1634213"/>
              <a:ext cx="2006727" cy="2387718"/>
            </a:xfrm>
            <a:prstGeom prst="roundRect">
              <a:avLst>
                <a:gd name="adj" fmla="val 11544"/>
              </a:avLst>
            </a:prstGeom>
            <a:solidFill>
              <a:schemeClr val="bg1"/>
            </a:solidFill>
            <a:ln w="69850">
              <a:solidFill>
                <a:schemeClr val="bg1">
                  <a:lumMod val="95000"/>
                  <a:alpha val="8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1AED2D1-51D5-438E-9442-FDC65882DB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4937" y="1806655"/>
              <a:ext cx="1784074" cy="2042833"/>
            </a:xfrm>
            <a:prstGeom prst="rect">
              <a:avLst/>
            </a:prstGeom>
          </p:spPr>
        </p:pic>
        <p:sp>
          <p:nvSpPr>
            <p:cNvPr id="15" name="TextBox 14">
              <a:extLst>
                <a:ext uri="{FF2B5EF4-FFF2-40B4-BE49-F238E27FC236}">
                  <a16:creationId xmlns:a16="http://schemas.microsoft.com/office/drawing/2014/main" id="{83621EBD-734A-458E-B574-1966C6B157E5}"/>
                </a:ext>
              </a:extLst>
            </p:cNvPr>
            <p:cNvSpPr txBox="1"/>
            <p:nvPr/>
          </p:nvSpPr>
          <p:spPr>
            <a:xfrm>
              <a:off x="1247085" y="2903270"/>
              <a:ext cx="899778" cy="390763"/>
            </a:xfrm>
            <a:prstGeom prst="roundRect">
              <a:avLst>
                <a:gd name="adj" fmla="val 10700"/>
              </a:avLst>
            </a:prstGeom>
            <a:gradFill flip="none" rotWithShape="1">
              <a:gsLst>
                <a:gs pos="50000">
                  <a:srgbClr val="FCF8F9"/>
                </a:gs>
                <a:gs pos="100000">
                  <a:srgbClr val="BEBAB9"/>
                </a:gs>
                <a:gs pos="75000">
                  <a:srgbClr val="F2EFEF"/>
                </a:gs>
                <a:gs pos="25000">
                  <a:srgbClr val="F6F2F3"/>
                </a:gs>
                <a:gs pos="0">
                  <a:srgbClr val="D4D3D0"/>
                </a:gs>
              </a:gsLst>
              <a:lin ang="0" scaled="1"/>
              <a:tileRect/>
            </a:gradFill>
          </p:spPr>
          <p:txBody>
            <a:bodyPr wrap="square" rtlCol="0">
              <a:spAutoFit/>
            </a:bodyPr>
            <a:lstStyle/>
            <a:p>
              <a:r>
                <a:rPr lang="en-US" sz="1800" dirty="0">
                  <a:solidFill>
                    <a:schemeClr val="tx1"/>
                  </a:solidFill>
                  <a:latin typeface="Calibri" panose="020F0502020204030204" pitchFamily="34" charset="0"/>
                  <a:cs typeface="Calibri" panose="020F0502020204030204" pitchFamily="34" charset="0"/>
                </a:rPr>
                <a:t>400 mg</a:t>
              </a:r>
            </a:p>
          </p:txBody>
        </p:sp>
      </p:grpSp>
      <p:grpSp>
        <p:nvGrpSpPr>
          <p:cNvPr id="31" name="Group 30">
            <a:extLst>
              <a:ext uri="{FF2B5EF4-FFF2-40B4-BE49-F238E27FC236}">
                <a16:creationId xmlns:a16="http://schemas.microsoft.com/office/drawing/2014/main" id="{56C8CFF4-3264-4CDC-ABA7-A590CD68B454}"/>
              </a:ext>
            </a:extLst>
          </p:cNvPr>
          <p:cNvGrpSpPr/>
          <p:nvPr/>
        </p:nvGrpSpPr>
        <p:grpSpPr>
          <a:xfrm>
            <a:off x="3600188" y="1272707"/>
            <a:ext cx="2665079" cy="1243013"/>
            <a:chOff x="6053599" y="703659"/>
            <a:chExt cx="2665079" cy="1243013"/>
          </a:xfrm>
        </p:grpSpPr>
        <p:sp>
          <p:nvSpPr>
            <p:cNvPr id="16" name="Rectangle: Rounded Corners 15">
              <a:extLst>
                <a:ext uri="{FF2B5EF4-FFF2-40B4-BE49-F238E27FC236}">
                  <a16:creationId xmlns:a16="http://schemas.microsoft.com/office/drawing/2014/main" id="{96BBE3D6-E874-4B27-B9AD-A49AA1896FF7}"/>
                </a:ext>
              </a:extLst>
            </p:cNvPr>
            <p:cNvSpPr/>
            <p:nvPr/>
          </p:nvSpPr>
          <p:spPr>
            <a:xfrm>
              <a:off x="6053599" y="703659"/>
              <a:ext cx="2665079" cy="1243013"/>
            </a:xfrm>
            <a:prstGeom prst="roundRect">
              <a:avLst>
                <a:gd name="adj" fmla="val 11544"/>
              </a:avLst>
            </a:prstGeom>
            <a:solidFill>
              <a:schemeClr val="bg1"/>
            </a:solidFill>
            <a:ln w="69850">
              <a:solidFill>
                <a:schemeClr val="bg1">
                  <a:lumMod val="95000"/>
                  <a:alpha val="8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ext&#10;&#10;Description automatically generated with medium confidence">
              <a:extLst>
                <a:ext uri="{FF2B5EF4-FFF2-40B4-BE49-F238E27FC236}">
                  <a16:creationId xmlns:a16="http://schemas.microsoft.com/office/drawing/2014/main" id="{2E711A1A-59D6-404B-AB77-A1124DC41A01}"/>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5497" b="93194" l="723" r="97832">
                          <a14:foregroundMark x1="2349" y1="82461" x2="23216" y2="84031"/>
                          <a14:foregroundMark x1="23216" y1="84031" x2="45257" y2="81414"/>
                          <a14:foregroundMark x1="45257" y1="81414" x2="89341" y2="89267"/>
                          <a14:foregroundMark x1="4155" y1="59162" x2="4155" y2="13874"/>
                          <a14:foregroundMark x1="5330" y1="12304" x2="47335" y2="19895"/>
                          <a14:foregroundMark x1="47335" y1="19895" x2="89341" y2="13089"/>
                          <a14:foregroundMark x1="89341" y1="13089" x2="94670" y2="14921"/>
                          <a14:foregroundMark x1="94941" y1="24346" x2="94941" y2="81414"/>
                          <a14:foregroundMark x1="83740" y1="8901" x2="83740" y2="8901"/>
                          <a14:foregroundMark x1="82294" y1="8901" x2="86450" y2="9686"/>
                          <a14:foregroundMark x1="94670" y1="14921" x2="94128" y2="86649"/>
                          <a14:foregroundMark x1="96477" y1="17277" x2="96748" y2="10471"/>
                          <a14:foregroundMark x1="97922" y1="70419" x2="96748" y2="19895"/>
                          <a14:foregroundMark x1="85276" y1="10471" x2="903" y2="8115"/>
                          <a14:foregroundMark x1="4426" y1="85864" x2="25384" y2="79843"/>
                          <a14:foregroundMark x1="25384" y1="79843" x2="29178" y2="79843"/>
                          <a14:foregroundMark x1="20054" y1="86649" x2="62240" y2="82461"/>
                          <a14:foregroundMark x1="62240" y1="82461" x2="89070" y2="89267"/>
                          <a14:foregroundMark x1="69919" y1="90052" x2="90154" y2="90314"/>
                          <a14:foregroundMark x1="90154" y1="90314" x2="90515" y2="90838"/>
                          <a14:foregroundMark x1="75790" y1="93455" x2="75790" y2="93455"/>
                          <a14:foregroundMark x1="77236" y1="64398" x2="32159" y2="57853"/>
                          <a14:foregroundMark x1="32159" y1="57853" x2="59440" y2="42932"/>
                          <a14:foregroundMark x1="59440" y1="42932" x2="29359" y2="32723"/>
                          <a14:foregroundMark x1="29359" y1="32723" x2="52213" y2="39267"/>
                          <a14:foregroundMark x1="52213" y1="39267" x2="29178" y2="55759"/>
                          <a14:foregroundMark x1="29178" y1="55759" x2="62782" y2="72513"/>
                          <a14:foregroundMark x1="62782" y1="72513" x2="66938" y2="71990"/>
                          <a14:foregroundMark x1="73442" y1="36126" x2="70190" y2="39529"/>
                          <a14:foregroundMark x1="74345" y1="36126" x2="52936" y2="37696"/>
                          <a14:foregroundMark x1="52936" y1="37696" x2="75610" y2="63351"/>
                          <a14:foregroundMark x1="75610" y1="63351" x2="64589" y2="27749"/>
                          <a14:foregroundMark x1="39837" y1="73037" x2="12466" y2="74084"/>
                          <a14:foregroundMark x1="12466" y1="74084" x2="40199" y2="75916"/>
                          <a14:foregroundMark x1="40199" y1="75916" x2="14634" y2="58639"/>
                          <a14:foregroundMark x1="14634" y1="58639" x2="39295" y2="65707"/>
                          <a14:foregroundMark x1="39295" y1="65707" x2="16260" y2="34555"/>
                          <a14:foregroundMark x1="16260" y1="34555" x2="4426" y2="67016"/>
                          <a14:foregroundMark x1="6775" y1="37173" x2="27913" y2="56283"/>
                          <a14:foregroundMark x1="27913" y1="56283" x2="50407" y2="48953"/>
                          <a14:foregroundMark x1="50407" y1="48953" x2="12285" y2="40576"/>
                          <a14:foregroundMark x1="12285" y1="40576" x2="47606" y2="56283"/>
                          <a14:foregroundMark x1="47606" y1="56283" x2="71454" y2="45550"/>
                          <a14:foregroundMark x1="71454" y1="45550" x2="52755" y2="43979"/>
                          <a14:foregroundMark x1="74616" y1="54974" x2="63415" y2="54188"/>
                          <a14:foregroundMark x1="79042" y1="50000" x2="14905" y2="41361"/>
                          <a14:foregroundMark x1="14905" y1="41361" x2="10569" y2="52356"/>
                          <a14:foregroundMark x1="7046" y1="51571" x2="8582" y2="45550"/>
                          <a14:foregroundMark x1="14724" y1="46597" x2="17073" y2="48953"/>
                          <a14:foregroundMark x1="70822" y1="8901" x2="87895" y2="8115"/>
                          <a14:foregroundMark x1="73171" y1="8901" x2="86721" y2="12304"/>
                          <a14:foregroundMark x1="72538" y1="8115" x2="87895" y2="7068"/>
                          <a14:foregroundMark x1="65221" y1="5497" x2="92051" y2="9686"/>
                          <a14:foregroundMark x1="81120" y1="6283" x2="94128" y2="8901"/>
                          <a14:backgroundMark x1="3523" y1="93455" x2="35411" y2="98691"/>
                        </a14:backgroundRemoval>
                      </a14:imgEffect>
                    </a14:imgLayer>
                  </a14:imgProps>
                </a:ext>
                <a:ext uri="{28A0092B-C50C-407E-A947-70E740481C1C}">
                  <a14:useLocalDpi xmlns:a14="http://schemas.microsoft.com/office/drawing/2010/main"/>
                </a:ext>
              </a:extLst>
            </a:blip>
            <a:stretch>
              <a:fillRect/>
            </a:stretch>
          </p:blipFill>
          <p:spPr>
            <a:xfrm>
              <a:off x="6175272" y="904779"/>
              <a:ext cx="2421732" cy="835684"/>
            </a:xfrm>
            <a:prstGeom prst="rect">
              <a:avLst/>
            </a:prstGeom>
          </p:spPr>
        </p:pic>
      </p:grpSp>
      <p:grpSp>
        <p:nvGrpSpPr>
          <p:cNvPr id="32" name="Group 31">
            <a:extLst>
              <a:ext uri="{FF2B5EF4-FFF2-40B4-BE49-F238E27FC236}">
                <a16:creationId xmlns:a16="http://schemas.microsoft.com/office/drawing/2014/main" id="{873DA738-C578-4AB7-AD09-3F8F600B67C9}"/>
              </a:ext>
            </a:extLst>
          </p:cNvPr>
          <p:cNvGrpSpPr/>
          <p:nvPr/>
        </p:nvGrpSpPr>
        <p:grpSpPr>
          <a:xfrm>
            <a:off x="5934742" y="1935832"/>
            <a:ext cx="2346012" cy="1865428"/>
            <a:chOff x="6165286" y="2854806"/>
            <a:chExt cx="2346012" cy="1865428"/>
          </a:xfrm>
        </p:grpSpPr>
        <p:sp>
          <p:nvSpPr>
            <p:cNvPr id="20" name="Rectangle: Rounded Corners 19">
              <a:extLst>
                <a:ext uri="{FF2B5EF4-FFF2-40B4-BE49-F238E27FC236}">
                  <a16:creationId xmlns:a16="http://schemas.microsoft.com/office/drawing/2014/main" id="{543165F1-EF52-443B-B73F-87F54AC6D9AB}"/>
                </a:ext>
              </a:extLst>
            </p:cNvPr>
            <p:cNvSpPr/>
            <p:nvPr/>
          </p:nvSpPr>
          <p:spPr>
            <a:xfrm>
              <a:off x="6165286" y="2854806"/>
              <a:ext cx="2346012" cy="1865428"/>
            </a:xfrm>
            <a:prstGeom prst="roundRect">
              <a:avLst>
                <a:gd name="adj" fmla="val 11544"/>
              </a:avLst>
            </a:prstGeom>
            <a:solidFill>
              <a:schemeClr val="bg1"/>
            </a:solidFill>
            <a:ln w="69850">
              <a:solidFill>
                <a:schemeClr val="bg1">
                  <a:lumMod val="95000"/>
                  <a:alpha val="8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1B64309-BEAA-47AE-9E8C-D90368AE5A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77030" y="3021735"/>
              <a:ext cx="1798243" cy="1531570"/>
            </a:xfrm>
            <a:prstGeom prst="rect">
              <a:avLst/>
            </a:prstGeom>
          </p:spPr>
        </p:pic>
      </p:grpSp>
      <p:grpSp>
        <p:nvGrpSpPr>
          <p:cNvPr id="33" name="Group 32">
            <a:extLst>
              <a:ext uri="{FF2B5EF4-FFF2-40B4-BE49-F238E27FC236}">
                <a16:creationId xmlns:a16="http://schemas.microsoft.com/office/drawing/2014/main" id="{D022A96F-1972-41FA-AEE9-F77886988A6C}"/>
              </a:ext>
            </a:extLst>
          </p:cNvPr>
          <p:cNvGrpSpPr/>
          <p:nvPr/>
        </p:nvGrpSpPr>
        <p:grpSpPr>
          <a:xfrm>
            <a:off x="2367198" y="2692743"/>
            <a:ext cx="3057525" cy="2217038"/>
            <a:chOff x="2257424" y="2290671"/>
            <a:chExt cx="3057525" cy="2217038"/>
          </a:xfrm>
        </p:grpSpPr>
        <p:sp>
          <p:nvSpPr>
            <p:cNvPr id="22" name="Rectangle: Rounded Corners 21">
              <a:extLst>
                <a:ext uri="{FF2B5EF4-FFF2-40B4-BE49-F238E27FC236}">
                  <a16:creationId xmlns:a16="http://schemas.microsoft.com/office/drawing/2014/main" id="{18A873A1-FC7E-494E-A3E4-40AC2E19A54F}"/>
                </a:ext>
              </a:extLst>
            </p:cNvPr>
            <p:cNvSpPr/>
            <p:nvPr/>
          </p:nvSpPr>
          <p:spPr>
            <a:xfrm rot="5400000">
              <a:off x="2677668" y="1870427"/>
              <a:ext cx="2217038" cy="3057525"/>
            </a:xfrm>
            <a:prstGeom prst="roundRect">
              <a:avLst>
                <a:gd name="adj" fmla="val 11544"/>
              </a:avLst>
            </a:prstGeom>
            <a:solidFill>
              <a:schemeClr val="bg1"/>
            </a:solidFill>
            <a:ln w="69850">
              <a:solidFill>
                <a:schemeClr val="bg1">
                  <a:lumMod val="95000"/>
                  <a:alpha val="8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remote, controller, indoor, game&#10;&#10;Description automatically generated">
              <a:extLst>
                <a:ext uri="{FF2B5EF4-FFF2-40B4-BE49-F238E27FC236}">
                  <a16:creationId xmlns:a16="http://schemas.microsoft.com/office/drawing/2014/main" id="{5F7B794C-9B28-4C60-A3B0-2E0088F5342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3093" t="10278" r="2447" b="8229"/>
            <a:stretch/>
          </p:blipFill>
          <p:spPr>
            <a:xfrm>
              <a:off x="2512489" y="2516395"/>
              <a:ext cx="2557493" cy="1765587"/>
            </a:xfrm>
            <a:prstGeom prst="rect">
              <a:avLst/>
            </a:prstGeom>
          </p:spPr>
        </p:pic>
      </p:grpSp>
    </p:spTree>
    <p:extLst>
      <p:ext uri="{BB962C8B-B14F-4D97-AF65-F5344CB8AC3E}">
        <p14:creationId xmlns:p14="http://schemas.microsoft.com/office/powerpoint/2010/main" val="4246597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exterior, montaña, nieve, hombre&#10;&#10;Descripción generada automáticamente">
            <a:extLst>
              <a:ext uri="{FF2B5EF4-FFF2-40B4-BE49-F238E27FC236}">
                <a16:creationId xmlns:a16="http://schemas.microsoft.com/office/drawing/2014/main" id="{5EF3CD53-BE56-43A8-9416-D7EAA436D0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704"/>
          <a:stretch/>
        </p:blipFill>
        <p:spPr>
          <a:xfrm>
            <a:off x="0" y="-1"/>
            <a:ext cx="9144000" cy="5143501"/>
          </a:xfrm>
          <a:prstGeom prst="rect">
            <a:avLst/>
          </a:prstGeom>
        </p:spPr>
      </p:pic>
      <p:sp>
        <p:nvSpPr>
          <p:cNvPr id="2" name="Google Shape;41;p13">
            <a:extLst>
              <a:ext uri="{FF2B5EF4-FFF2-40B4-BE49-F238E27FC236}">
                <a16:creationId xmlns:a16="http://schemas.microsoft.com/office/drawing/2014/main" id="{B25DCFE2-B37A-478A-882A-2E4A230DDD95}"/>
              </a:ext>
            </a:extLst>
          </p:cNvPr>
          <p:cNvSpPr txBox="1"/>
          <p:nvPr/>
        </p:nvSpPr>
        <p:spPr>
          <a:xfrm>
            <a:off x="630151" y="349770"/>
            <a:ext cx="6327861"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A Knot of Contracted Sarcomeres in a Myofibril at 240X Magnification</a:t>
            </a:r>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15</a:t>
            </a:fld>
            <a:endParaRPr lang="en-US">
              <a:solidFill>
                <a:srgbClr val="099BAF"/>
              </a:solidFill>
              <a:latin typeface="Montserrat" panose="00000500000000000000" pitchFamily="2" charset="0"/>
            </a:endParaRPr>
          </a:p>
        </p:txBody>
      </p:sp>
      <p:cxnSp>
        <p:nvCxnSpPr>
          <p:cNvPr id="4" name="Straight Connector 11">
            <a:extLst>
              <a:ext uri="{FF2B5EF4-FFF2-40B4-BE49-F238E27FC236}">
                <a16:creationId xmlns:a16="http://schemas.microsoft.com/office/drawing/2014/main" id="{53015684-975D-489D-9091-6602EB99AEFA}"/>
              </a:ext>
            </a:extLst>
          </p:cNvPr>
          <p:cNvCxnSpPr>
            <a:cxnSpLocks/>
          </p:cNvCxnSpPr>
          <p:nvPr/>
        </p:nvCxnSpPr>
        <p:spPr>
          <a:xfrm>
            <a:off x="759867" y="1229790"/>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5721FD0C-962F-4386-AA68-F2DBE4121875}"/>
              </a:ext>
            </a:extLst>
          </p:cNvPr>
          <p:cNvSpPr/>
          <p:nvPr/>
        </p:nvSpPr>
        <p:spPr>
          <a:xfrm>
            <a:off x="1664493" y="1323568"/>
            <a:ext cx="5815013" cy="3580806"/>
          </a:xfrm>
          <a:prstGeom prst="roundRect">
            <a:avLst>
              <a:gd name="adj" fmla="val 11544"/>
            </a:avLst>
          </a:prstGeom>
          <a:solidFill>
            <a:schemeClr val="bg1"/>
          </a:solidFill>
          <a:ln w="69850">
            <a:solidFill>
              <a:schemeClr val="bg1">
                <a:lumMod val="95000"/>
                <a:alpha val="8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descr="Related image">
            <a:extLst>
              <a:ext uri="{FF2B5EF4-FFF2-40B4-BE49-F238E27FC236}">
                <a16:creationId xmlns:a16="http://schemas.microsoft.com/office/drawing/2014/main" id="{574BC9C1-6EDE-49BB-991D-E61AB81BA78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516" r="146" b="6382"/>
          <a:stretch/>
        </p:blipFill>
        <p:spPr bwMode="auto">
          <a:xfrm>
            <a:off x="1964531" y="1563977"/>
            <a:ext cx="5157788" cy="3102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098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11" name="Google Shape;41;p13">
            <a:extLst>
              <a:ext uri="{FF2B5EF4-FFF2-40B4-BE49-F238E27FC236}">
                <a16:creationId xmlns:a16="http://schemas.microsoft.com/office/drawing/2014/main" id="{CAA6B85B-A0F4-42B1-8A74-C2BD50C8E122}"/>
              </a:ext>
            </a:extLst>
          </p:cNvPr>
          <p:cNvSpPr txBox="1"/>
          <p:nvPr/>
        </p:nvSpPr>
        <p:spPr>
          <a:xfrm>
            <a:off x="644439" y="361946"/>
            <a:ext cx="7778040"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Trigger Point Injection Equipment</a:t>
            </a:r>
            <a:endParaRPr lang="en-US" sz="3000" b="1" dirty="0">
              <a:solidFill>
                <a:srgbClr val="44BAE7"/>
              </a:solidFill>
              <a:latin typeface="Montserrat" panose="00000500000000000000" pitchFamily="2" charset="0"/>
              <a:ea typeface="Calibri"/>
              <a:cs typeface="Calibri"/>
              <a:sym typeface="Calibri"/>
            </a:endParaRPr>
          </a:p>
        </p:txBody>
      </p:sp>
      <p:cxnSp>
        <p:nvCxnSpPr>
          <p:cNvPr id="113" name="Straight Connector 112">
            <a:extLst>
              <a:ext uri="{FF2B5EF4-FFF2-40B4-BE49-F238E27FC236}">
                <a16:creationId xmlns:a16="http://schemas.microsoft.com/office/drawing/2014/main" id="{426CE95A-D5C4-4CEE-961B-D1DC6BA8B4A2}"/>
              </a:ext>
            </a:extLst>
          </p:cNvPr>
          <p:cNvCxnSpPr>
            <a:cxnSpLocks/>
          </p:cNvCxnSpPr>
          <p:nvPr/>
        </p:nvCxnSpPr>
        <p:spPr>
          <a:xfrm>
            <a:off x="752724" y="1008329"/>
            <a:ext cx="535406" cy="0"/>
          </a:xfrm>
          <a:prstGeom prst="line">
            <a:avLst/>
          </a:prstGeom>
          <a:noFill/>
          <a:ln w="57150" cap="flat" cmpd="sng" algn="ctr">
            <a:solidFill>
              <a:srgbClr val="4ABDE8">
                <a:shade val="95000"/>
                <a:satMod val="105000"/>
              </a:srgbClr>
            </a:solidFill>
            <a:prstDash val="solid"/>
          </a:ln>
          <a:effectLst/>
        </p:spPr>
      </p:cxnSp>
      <p:grpSp>
        <p:nvGrpSpPr>
          <p:cNvPr id="15" name="Group 14">
            <a:extLst>
              <a:ext uri="{FF2B5EF4-FFF2-40B4-BE49-F238E27FC236}">
                <a16:creationId xmlns:a16="http://schemas.microsoft.com/office/drawing/2014/main" id="{0B84D053-9A37-41A7-A7E8-E58F5ABC0F07}"/>
              </a:ext>
            </a:extLst>
          </p:cNvPr>
          <p:cNvGrpSpPr/>
          <p:nvPr/>
        </p:nvGrpSpPr>
        <p:grpSpPr>
          <a:xfrm>
            <a:off x="6633021" y="975897"/>
            <a:ext cx="1950244" cy="1418087"/>
            <a:chOff x="6236493" y="982213"/>
            <a:chExt cx="1950244" cy="1418087"/>
          </a:xfrm>
        </p:grpSpPr>
        <p:sp>
          <p:nvSpPr>
            <p:cNvPr id="10" name="Rectangle: Rounded Corners 9">
              <a:extLst>
                <a:ext uri="{FF2B5EF4-FFF2-40B4-BE49-F238E27FC236}">
                  <a16:creationId xmlns:a16="http://schemas.microsoft.com/office/drawing/2014/main" id="{7F0333F7-8FD7-44EB-8D57-B8EC0AEF3482}"/>
                </a:ext>
              </a:extLst>
            </p:cNvPr>
            <p:cNvSpPr/>
            <p:nvPr/>
          </p:nvSpPr>
          <p:spPr>
            <a:xfrm rot="5400000">
              <a:off x="6502571" y="716135"/>
              <a:ext cx="1418087" cy="1950244"/>
            </a:xfrm>
            <a:prstGeom prst="roundRect">
              <a:avLst>
                <a:gd name="adj" fmla="val 11544"/>
              </a:avLst>
            </a:prstGeom>
            <a:solidFill>
              <a:schemeClr val="bg1"/>
            </a:solidFill>
            <a:ln w="69850">
              <a:solidFill>
                <a:schemeClr val="bg1">
                  <a:lumMod val="95000"/>
                  <a:alpha val="8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3252759-D8AA-44E4-8D1C-7FB26099A9B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6365225" y="1109924"/>
              <a:ext cx="1668615" cy="115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a:extLst>
              <a:ext uri="{FF2B5EF4-FFF2-40B4-BE49-F238E27FC236}">
                <a16:creationId xmlns:a16="http://schemas.microsoft.com/office/drawing/2014/main" id="{61F95A8C-D64C-42E4-8828-C55311498C3F}"/>
              </a:ext>
            </a:extLst>
          </p:cNvPr>
          <p:cNvGrpSpPr/>
          <p:nvPr/>
        </p:nvGrpSpPr>
        <p:grpSpPr>
          <a:xfrm>
            <a:off x="5649376" y="2743200"/>
            <a:ext cx="1776413" cy="1950244"/>
            <a:chOff x="5907498" y="2349411"/>
            <a:chExt cx="1776413" cy="1950244"/>
          </a:xfrm>
        </p:grpSpPr>
        <p:sp>
          <p:nvSpPr>
            <p:cNvPr id="12" name="Rectangle: Rounded Corners 11">
              <a:extLst>
                <a:ext uri="{FF2B5EF4-FFF2-40B4-BE49-F238E27FC236}">
                  <a16:creationId xmlns:a16="http://schemas.microsoft.com/office/drawing/2014/main" id="{EF0D2923-CCD3-4F9A-A65B-C978542D29B6}"/>
                </a:ext>
              </a:extLst>
            </p:cNvPr>
            <p:cNvSpPr/>
            <p:nvPr/>
          </p:nvSpPr>
          <p:spPr>
            <a:xfrm>
              <a:off x="6086662" y="2349411"/>
              <a:ext cx="1418087" cy="1950244"/>
            </a:xfrm>
            <a:prstGeom prst="roundRect">
              <a:avLst>
                <a:gd name="adj" fmla="val 11544"/>
              </a:avLst>
            </a:prstGeom>
            <a:solidFill>
              <a:schemeClr val="bg1"/>
            </a:solidFill>
            <a:ln w="69850">
              <a:solidFill>
                <a:schemeClr val="bg1">
                  <a:lumMod val="95000"/>
                  <a:alpha val="8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458ACDD-B087-4134-85D5-37D4F701136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07498" y="2436326"/>
              <a:ext cx="1776413"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207BCA6A-9E7C-4946-A42A-EA4E03434E50}"/>
              </a:ext>
            </a:extLst>
          </p:cNvPr>
          <p:cNvGrpSpPr/>
          <p:nvPr/>
        </p:nvGrpSpPr>
        <p:grpSpPr>
          <a:xfrm>
            <a:off x="2453111" y="2796583"/>
            <a:ext cx="1950244" cy="2124074"/>
            <a:chOff x="3079236" y="1485904"/>
            <a:chExt cx="1950244" cy="2124074"/>
          </a:xfrm>
        </p:grpSpPr>
        <p:sp>
          <p:nvSpPr>
            <p:cNvPr id="13" name="Rectangle: Rounded Corners 12">
              <a:extLst>
                <a:ext uri="{FF2B5EF4-FFF2-40B4-BE49-F238E27FC236}">
                  <a16:creationId xmlns:a16="http://schemas.microsoft.com/office/drawing/2014/main" id="{E3C1E6AC-57C2-475A-ACE8-DBBD06F48307}"/>
                </a:ext>
              </a:extLst>
            </p:cNvPr>
            <p:cNvSpPr/>
            <p:nvPr/>
          </p:nvSpPr>
          <p:spPr>
            <a:xfrm rot="5400000">
              <a:off x="2992321" y="1572819"/>
              <a:ext cx="2124074" cy="1950244"/>
            </a:xfrm>
            <a:prstGeom prst="roundRect">
              <a:avLst>
                <a:gd name="adj" fmla="val 11544"/>
              </a:avLst>
            </a:prstGeom>
            <a:solidFill>
              <a:schemeClr val="bg1"/>
            </a:solidFill>
            <a:ln w="69850">
              <a:solidFill>
                <a:schemeClr val="bg1">
                  <a:lumMod val="95000"/>
                  <a:alpha val="8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BDF982F-417F-4DBE-8BF5-4F1696CA2F3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81451" y="1651141"/>
              <a:ext cx="1545813" cy="179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a:extLst>
              <a:ext uri="{FF2B5EF4-FFF2-40B4-BE49-F238E27FC236}">
                <a16:creationId xmlns:a16="http://schemas.microsoft.com/office/drawing/2014/main" id="{3B824BB9-E8EE-474D-BB9A-911C1E4C4C65}"/>
              </a:ext>
            </a:extLst>
          </p:cNvPr>
          <p:cNvGrpSpPr/>
          <p:nvPr/>
        </p:nvGrpSpPr>
        <p:grpSpPr>
          <a:xfrm>
            <a:off x="1148052" y="1103608"/>
            <a:ext cx="762990" cy="2484849"/>
            <a:chOff x="1300360" y="1589455"/>
            <a:chExt cx="762990" cy="2484849"/>
          </a:xfrm>
        </p:grpSpPr>
        <p:sp>
          <p:nvSpPr>
            <p:cNvPr id="14" name="Rectangle: Rounded Corners 13">
              <a:extLst>
                <a:ext uri="{FF2B5EF4-FFF2-40B4-BE49-F238E27FC236}">
                  <a16:creationId xmlns:a16="http://schemas.microsoft.com/office/drawing/2014/main" id="{208D1E8F-F707-4FFB-ACF5-5815862ACF21}"/>
                </a:ext>
              </a:extLst>
            </p:cNvPr>
            <p:cNvSpPr/>
            <p:nvPr/>
          </p:nvSpPr>
          <p:spPr>
            <a:xfrm rot="1696672">
              <a:off x="1300360" y="1589455"/>
              <a:ext cx="762990" cy="2484849"/>
            </a:xfrm>
            <a:prstGeom prst="roundRect">
              <a:avLst>
                <a:gd name="adj" fmla="val 11544"/>
              </a:avLst>
            </a:prstGeom>
            <a:solidFill>
              <a:schemeClr val="bg1"/>
            </a:solidFill>
            <a:ln w="69850">
              <a:solidFill>
                <a:schemeClr val="bg1">
                  <a:lumMod val="95000"/>
                  <a:alpha val="8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7199A71-66E9-40D3-90A5-21F545A64447}"/>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1750519">
              <a:off x="1462616" y="1638458"/>
              <a:ext cx="4191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Google Shape;268;p29">
            <a:extLst>
              <a:ext uri="{FF2B5EF4-FFF2-40B4-BE49-F238E27FC236}">
                <a16:creationId xmlns:a16="http://schemas.microsoft.com/office/drawing/2014/main" id="{37AD3DB4-F614-4339-832C-236F8D4D95B1}"/>
              </a:ext>
            </a:extLst>
          </p:cNvPr>
          <p:cNvSpPr txBox="1">
            <a:spLocks/>
          </p:cNvSpPr>
          <p:nvPr/>
        </p:nvSpPr>
        <p:spPr>
          <a:xfrm>
            <a:off x="2273946" y="1798505"/>
            <a:ext cx="1508177" cy="525681"/>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pPr marL="14287" indent="0">
              <a:lnSpc>
                <a:spcPct val="100000"/>
              </a:lnSpc>
              <a:spcBef>
                <a:spcPts val="600"/>
              </a:spcBef>
              <a:buClr>
                <a:schemeClr val="bg1"/>
              </a:buClr>
              <a:buSzPct val="80000"/>
              <a:buNone/>
            </a:pPr>
            <a:r>
              <a:rPr lang="en-US" dirty="0">
                <a:solidFill>
                  <a:schemeClr val="bg1"/>
                </a:solidFill>
                <a:latin typeface="Montserrat" panose="00000500000000000000" pitchFamily="2" charset="0"/>
                <a:ea typeface="Times New Roman"/>
                <a:cs typeface="Times New Roman"/>
                <a:sym typeface="Times New Roman"/>
              </a:rPr>
              <a:t>21-25 gauge</a:t>
            </a:r>
          </a:p>
        </p:txBody>
      </p:sp>
      <p:sp>
        <p:nvSpPr>
          <p:cNvPr id="20" name="Google Shape;268;p29">
            <a:extLst>
              <a:ext uri="{FF2B5EF4-FFF2-40B4-BE49-F238E27FC236}">
                <a16:creationId xmlns:a16="http://schemas.microsoft.com/office/drawing/2014/main" id="{D8F2337F-A47B-46C3-AF58-F54CBDB5AEF1}"/>
              </a:ext>
            </a:extLst>
          </p:cNvPr>
          <p:cNvSpPr txBox="1">
            <a:spLocks/>
          </p:cNvSpPr>
          <p:nvPr/>
        </p:nvSpPr>
        <p:spPr>
          <a:xfrm>
            <a:off x="7330755" y="3568718"/>
            <a:ext cx="928105" cy="525681"/>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pPr marL="14287" indent="0">
              <a:lnSpc>
                <a:spcPct val="100000"/>
              </a:lnSpc>
              <a:spcBef>
                <a:spcPts val="600"/>
              </a:spcBef>
              <a:buClr>
                <a:schemeClr val="bg1"/>
              </a:buClr>
              <a:buSzPct val="80000"/>
              <a:buNone/>
            </a:pPr>
            <a:r>
              <a:rPr lang="en-US" dirty="0">
                <a:solidFill>
                  <a:schemeClr val="bg1"/>
                </a:solidFill>
                <a:latin typeface="Montserrat" panose="00000500000000000000" pitchFamily="2" charset="0"/>
                <a:ea typeface="Times New Roman"/>
                <a:cs typeface="Times New Roman"/>
                <a:sym typeface="Times New Roman"/>
              </a:rPr>
              <a:t>1-2 mL</a:t>
            </a:r>
          </a:p>
        </p:txBody>
      </p:sp>
    </p:spTree>
    <p:extLst>
      <p:ext uri="{BB962C8B-B14F-4D97-AF65-F5344CB8AC3E}">
        <p14:creationId xmlns:p14="http://schemas.microsoft.com/office/powerpoint/2010/main" val="947118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3" name="Picture 2">
            <a:extLst>
              <a:ext uri="{FF2B5EF4-FFF2-40B4-BE49-F238E27FC236}">
                <a16:creationId xmlns:a16="http://schemas.microsoft.com/office/drawing/2014/main" id="{7DE7D5DA-28CF-4C38-B976-3B4A9BD99DE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5309" r="5000"/>
          <a:stretch/>
        </p:blipFill>
        <p:spPr>
          <a:xfrm>
            <a:off x="0" y="0"/>
            <a:ext cx="8686799" cy="5143500"/>
          </a:xfrm>
          <a:prstGeom prst="rect">
            <a:avLst/>
          </a:prstGeom>
          <a:scene3d>
            <a:camera prst="orthographicFront">
              <a:rot lat="0" lon="10799999" rev="0"/>
            </a:camera>
            <a:lightRig rig="threePt" dir="t"/>
          </a:scene3d>
        </p:spPr>
      </p:pic>
      <p:pic>
        <p:nvPicPr>
          <p:cNvPr id="11" name="Picture 10">
            <a:extLst>
              <a:ext uri="{FF2B5EF4-FFF2-40B4-BE49-F238E27FC236}">
                <a16:creationId xmlns:a16="http://schemas.microsoft.com/office/drawing/2014/main" id="{9502E4BE-DAB7-45B4-83EF-F7791A9B3D99}"/>
              </a:ext>
            </a:extLst>
          </p:cNvPr>
          <p:cNvPicPr>
            <a:picLocks noChangeAspect="1"/>
          </p:cNvPicPr>
          <p:nvPr/>
        </p:nvPicPr>
        <p:blipFill rotWithShape="1">
          <a:blip r:embed="rId4"/>
          <a:srcRect t="15309" r="75807"/>
          <a:stretch/>
        </p:blipFill>
        <p:spPr>
          <a:xfrm>
            <a:off x="6488582" y="-1"/>
            <a:ext cx="2655418" cy="5143501"/>
          </a:xfrm>
          <a:prstGeom prst="rect">
            <a:avLst/>
          </a:prstGeom>
          <a:scene3d>
            <a:camera prst="orthographicFront">
              <a:rot lat="0" lon="10800000" rev="0"/>
            </a:camera>
            <a:lightRig rig="threePt" dir="t"/>
          </a:scene3d>
        </p:spPr>
      </p:pic>
      <p:sp>
        <p:nvSpPr>
          <p:cNvPr id="7" name="Rectangle 6">
            <a:extLst>
              <a:ext uri="{FF2B5EF4-FFF2-40B4-BE49-F238E27FC236}">
                <a16:creationId xmlns:a16="http://schemas.microsoft.com/office/drawing/2014/main" id="{06FC30F4-0BEF-4E23-8B84-DD6AE8B969F4}"/>
              </a:ext>
            </a:extLst>
          </p:cNvPr>
          <p:cNvSpPr/>
          <p:nvPr/>
        </p:nvSpPr>
        <p:spPr>
          <a:xfrm>
            <a:off x="0" y="-26314"/>
            <a:ext cx="9144000" cy="51435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Google Shape;286;p32"/>
          <p:cNvSpPr txBox="1">
            <a:spLocks noGrp="1"/>
          </p:cNvSpPr>
          <p:nvPr>
            <p:ph idx="1"/>
          </p:nvPr>
        </p:nvSpPr>
        <p:spPr>
          <a:xfrm>
            <a:off x="3111979" y="470021"/>
            <a:ext cx="1321594" cy="577100"/>
          </a:xfrm>
          <a:prstGeom prst="rect">
            <a:avLst/>
          </a:prstGeom>
          <a:noFill/>
          <a:ln>
            <a:noFill/>
          </a:ln>
        </p:spPr>
        <p:txBody>
          <a:bodyPr spcFirstLastPara="1" wrap="square" lIns="68569" tIns="34275" rIns="68569" bIns="34275" anchor="ctr" anchorCtr="0">
            <a:noAutofit/>
          </a:bodyPr>
          <a:lstStyle/>
          <a:p>
            <a:pPr marL="114300" indent="0" defTabSz="685800">
              <a:lnSpc>
                <a:spcPct val="85000"/>
              </a:lnSpc>
              <a:buClr>
                <a:srgbClr val="FFFFFF"/>
              </a:buClr>
              <a:buSzPts val="5400"/>
              <a:buNone/>
            </a:pPr>
            <a:r>
              <a:rPr lang="en" sz="3600" b="1" dirty="0">
                <a:solidFill>
                  <a:srgbClr val="FFFFFF"/>
                </a:solidFill>
                <a:latin typeface="Montserrat" panose="00000500000000000000" pitchFamily="2" charset="0"/>
                <a:cs typeface="Calibri"/>
                <a:sym typeface="Times New Roman"/>
              </a:rPr>
              <a:t>USRA</a:t>
            </a:r>
            <a:endParaRPr sz="3600" b="1" dirty="0">
              <a:solidFill>
                <a:srgbClr val="FFFFFF"/>
              </a:solidFill>
              <a:latin typeface="Montserrat" panose="00000500000000000000" pitchFamily="2" charset="0"/>
              <a:cs typeface="Calibri"/>
            </a:endParaRPr>
          </a:p>
        </p:txBody>
      </p:sp>
      <p:cxnSp>
        <p:nvCxnSpPr>
          <p:cNvPr id="8" name="Straight Connector 7">
            <a:extLst>
              <a:ext uri="{FF2B5EF4-FFF2-40B4-BE49-F238E27FC236}">
                <a16:creationId xmlns:a16="http://schemas.microsoft.com/office/drawing/2014/main" id="{D6B552A2-ADDC-4928-BBEB-94C9E281C457}"/>
              </a:ext>
            </a:extLst>
          </p:cNvPr>
          <p:cNvCxnSpPr>
            <a:cxnSpLocks/>
          </p:cNvCxnSpPr>
          <p:nvPr/>
        </p:nvCxnSpPr>
        <p:spPr>
          <a:xfrm>
            <a:off x="3853227" y="1032345"/>
            <a:ext cx="535406" cy="0"/>
          </a:xfrm>
          <a:prstGeom prst="line">
            <a:avLst/>
          </a:prstGeom>
          <a:noFill/>
          <a:ln w="57150" cap="flat" cmpd="sng" algn="ctr">
            <a:solidFill>
              <a:srgbClr val="4ABDE8">
                <a:shade val="95000"/>
                <a:satMod val="105000"/>
              </a:srgbClr>
            </a:solidFill>
            <a:prstDash val="solid"/>
          </a:ln>
          <a:effectLst/>
        </p:spPr>
      </p:cxnSp>
      <p:sp>
        <p:nvSpPr>
          <p:cNvPr id="12" name="Google Shape;147;p27">
            <a:extLst>
              <a:ext uri="{FF2B5EF4-FFF2-40B4-BE49-F238E27FC236}">
                <a16:creationId xmlns:a16="http://schemas.microsoft.com/office/drawing/2014/main" id="{1835D550-E99A-4194-8FEC-ADBAF48255F5}"/>
              </a:ext>
            </a:extLst>
          </p:cNvPr>
          <p:cNvSpPr txBox="1">
            <a:spLocks/>
          </p:cNvSpPr>
          <p:nvPr/>
        </p:nvSpPr>
        <p:spPr>
          <a:xfrm>
            <a:off x="3657599" y="1217410"/>
            <a:ext cx="3943351" cy="57710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050" b="0" i="0" u="none" strike="noStrike" cap="none">
                <a:solidFill>
                  <a:schemeClr val="dk2"/>
                </a:solidFill>
                <a:latin typeface="Arial"/>
                <a:ea typeface="Arial"/>
                <a:cs typeface="Arial"/>
                <a:sym typeface="Arial"/>
              </a:defRPr>
            </a:lvl9pPr>
          </a:lstStyle>
          <a:p>
            <a:pPr marL="285750" indent="-285750">
              <a:lnSpc>
                <a:spcPct val="100000"/>
              </a:lnSpc>
              <a:buClr>
                <a:schemeClr val="bg1"/>
              </a:buClr>
              <a:buSzPct val="80000"/>
              <a:buFont typeface="Montserrat" panose="00000500000000000000" pitchFamily="2" charset="0"/>
              <a:buChar char="O"/>
            </a:pPr>
            <a:r>
              <a:rPr lang="en-US" dirty="0">
                <a:solidFill>
                  <a:schemeClr val="bg1"/>
                </a:solidFill>
                <a:latin typeface="Montserrat" panose="00000500000000000000" pitchFamily="2" charset="0"/>
                <a:ea typeface="Times New Roman"/>
                <a:cs typeface="Times New Roman"/>
                <a:sym typeface="Times New Roman"/>
              </a:rPr>
              <a:t>The </a:t>
            </a:r>
            <a:r>
              <a:rPr lang="en-US" b="1" dirty="0">
                <a:solidFill>
                  <a:schemeClr val="bg1"/>
                </a:solidFill>
                <a:latin typeface="Montserrat" panose="00000500000000000000" pitchFamily="2" charset="0"/>
                <a:ea typeface="Times New Roman"/>
                <a:cs typeface="Times New Roman"/>
                <a:sym typeface="Times New Roman"/>
              </a:rPr>
              <a:t>BEST</a:t>
            </a:r>
            <a:r>
              <a:rPr lang="en-US" dirty="0">
                <a:solidFill>
                  <a:schemeClr val="bg1"/>
                </a:solidFill>
                <a:latin typeface="Montserrat" panose="00000500000000000000" pitchFamily="2" charset="0"/>
                <a:ea typeface="Times New Roman"/>
                <a:cs typeface="Times New Roman"/>
                <a:sym typeface="Times New Roman"/>
              </a:rPr>
              <a:t> way to manage severe pain</a:t>
            </a:r>
          </a:p>
          <a:p>
            <a:pPr marL="742950" lvl="1" indent="-285750">
              <a:lnSpc>
                <a:spcPct val="100000"/>
              </a:lnSpc>
              <a:spcBef>
                <a:spcPts val="0"/>
              </a:spcBef>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BLOCK, BLOCK, BLOCK the pain	</a:t>
            </a:r>
          </a:p>
        </p:txBody>
      </p:sp>
      <p:sp>
        <p:nvSpPr>
          <p:cNvPr id="13" name="Google Shape;147;p27">
            <a:extLst>
              <a:ext uri="{FF2B5EF4-FFF2-40B4-BE49-F238E27FC236}">
                <a16:creationId xmlns:a16="http://schemas.microsoft.com/office/drawing/2014/main" id="{31E33EF6-E637-4AC5-9D67-6865192F5ADC}"/>
              </a:ext>
            </a:extLst>
          </p:cNvPr>
          <p:cNvSpPr txBox="1">
            <a:spLocks/>
          </p:cNvSpPr>
          <p:nvPr/>
        </p:nvSpPr>
        <p:spPr>
          <a:xfrm>
            <a:off x="4072654" y="1841456"/>
            <a:ext cx="805031" cy="28855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050" b="0" i="0" u="none" strike="noStrike" cap="none">
                <a:solidFill>
                  <a:schemeClr val="dk2"/>
                </a:solidFill>
                <a:latin typeface="Arial"/>
                <a:ea typeface="Arial"/>
                <a:cs typeface="Arial"/>
                <a:sym typeface="Arial"/>
              </a:defRPr>
            </a:lvl9pPr>
          </a:lstStyle>
          <a:p>
            <a:pPr marL="0" indent="0">
              <a:lnSpc>
                <a:spcPct val="100000"/>
              </a:lnSpc>
              <a:buClr>
                <a:schemeClr val="bg1"/>
              </a:buClr>
              <a:buSzPct val="80000"/>
              <a:buNone/>
            </a:pPr>
            <a:r>
              <a:rPr lang="en-US" sz="2000" dirty="0">
                <a:solidFill>
                  <a:schemeClr val="bg1"/>
                </a:solidFill>
                <a:latin typeface="Montserrat" panose="00000500000000000000" pitchFamily="2" charset="0"/>
                <a:ea typeface="Times New Roman"/>
                <a:cs typeface="Times New Roman"/>
                <a:sym typeface="Times New Roman"/>
              </a:rPr>
              <a:t>Hip </a:t>
            </a:r>
            <a:r>
              <a:rPr lang="en-US" sz="2000" dirty="0" err="1">
                <a:solidFill>
                  <a:schemeClr val="bg1"/>
                </a:solidFill>
                <a:latin typeface="Montserrat" panose="00000500000000000000" pitchFamily="2" charset="0"/>
                <a:ea typeface="Times New Roman"/>
                <a:cs typeface="Times New Roman"/>
                <a:sym typeface="Times New Roman"/>
              </a:rPr>
              <a:t>Fx</a:t>
            </a:r>
            <a:endParaRPr lang="en-US" sz="2000" dirty="0">
              <a:solidFill>
                <a:schemeClr val="bg1"/>
              </a:solidFill>
              <a:latin typeface="Montserrat" panose="00000500000000000000" pitchFamily="2" charset="0"/>
              <a:ea typeface="Times New Roman"/>
              <a:cs typeface="Times New Roman"/>
              <a:sym typeface="Times New Roman"/>
            </a:endParaRPr>
          </a:p>
        </p:txBody>
      </p:sp>
      <p:sp>
        <p:nvSpPr>
          <p:cNvPr id="14" name="Google Shape;147;p27">
            <a:extLst>
              <a:ext uri="{FF2B5EF4-FFF2-40B4-BE49-F238E27FC236}">
                <a16:creationId xmlns:a16="http://schemas.microsoft.com/office/drawing/2014/main" id="{BEF8C242-CF21-46B5-874D-694A52F6B961}"/>
              </a:ext>
            </a:extLst>
          </p:cNvPr>
          <p:cNvSpPr txBox="1">
            <a:spLocks/>
          </p:cNvSpPr>
          <p:nvPr/>
        </p:nvSpPr>
        <p:spPr>
          <a:xfrm>
            <a:off x="4742510" y="2401161"/>
            <a:ext cx="805031" cy="28855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050" b="0" i="0" u="none" strike="noStrike" cap="none">
                <a:solidFill>
                  <a:schemeClr val="dk2"/>
                </a:solidFill>
                <a:latin typeface="Arial"/>
                <a:ea typeface="Arial"/>
                <a:cs typeface="Arial"/>
                <a:sym typeface="Arial"/>
              </a:defRPr>
            </a:lvl9pPr>
          </a:lstStyle>
          <a:p>
            <a:pPr marL="0" indent="0">
              <a:lnSpc>
                <a:spcPct val="100000"/>
              </a:lnSpc>
              <a:buClr>
                <a:schemeClr val="bg1"/>
              </a:buClr>
              <a:buSzPct val="80000"/>
              <a:buNone/>
            </a:pPr>
            <a:r>
              <a:rPr lang="en-US" sz="2000" dirty="0">
                <a:solidFill>
                  <a:schemeClr val="bg1"/>
                </a:solidFill>
                <a:latin typeface="Montserrat" panose="00000500000000000000" pitchFamily="2" charset="0"/>
                <a:ea typeface="Times New Roman"/>
                <a:cs typeface="Times New Roman"/>
                <a:sym typeface="Times New Roman"/>
              </a:rPr>
              <a:t>Rib </a:t>
            </a:r>
            <a:r>
              <a:rPr lang="en-US" sz="2000" dirty="0" err="1">
                <a:solidFill>
                  <a:schemeClr val="bg1"/>
                </a:solidFill>
                <a:latin typeface="Montserrat" panose="00000500000000000000" pitchFamily="2" charset="0"/>
                <a:ea typeface="Times New Roman"/>
                <a:cs typeface="Times New Roman"/>
                <a:sym typeface="Times New Roman"/>
              </a:rPr>
              <a:t>Fx</a:t>
            </a:r>
            <a:endParaRPr lang="en-US" sz="2000" dirty="0">
              <a:solidFill>
                <a:schemeClr val="bg1"/>
              </a:solidFill>
              <a:latin typeface="Montserrat" panose="00000500000000000000" pitchFamily="2" charset="0"/>
              <a:ea typeface="Times New Roman"/>
              <a:cs typeface="Times New Roman"/>
              <a:sym typeface="Times New Roman"/>
            </a:endParaRPr>
          </a:p>
        </p:txBody>
      </p:sp>
      <p:sp>
        <p:nvSpPr>
          <p:cNvPr id="15" name="Google Shape;147;p27">
            <a:extLst>
              <a:ext uri="{FF2B5EF4-FFF2-40B4-BE49-F238E27FC236}">
                <a16:creationId xmlns:a16="http://schemas.microsoft.com/office/drawing/2014/main" id="{8CA93D97-CB2F-4FA8-AFA7-8BB6D7C50217}"/>
              </a:ext>
            </a:extLst>
          </p:cNvPr>
          <p:cNvSpPr txBox="1">
            <a:spLocks/>
          </p:cNvSpPr>
          <p:nvPr/>
        </p:nvSpPr>
        <p:spPr>
          <a:xfrm>
            <a:off x="5237951" y="2955929"/>
            <a:ext cx="1299103" cy="57710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050" b="0" i="0" u="none" strike="noStrike" cap="none">
                <a:solidFill>
                  <a:schemeClr val="dk2"/>
                </a:solidFill>
                <a:latin typeface="Arial"/>
                <a:ea typeface="Arial"/>
                <a:cs typeface="Arial"/>
                <a:sym typeface="Arial"/>
              </a:defRPr>
            </a:lvl9pPr>
          </a:lstStyle>
          <a:p>
            <a:pPr marL="0" indent="0">
              <a:lnSpc>
                <a:spcPct val="100000"/>
              </a:lnSpc>
              <a:buClr>
                <a:schemeClr val="bg1"/>
              </a:buClr>
              <a:buSzPct val="80000"/>
              <a:buNone/>
            </a:pPr>
            <a:r>
              <a:rPr lang="en-US" sz="2000" dirty="0">
                <a:solidFill>
                  <a:schemeClr val="bg1"/>
                </a:solidFill>
                <a:latin typeface="Montserrat" panose="00000500000000000000" pitchFamily="2" charset="0"/>
                <a:ea typeface="Times New Roman"/>
                <a:cs typeface="Times New Roman"/>
                <a:sym typeface="Times New Roman"/>
              </a:rPr>
              <a:t>Abdominal Trauma</a:t>
            </a:r>
          </a:p>
        </p:txBody>
      </p:sp>
      <p:sp>
        <p:nvSpPr>
          <p:cNvPr id="16" name="Google Shape;147;p27">
            <a:extLst>
              <a:ext uri="{FF2B5EF4-FFF2-40B4-BE49-F238E27FC236}">
                <a16:creationId xmlns:a16="http://schemas.microsoft.com/office/drawing/2014/main" id="{97D2C726-0AA5-4356-A7F0-9773435D0072}"/>
              </a:ext>
            </a:extLst>
          </p:cNvPr>
          <p:cNvSpPr txBox="1">
            <a:spLocks/>
          </p:cNvSpPr>
          <p:nvPr/>
        </p:nvSpPr>
        <p:spPr>
          <a:xfrm>
            <a:off x="5952048" y="3667044"/>
            <a:ext cx="1146159" cy="57710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050" b="0" i="0" u="none" strike="noStrike" cap="none">
                <a:solidFill>
                  <a:schemeClr val="dk2"/>
                </a:solidFill>
                <a:latin typeface="Arial"/>
                <a:ea typeface="Arial"/>
                <a:cs typeface="Arial"/>
                <a:sym typeface="Arial"/>
              </a:defRPr>
            </a:lvl9pPr>
          </a:lstStyle>
          <a:p>
            <a:pPr marL="0" indent="0">
              <a:lnSpc>
                <a:spcPct val="100000"/>
              </a:lnSpc>
              <a:buClr>
                <a:schemeClr val="bg1"/>
              </a:buClr>
              <a:buSzPct val="80000"/>
              <a:buNone/>
            </a:pPr>
            <a:r>
              <a:rPr lang="en-US" sz="2000" dirty="0">
                <a:solidFill>
                  <a:schemeClr val="bg1"/>
                </a:solidFill>
                <a:latin typeface="Montserrat" panose="00000500000000000000" pitchFamily="2" charset="0"/>
                <a:ea typeface="Times New Roman"/>
                <a:cs typeface="Times New Roman"/>
                <a:sym typeface="Times New Roman"/>
              </a:rPr>
              <a:t>Lower Extremity</a:t>
            </a:r>
          </a:p>
        </p:txBody>
      </p:sp>
      <p:sp>
        <p:nvSpPr>
          <p:cNvPr id="17" name="Google Shape;147;p27">
            <a:extLst>
              <a:ext uri="{FF2B5EF4-FFF2-40B4-BE49-F238E27FC236}">
                <a16:creationId xmlns:a16="http://schemas.microsoft.com/office/drawing/2014/main" id="{B98C7126-2F66-4767-9970-3C1F52CE4D94}"/>
              </a:ext>
            </a:extLst>
          </p:cNvPr>
          <p:cNvSpPr txBox="1">
            <a:spLocks/>
          </p:cNvSpPr>
          <p:nvPr/>
        </p:nvSpPr>
        <p:spPr>
          <a:xfrm>
            <a:off x="6055928" y="1837719"/>
            <a:ext cx="1546247" cy="29722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050" b="0" i="0" u="none" strike="noStrike" cap="none">
                <a:solidFill>
                  <a:schemeClr val="dk2"/>
                </a:solidFill>
                <a:latin typeface="Arial"/>
                <a:ea typeface="Arial"/>
                <a:cs typeface="Arial"/>
                <a:sym typeface="Arial"/>
              </a:defRPr>
            </a:lvl9pPr>
          </a:lstStyle>
          <a:p>
            <a:pPr marL="0" indent="0">
              <a:lnSpc>
                <a:spcPct val="100000"/>
              </a:lnSpc>
              <a:buClr>
                <a:schemeClr val="bg1"/>
              </a:buClr>
              <a:buSzPct val="80000"/>
              <a:buNone/>
            </a:pPr>
            <a:r>
              <a:rPr lang="en-US" sz="2000" dirty="0">
                <a:solidFill>
                  <a:schemeClr val="bg1"/>
                </a:solidFill>
                <a:latin typeface="Montserrat" panose="00000500000000000000" pitchFamily="2" charset="0"/>
                <a:ea typeface="Times New Roman"/>
                <a:cs typeface="Times New Roman"/>
                <a:sym typeface="Times New Roman"/>
              </a:rPr>
              <a:t>Femoral/FICB</a:t>
            </a:r>
          </a:p>
        </p:txBody>
      </p:sp>
      <p:sp>
        <p:nvSpPr>
          <p:cNvPr id="18" name="Google Shape;147;p27">
            <a:extLst>
              <a:ext uri="{FF2B5EF4-FFF2-40B4-BE49-F238E27FC236}">
                <a16:creationId xmlns:a16="http://schemas.microsoft.com/office/drawing/2014/main" id="{43715F34-1038-4F76-B450-0AF2650C0BC9}"/>
              </a:ext>
            </a:extLst>
          </p:cNvPr>
          <p:cNvSpPr txBox="1">
            <a:spLocks/>
          </p:cNvSpPr>
          <p:nvPr/>
        </p:nvSpPr>
        <p:spPr>
          <a:xfrm>
            <a:off x="6722527" y="2233300"/>
            <a:ext cx="1756846" cy="67711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050" b="0" i="0" u="none" strike="noStrike" cap="none">
                <a:solidFill>
                  <a:schemeClr val="dk2"/>
                </a:solidFill>
                <a:latin typeface="Arial"/>
                <a:ea typeface="Arial"/>
                <a:cs typeface="Arial"/>
                <a:sym typeface="Arial"/>
              </a:defRPr>
            </a:lvl9pPr>
          </a:lstStyle>
          <a:p>
            <a:pPr marL="0" indent="0">
              <a:lnSpc>
                <a:spcPct val="100000"/>
              </a:lnSpc>
              <a:buClr>
                <a:schemeClr val="bg1"/>
              </a:buClr>
              <a:buSzPct val="80000"/>
              <a:buNone/>
            </a:pPr>
            <a:r>
              <a:rPr lang="en-US" sz="2000" dirty="0">
                <a:solidFill>
                  <a:schemeClr val="bg1"/>
                </a:solidFill>
                <a:latin typeface="Montserrat" panose="00000500000000000000" pitchFamily="2" charset="0"/>
                <a:ea typeface="Times New Roman"/>
                <a:cs typeface="Times New Roman"/>
                <a:sym typeface="Times New Roman"/>
              </a:rPr>
              <a:t>Serratus or Erector Spinae</a:t>
            </a:r>
          </a:p>
        </p:txBody>
      </p:sp>
      <p:sp>
        <p:nvSpPr>
          <p:cNvPr id="19" name="Google Shape;147;p27">
            <a:extLst>
              <a:ext uri="{FF2B5EF4-FFF2-40B4-BE49-F238E27FC236}">
                <a16:creationId xmlns:a16="http://schemas.microsoft.com/office/drawing/2014/main" id="{E9E847D8-73F4-47BE-8846-706D00AE6D66}"/>
              </a:ext>
            </a:extLst>
          </p:cNvPr>
          <p:cNvSpPr txBox="1">
            <a:spLocks/>
          </p:cNvSpPr>
          <p:nvPr/>
        </p:nvSpPr>
        <p:spPr>
          <a:xfrm>
            <a:off x="7495569" y="3095867"/>
            <a:ext cx="1191230" cy="29722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050" b="0" i="0" u="none" strike="noStrike" cap="none">
                <a:solidFill>
                  <a:schemeClr val="dk2"/>
                </a:solidFill>
                <a:latin typeface="Arial"/>
                <a:ea typeface="Arial"/>
                <a:cs typeface="Arial"/>
                <a:sym typeface="Arial"/>
              </a:defRPr>
            </a:lvl9pPr>
          </a:lstStyle>
          <a:p>
            <a:pPr marL="0" indent="0">
              <a:lnSpc>
                <a:spcPct val="100000"/>
              </a:lnSpc>
              <a:buClr>
                <a:schemeClr val="bg1"/>
              </a:buClr>
              <a:buSzPct val="80000"/>
              <a:buNone/>
            </a:pPr>
            <a:r>
              <a:rPr lang="en-US" sz="2000" dirty="0">
                <a:solidFill>
                  <a:schemeClr val="bg1"/>
                </a:solidFill>
                <a:latin typeface="Montserrat" panose="00000500000000000000" pitchFamily="2" charset="0"/>
                <a:ea typeface="Times New Roman"/>
                <a:cs typeface="Times New Roman"/>
                <a:sym typeface="Times New Roman"/>
              </a:rPr>
              <a:t>TAP Block</a:t>
            </a:r>
          </a:p>
        </p:txBody>
      </p:sp>
      <p:sp>
        <p:nvSpPr>
          <p:cNvPr id="20" name="Google Shape;147;p27">
            <a:extLst>
              <a:ext uri="{FF2B5EF4-FFF2-40B4-BE49-F238E27FC236}">
                <a16:creationId xmlns:a16="http://schemas.microsoft.com/office/drawing/2014/main" id="{919A8393-8E07-4446-B847-A6BA70917F54}"/>
              </a:ext>
            </a:extLst>
          </p:cNvPr>
          <p:cNvSpPr txBox="1">
            <a:spLocks/>
          </p:cNvSpPr>
          <p:nvPr/>
        </p:nvSpPr>
        <p:spPr>
          <a:xfrm>
            <a:off x="7816291" y="3667044"/>
            <a:ext cx="1209306" cy="64931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050" b="0" i="0" u="none" strike="noStrike" cap="none">
                <a:solidFill>
                  <a:schemeClr val="dk2"/>
                </a:solidFill>
                <a:latin typeface="Arial"/>
                <a:ea typeface="Arial"/>
                <a:cs typeface="Arial"/>
                <a:sym typeface="Arial"/>
              </a:defRPr>
            </a:lvl9pPr>
          </a:lstStyle>
          <a:p>
            <a:pPr marL="0" indent="0">
              <a:lnSpc>
                <a:spcPct val="100000"/>
              </a:lnSpc>
              <a:buClr>
                <a:schemeClr val="bg1"/>
              </a:buClr>
              <a:buSzPct val="80000"/>
              <a:buNone/>
            </a:pPr>
            <a:r>
              <a:rPr lang="en-US" sz="2000" dirty="0">
                <a:solidFill>
                  <a:schemeClr val="bg1"/>
                </a:solidFill>
                <a:latin typeface="Montserrat" panose="00000500000000000000" pitchFamily="2" charset="0"/>
                <a:ea typeface="Times New Roman"/>
                <a:cs typeface="Times New Roman"/>
                <a:sym typeface="Times New Roman"/>
              </a:rPr>
              <a:t>Popliteal Block</a:t>
            </a:r>
          </a:p>
        </p:txBody>
      </p:sp>
      <p:sp>
        <p:nvSpPr>
          <p:cNvPr id="2" name="Arrow: Right 1">
            <a:extLst>
              <a:ext uri="{FF2B5EF4-FFF2-40B4-BE49-F238E27FC236}">
                <a16:creationId xmlns:a16="http://schemas.microsoft.com/office/drawing/2014/main" id="{133AD50B-9D38-4D6D-9438-F20F8C4BE8BB}"/>
              </a:ext>
            </a:extLst>
          </p:cNvPr>
          <p:cNvSpPr/>
          <p:nvPr/>
        </p:nvSpPr>
        <p:spPr>
          <a:xfrm>
            <a:off x="4917571" y="1957743"/>
            <a:ext cx="1129149" cy="144275"/>
          </a:xfrm>
          <a:prstGeom prst="rightArrow">
            <a:avLst/>
          </a:prstGeom>
          <a:solidFill>
            <a:srgbClr val="44BAE7"/>
          </a:solidFill>
          <a:ln>
            <a:solidFill>
              <a:srgbClr val="44BA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2984FFAA-5D75-45E2-A92B-92928B4720E6}"/>
              </a:ext>
            </a:extLst>
          </p:cNvPr>
          <p:cNvSpPr/>
          <p:nvPr/>
        </p:nvSpPr>
        <p:spPr>
          <a:xfrm>
            <a:off x="5593378" y="2497484"/>
            <a:ext cx="1129149" cy="144275"/>
          </a:xfrm>
          <a:prstGeom prst="rightArrow">
            <a:avLst/>
          </a:prstGeom>
          <a:solidFill>
            <a:srgbClr val="44BAE7"/>
          </a:solidFill>
          <a:ln>
            <a:solidFill>
              <a:srgbClr val="44BA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292502D9-1D6C-4D2F-AB08-2674ABE1413C}"/>
              </a:ext>
            </a:extLst>
          </p:cNvPr>
          <p:cNvSpPr/>
          <p:nvPr/>
        </p:nvSpPr>
        <p:spPr>
          <a:xfrm>
            <a:off x="6537054" y="3220355"/>
            <a:ext cx="925367" cy="160135"/>
          </a:xfrm>
          <a:prstGeom prst="rightArrow">
            <a:avLst/>
          </a:prstGeom>
          <a:solidFill>
            <a:srgbClr val="44BAE7"/>
          </a:solidFill>
          <a:ln>
            <a:solidFill>
              <a:srgbClr val="44BA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BB735EBD-FCD4-431D-B599-E01DB5747E83}"/>
              </a:ext>
            </a:extLst>
          </p:cNvPr>
          <p:cNvSpPr/>
          <p:nvPr/>
        </p:nvSpPr>
        <p:spPr>
          <a:xfrm>
            <a:off x="7098207" y="3926090"/>
            <a:ext cx="718084" cy="160135"/>
          </a:xfrm>
          <a:prstGeom prst="rightArrow">
            <a:avLst/>
          </a:prstGeom>
          <a:solidFill>
            <a:srgbClr val="44BAE7"/>
          </a:solidFill>
          <a:ln>
            <a:solidFill>
              <a:srgbClr val="44BA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a:extLst>
              <a:ext uri="{FF2B5EF4-FFF2-40B4-BE49-F238E27FC236}">
                <a16:creationId xmlns:a16="http://schemas.microsoft.com/office/drawing/2014/main" id="{89CE47BF-5710-440F-A5EF-3C4616866906}"/>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chemeClr val="bg1"/>
                </a:solidFill>
                <a:latin typeface="Montserrat" panose="00000500000000000000" pitchFamily="2" charset="0"/>
              </a:rPr>
              <a:pPr defTabSz="685800"/>
              <a:t>17</a:t>
            </a:fld>
            <a:endParaRPr lang="en-US" dirty="0">
              <a:solidFill>
                <a:schemeClr val="bg1"/>
              </a:solidFill>
              <a:latin typeface="Montserrat" panose="00000500000000000000" pitchFamily="2" charset="0"/>
            </a:endParaRPr>
          </a:p>
        </p:txBody>
      </p:sp>
      <p:sp>
        <p:nvSpPr>
          <p:cNvPr id="5" name="TextBox 4">
            <a:extLst>
              <a:ext uri="{FF2B5EF4-FFF2-40B4-BE49-F238E27FC236}">
                <a16:creationId xmlns:a16="http://schemas.microsoft.com/office/drawing/2014/main" id="{486179ED-26CB-4923-981C-A1AF586D8B22}"/>
              </a:ext>
            </a:extLst>
          </p:cNvPr>
          <p:cNvSpPr txBox="1"/>
          <p:nvPr/>
        </p:nvSpPr>
        <p:spPr>
          <a:xfrm>
            <a:off x="329815" y="3220355"/>
            <a:ext cx="4412695" cy="1569660"/>
          </a:xfrm>
          <a:prstGeom prst="rect">
            <a:avLst/>
          </a:prstGeom>
          <a:noFill/>
        </p:spPr>
        <p:txBody>
          <a:bodyPr wrap="square" rtlCol="0">
            <a:spAutoFit/>
          </a:bodyPr>
          <a:lstStyle/>
          <a:p>
            <a:pPr algn="ctr"/>
            <a:r>
              <a:rPr lang="en-US" sz="1600" b="1" dirty="0">
                <a:solidFill>
                  <a:schemeClr val="bg1"/>
                </a:solidFill>
                <a:latin typeface="Montserrat" panose="00000500000000000000"/>
              </a:rPr>
              <a:t>In April 2021, ACEP issued a policy statement on Ultrasound-Guided Nerve Blocks (UGNB) that states that UGNBs are not only within the scope of practice of emergency physicians, but represent a core component of a multimodal pathway to control pain for patients in the ED.</a:t>
            </a:r>
          </a:p>
        </p:txBody>
      </p:sp>
    </p:spTree>
    <p:extLst>
      <p:ext uri="{BB962C8B-B14F-4D97-AF65-F5344CB8AC3E}">
        <p14:creationId xmlns:p14="http://schemas.microsoft.com/office/powerpoint/2010/main" val="3274182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4" name="Picture 3">
            <a:extLst>
              <a:ext uri="{FF2B5EF4-FFF2-40B4-BE49-F238E27FC236}">
                <a16:creationId xmlns:a16="http://schemas.microsoft.com/office/drawing/2014/main" id="{2B7ED768-ED38-4D59-A485-A803733D46F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488" t="148" r="13707" b="-148"/>
          <a:stretch/>
        </p:blipFill>
        <p:spPr>
          <a:xfrm>
            <a:off x="2062870" y="0"/>
            <a:ext cx="7081130" cy="5143500"/>
          </a:xfrm>
          <a:prstGeom prst="rect">
            <a:avLst/>
          </a:prstGeom>
        </p:spPr>
      </p:pic>
      <p:sp>
        <p:nvSpPr>
          <p:cNvPr id="12" name="Rectangle 11">
            <a:extLst>
              <a:ext uri="{FF2B5EF4-FFF2-40B4-BE49-F238E27FC236}">
                <a16:creationId xmlns:a16="http://schemas.microsoft.com/office/drawing/2014/main" id="{8C21B991-AB5F-408D-9ED4-B3E17F1F09D7}"/>
              </a:ext>
            </a:extLst>
          </p:cNvPr>
          <p:cNvSpPr/>
          <p:nvPr/>
        </p:nvSpPr>
        <p:spPr>
          <a:xfrm>
            <a:off x="0" y="0"/>
            <a:ext cx="9144000" cy="5143500"/>
          </a:xfrm>
          <a:prstGeom prst="rect">
            <a:avLst/>
          </a:prstGeom>
          <a:gradFill flip="none" rotWithShape="1">
            <a:gsLst>
              <a:gs pos="38000">
                <a:schemeClr val="bg1"/>
              </a:gs>
              <a:gs pos="100000">
                <a:schemeClr val="bg1">
                  <a:alpha val="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41;p13">
            <a:extLst>
              <a:ext uri="{FF2B5EF4-FFF2-40B4-BE49-F238E27FC236}">
                <a16:creationId xmlns:a16="http://schemas.microsoft.com/office/drawing/2014/main" id="{805D3039-F7E7-4431-B8A2-01CDE8F5BFC3}"/>
              </a:ext>
            </a:extLst>
          </p:cNvPr>
          <p:cNvSpPr txBox="1"/>
          <p:nvPr/>
        </p:nvSpPr>
        <p:spPr>
          <a:xfrm>
            <a:off x="715880" y="504826"/>
            <a:ext cx="5734926"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Even More Options…</a:t>
            </a:r>
          </a:p>
        </p:txBody>
      </p:sp>
      <p:cxnSp>
        <p:nvCxnSpPr>
          <p:cNvPr id="10" name="Straight Connector 9">
            <a:extLst>
              <a:ext uri="{FF2B5EF4-FFF2-40B4-BE49-F238E27FC236}">
                <a16:creationId xmlns:a16="http://schemas.microsoft.com/office/drawing/2014/main" id="{47BFFFF1-1501-4947-A7A9-2F7572CC45C6}"/>
              </a:ext>
            </a:extLst>
          </p:cNvPr>
          <p:cNvCxnSpPr>
            <a:cxnSpLocks/>
          </p:cNvCxnSpPr>
          <p:nvPr/>
        </p:nvCxnSpPr>
        <p:spPr>
          <a:xfrm>
            <a:off x="824277" y="1146645"/>
            <a:ext cx="535406" cy="0"/>
          </a:xfrm>
          <a:prstGeom prst="line">
            <a:avLst/>
          </a:prstGeom>
          <a:noFill/>
          <a:ln w="57150" cap="flat" cmpd="sng" algn="ctr">
            <a:solidFill>
              <a:srgbClr val="4ABDE8">
                <a:shade val="95000"/>
                <a:satMod val="105000"/>
              </a:srgbClr>
            </a:solidFill>
            <a:prstDash val="solid"/>
          </a:ln>
          <a:effectLst/>
        </p:spPr>
      </p:cxnSp>
      <p:sp>
        <p:nvSpPr>
          <p:cNvPr id="11" name="Google Shape;89;p20">
            <a:extLst>
              <a:ext uri="{FF2B5EF4-FFF2-40B4-BE49-F238E27FC236}">
                <a16:creationId xmlns:a16="http://schemas.microsoft.com/office/drawing/2014/main" id="{AF391EBE-A440-4AAC-B644-AD444FE1850E}"/>
              </a:ext>
            </a:extLst>
          </p:cNvPr>
          <p:cNvSpPr txBox="1"/>
          <p:nvPr/>
        </p:nvSpPr>
        <p:spPr>
          <a:xfrm>
            <a:off x="857083" y="1613482"/>
            <a:ext cx="1205787" cy="328612"/>
          </a:xfrm>
          <a:prstGeom prst="rect">
            <a:avLst/>
          </a:prstGeom>
          <a:noFill/>
          <a:ln>
            <a:noFill/>
          </a:ln>
        </p:spPr>
        <p:txBody>
          <a:bodyPr spcFirstLastPara="1" wrap="square" lIns="68569" tIns="34275" rIns="68569" bIns="34275" anchor="t" anchorCtr="0">
            <a:noAutofit/>
          </a:bodyPr>
          <a:lstStyle/>
          <a:p>
            <a:pPr defTabSz="685800">
              <a:lnSpc>
                <a:spcPct val="90000"/>
              </a:lnSpc>
              <a:buClr>
                <a:srgbClr val="1A547A"/>
              </a:buClr>
              <a:buSzPct val="100000"/>
            </a:pPr>
            <a:r>
              <a:rPr lang="en-US" sz="2000" dirty="0">
                <a:solidFill>
                  <a:srgbClr val="1A547A"/>
                </a:solidFill>
                <a:latin typeface="Montserrat" panose="00000500000000000000" pitchFamily="2" charset="0"/>
                <a:ea typeface="Calibri"/>
                <a:cs typeface="Calibri"/>
                <a:sym typeface="Calibri"/>
              </a:rPr>
              <a:t>Headache</a:t>
            </a:r>
          </a:p>
        </p:txBody>
      </p:sp>
      <p:sp>
        <p:nvSpPr>
          <p:cNvPr id="16" name="Slide Number Placeholder 2">
            <a:extLst>
              <a:ext uri="{FF2B5EF4-FFF2-40B4-BE49-F238E27FC236}">
                <a16:creationId xmlns:a16="http://schemas.microsoft.com/office/drawing/2014/main" id="{0A8C82E2-7939-407F-90AB-B81253FE0BB2}"/>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rgbClr val="099BAF"/>
                </a:solidFill>
                <a:latin typeface="Montserrat" panose="00000500000000000000" pitchFamily="2" charset="0"/>
              </a:rPr>
              <a:pPr defTabSz="685800"/>
              <a:t>18</a:t>
            </a:fld>
            <a:endParaRPr lang="en-US" dirty="0">
              <a:solidFill>
                <a:srgbClr val="099BAF"/>
              </a:solidFill>
              <a:latin typeface="Montserrat" panose="00000500000000000000" pitchFamily="2" charset="0"/>
            </a:endParaRPr>
          </a:p>
        </p:txBody>
      </p:sp>
      <p:sp>
        <p:nvSpPr>
          <p:cNvPr id="8" name="Google Shape;89;p20">
            <a:extLst>
              <a:ext uri="{FF2B5EF4-FFF2-40B4-BE49-F238E27FC236}">
                <a16:creationId xmlns:a16="http://schemas.microsoft.com/office/drawing/2014/main" id="{C8E339ED-36C5-4C94-AABB-07D5426A667E}"/>
              </a:ext>
            </a:extLst>
          </p:cNvPr>
          <p:cNvSpPr txBox="1"/>
          <p:nvPr/>
        </p:nvSpPr>
        <p:spPr>
          <a:xfrm>
            <a:off x="857083" y="2945159"/>
            <a:ext cx="1205787" cy="560736"/>
          </a:xfrm>
          <a:prstGeom prst="rect">
            <a:avLst/>
          </a:prstGeom>
          <a:noFill/>
          <a:ln>
            <a:noFill/>
          </a:ln>
        </p:spPr>
        <p:txBody>
          <a:bodyPr spcFirstLastPara="1" wrap="square" lIns="68569" tIns="34275" rIns="68569" bIns="34275" anchor="t" anchorCtr="0">
            <a:noAutofit/>
          </a:bodyPr>
          <a:lstStyle/>
          <a:p>
            <a:pPr defTabSz="685800">
              <a:lnSpc>
                <a:spcPct val="90000"/>
              </a:lnSpc>
              <a:buClr>
                <a:srgbClr val="1A547A"/>
              </a:buClr>
              <a:buSzPct val="100000"/>
            </a:pPr>
            <a:r>
              <a:rPr lang="en-US" sz="2000" dirty="0">
                <a:solidFill>
                  <a:srgbClr val="1A547A"/>
                </a:solidFill>
                <a:latin typeface="Montserrat" panose="00000500000000000000" pitchFamily="2" charset="0"/>
                <a:ea typeface="Calibri"/>
                <a:cs typeface="Calibri"/>
                <a:sym typeface="Calibri"/>
              </a:rPr>
              <a:t>Upper Extremity</a:t>
            </a:r>
          </a:p>
        </p:txBody>
      </p:sp>
      <p:sp>
        <p:nvSpPr>
          <p:cNvPr id="13" name="Google Shape;89;p20">
            <a:extLst>
              <a:ext uri="{FF2B5EF4-FFF2-40B4-BE49-F238E27FC236}">
                <a16:creationId xmlns:a16="http://schemas.microsoft.com/office/drawing/2014/main" id="{F268B78F-D096-433B-B1A4-D7792591047B}"/>
              </a:ext>
            </a:extLst>
          </p:cNvPr>
          <p:cNvSpPr txBox="1"/>
          <p:nvPr/>
        </p:nvSpPr>
        <p:spPr>
          <a:xfrm>
            <a:off x="3469241" y="2577131"/>
            <a:ext cx="2769563" cy="1296793"/>
          </a:xfrm>
          <a:prstGeom prst="rect">
            <a:avLst/>
          </a:prstGeom>
          <a:noFill/>
          <a:ln>
            <a:noFill/>
          </a:ln>
        </p:spPr>
        <p:txBody>
          <a:bodyPr spcFirstLastPara="1" wrap="square" lIns="68569" tIns="34275" rIns="68569" bIns="34275" anchor="t" anchorCtr="0">
            <a:noAutofit/>
          </a:bodyPr>
          <a:lstStyle/>
          <a:p>
            <a:pPr marL="304800" indent="-285750">
              <a:buClr>
                <a:srgbClr val="1A547A"/>
              </a:buClr>
              <a:buSzPct val="80000"/>
              <a:buFont typeface="Montserrat" panose="00000500000000000000" pitchFamily="2" charset="0"/>
              <a:buChar char="O"/>
            </a:pPr>
            <a:r>
              <a:rPr lang="en-US" sz="2000" dirty="0">
                <a:solidFill>
                  <a:srgbClr val="1A547A"/>
                </a:solidFill>
                <a:latin typeface="Montserrat" panose="00000500000000000000" pitchFamily="2" charset="0"/>
                <a:ea typeface="Calibri"/>
                <a:cs typeface="Calibri"/>
                <a:sym typeface="Calibri"/>
              </a:rPr>
              <a:t>Supraclavicular Block</a:t>
            </a:r>
          </a:p>
          <a:p>
            <a:pPr marL="304800" indent="-285750">
              <a:buClr>
                <a:srgbClr val="1A547A"/>
              </a:buClr>
              <a:buSzPct val="80000"/>
              <a:buFont typeface="Montserrat" panose="00000500000000000000" pitchFamily="2" charset="0"/>
              <a:buChar char="O"/>
            </a:pPr>
            <a:r>
              <a:rPr lang="en-US" sz="2000" dirty="0">
                <a:solidFill>
                  <a:srgbClr val="1A547A"/>
                </a:solidFill>
                <a:latin typeface="Montserrat" panose="00000500000000000000" pitchFamily="2" charset="0"/>
                <a:ea typeface="Calibri"/>
                <a:cs typeface="Calibri"/>
                <a:sym typeface="Calibri"/>
              </a:rPr>
              <a:t>Median Block</a:t>
            </a:r>
          </a:p>
          <a:p>
            <a:pPr marL="304800" indent="-285750">
              <a:buClr>
                <a:srgbClr val="1A547A"/>
              </a:buClr>
              <a:buSzPct val="80000"/>
              <a:buFont typeface="Montserrat" panose="00000500000000000000" pitchFamily="2" charset="0"/>
              <a:buChar char="O"/>
            </a:pPr>
            <a:r>
              <a:rPr lang="en-US" sz="2000" dirty="0">
                <a:solidFill>
                  <a:srgbClr val="1A547A"/>
                </a:solidFill>
                <a:latin typeface="Montserrat" panose="00000500000000000000" pitchFamily="2" charset="0"/>
                <a:ea typeface="Calibri"/>
                <a:cs typeface="Calibri"/>
                <a:sym typeface="Calibri"/>
              </a:rPr>
              <a:t>Ulnar Block</a:t>
            </a:r>
          </a:p>
          <a:p>
            <a:pPr marL="304800" indent="-285750">
              <a:buClr>
                <a:srgbClr val="1A547A"/>
              </a:buClr>
              <a:buSzPct val="80000"/>
              <a:buFont typeface="Montserrat" panose="00000500000000000000" pitchFamily="2" charset="0"/>
              <a:buChar char="O"/>
            </a:pPr>
            <a:r>
              <a:rPr lang="en-US" sz="2000" dirty="0">
                <a:solidFill>
                  <a:srgbClr val="1A547A"/>
                </a:solidFill>
                <a:latin typeface="Montserrat" panose="00000500000000000000" pitchFamily="2" charset="0"/>
                <a:ea typeface="Calibri"/>
                <a:cs typeface="Calibri"/>
                <a:sym typeface="Calibri"/>
              </a:rPr>
              <a:t>Radial Block</a:t>
            </a:r>
          </a:p>
        </p:txBody>
      </p:sp>
      <p:sp>
        <p:nvSpPr>
          <p:cNvPr id="14" name="Google Shape;89;p20">
            <a:extLst>
              <a:ext uri="{FF2B5EF4-FFF2-40B4-BE49-F238E27FC236}">
                <a16:creationId xmlns:a16="http://schemas.microsoft.com/office/drawing/2014/main" id="{7D5C48EA-BB28-4393-A854-2B546FF5E929}"/>
              </a:ext>
            </a:extLst>
          </p:cNvPr>
          <p:cNvSpPr txBox="1"/>
          <p:nvPr/>
        </p:nvSpPr>
        <p:spPr>
          <a:xfrm>
            <a:off x="3469243" y="1269576"/>
            <a:ext cx="3056106" cy="1016424"/>
          </a:xfrm>
          <a:prstGeom prst="rect">
            <a:avLst/>
          </a:prstGeom>
          <a:noFill/>
          <a:ln>
            <a:noFill/>
          </a:ln>
        </p:spPr>
        <p:txBody>
          <a:bodyPr spcFirstLastPara="1" wrap="square" lIns="68569" tIns="34275" rIns="68569" bIns="34275" anchor="t" anchorCtr="0">
            <a:noAutofit/>
          </a:bodyPr>
          <a:lstStyle/>
          <a:p>
            <a:pPr marL="304800" indent="-285750">
              <a:buClr>
                <a:srgbClr val="1A547A"/>
              </a:buClr>
              <a:buSzPct val="80000"/>
              <a:buFont typeface="Montserrat" panose="00000500000000000000" pitchFamily="2" charset="0"/>
              <a:buChar char="O"/>
            </a:pPr>
            <a:r>
              <a:rPr lang="en-US" sz="2000" dirty="0">
                <a:solidFill>
                  <a:srgbClr val="1A547A"/>
                </a:solidFill>
                <a:latin typeface="Montserrat" panose="00000500000000000000" pitchFamily="2" charset="0"/>
                <a:ea typeface="Times New Roman"/>
                <a:cs typeface="Times New Roman"/>
                <a:sym typeface="Times New Roman"/>
              </a:rPr>
              <a:t>Oc</a:t>
            </a:r>
            <a:r>
              <a:rPr lang="en-US" sz="2000" dirty="0">
                <a:solidFill>
                  <a:srgbClr val="1A547A"/>
                </a:solidFill>
                <a:latin typeface="Montserrat" panose="00000500000000000000" pitchFamily="2" charset="0"/>
                <a:ea typeface="Calibri"/>
                <a:cs typeface="Calibri"/>
                <a:sym typeface="Calibri"/>
              </a:rPr>
              <a:t>cipital Block</a:t>
            </a:r>
          </a:p>
          <a:p>
            <a:pPr marL="304800" indent="-285750">
              <a:buClr>
                <a:srgbClr val="1A547A"/>
              </a:buClr>
              <a:buSzPct val="80000"/>
              <a:buFont typeface="Montserrat" panose="00000500000000000000" pitchFamily="2" charset="0"/>
              <a:buChar char="O"/>
            </a:pPr>
            <a:r>
              <a:rPr lang="en-US" sz="2000" dirty="0">
                <a:solidFill>
                  <a:srgbClr val="1A547A"/>
                </a:solidFill>
                <a:latin typeface="Montserrat" panose="00000500000000000000" pitchFamily="2" charset="0"/>
                <a:ea typeface="Calibri"/>
                <a:cs typeface="Calibri"/>
                <a:sym typeface="Calibri"/>
              </a:rPr>
              <a:t>Lower Paracervical Block</a:t>
            </a:r>
          </a:p>
          <a:p>
            <a:pPr marL="304800" indent="-285750">
              <a:buClr>
                <a:srgbClr val="1A547A"/>
              </a:buClr>
              <a:buSzPct val="80000"/>
              <a:buFont typeface="Montserrat" panose="00000500000000000000" pitchFamily="2" charset="0"/>
              <a:buChar char="O"/>
            </a:pPr>
            <a:r>
              <a:rPr lang="en-US" sz="2000" dirty="0">
                <a:solidFill>
                  <a:srgbClr val="1A547A"/>
                </a:solidFill>
                <a:latin typeface="Montserrat" panose="00000500000000000000" pitchFamily="2" charset="0"/>
                <a:ea typeface="Calibri"/>
                <a:cs typeface="Calibri"/>
                <a:sym typeface="Calibri"/>
              </a:rPr>
              <a:t>Sphenopalatine Block</a:t>
            </a:r>
          </a:p>
        </p:txBody>
      </p:sp>
      <p:sp>
        <p:nvSpPr>
          <p:cNvPr id="15" name="Arrow: Right 14">
            <a:extLst>
              <a:ext uri="{FF2B5EF4-FFF2-40B4-BE49-F238E27FC236}">
                <a16:creationId xmlns:a16="http://schemas.microsoft.com/office/drawing/2014/main" id="{9A9B61A5-58A9-4FB9-BE89-E8621D514875}"/>
              </a:ext>
            </a:extLst>
          </p:cNvPr>
          <p:cNvSpPr/>
          <p:nvPr/>
        </p:nvSpPr>
        <p:spPr>
          <a:xfrm>
            <a:off x="2201482" y="1705650"/>
            <a:ext cx="1129149" cy="144275"/>
          </a:xfrm>
          <a:prstGeom prst="rightArrow">
            <a:avLst/>
          </a:prstGeom>
          <a:solidFill>
            <a:srgbClr val="44BAE7"/>
          </a:solidFill>
          <a:ln>
            <a:solidFill>
              <a:srgbClr val="44BA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833F2708-7A04-4C9E-B074-7ADFD50AABDE}"/>
              </a:ext>
            </a:extLst>
          </p:cNvPr>
          <p:cNvSpPr/>
          <p:nvPr/>
        </p:nvSpPr>
        <p:spPr>
          <a:xfrm>
            <a:off x="2201481" y="3149301"/>
            <a:ext cx="1129149" cy="144275"/>
          </a:xfrm>
          <a:prstGeom prst="rightArrow">
            <a:avLst/>
          </a:prstGeom>
          <a:solidFill>
            <a:srgbClr val="44BAE7"/>
          </a:solidFill>
          <a:ln>
            <a:solidFill>
              <a:srgbClr val="44BA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77A2C-88C2-4639-AFA6-6057585A987F}"/>
              </a:ext>
            </a:extLst>
          </p:cNvPr>
          <p:cNvPicPr>
            <a:picLocks noChangeAspect="1"/>
          </p:cNvPicPr>
          <p:nvPr/>
        </p:nvPicPr>
        <p:blipFill rotWithShape="1">
          <a:blip r:embed="rId3">
            <a:grayscl/>
          </a:blip>
          <a:srcRect l="78187"/>
          <a:stretch/>
        </p:blipFill>
        <p:spPr>
          <a:xfrm>
            <a:off x="0" y="0"/>
            <a:ext cx="9143999" cy="5143500"/>
          </a:xfrm>
          <a:prstGeom prst="rect">
            <a:avLst/>
          </a:prstGeom>
        </p:spPr>
      </p:pic>
      <p:pic>
        <p:nvPicPr>
          <p:cNvPr id="9" name="Picture 8">
            <a:extLst>
              <a:ext uri="{FF2B5EF4-FFF2-40B4-BE49-F238E27FC236}">
                <a16:creationId xmlns:a16="http://schemas.microsoft.com/office/drawing/2014/main" id="{F40BA42A-CD18-4439-91D8-952C248CF86F}"/>
              </a:ext>
            </a:extLst>
          </p:cNvPr>
          <p:cNvPicPr>
            <a:picLocks noChangeAspect="1"/>
          </p:cNvPicPr>
          <p:nvPr/>
        </p:nvPicPr>
        <p:blipFill rotWithShape="1">
          <a:blip r:embed="rId4" cstate="email">
            <a:grayscl/>
            <a:extLst>
              <a:ext uri="{28A0092B-C50C-407E-A947-70E740481C1C}">
                <a14:useLocalDpi xmlns:a14="http://schemas.microsoft.com/office/drawing/2010/main"/>
              </a:ext>
            </a:extLst>
          </a:blip>
          <a:srcRect l="19786"/>
          <a:stretch/>
        </p:blipFill>
        <p:spPr>
          <a:xfrm>
            <a:off x="0" y="188024"/>
            <a:ext cx="5736278" cy="4767452"/>
          </a:xfrm>
          <a:prstGeom prst="rect">
            <a:avLst/>
          </a:prstGeom>
        </p:spPr>
      </p:pic>
      <p:sp>
        <p:nvSpPr>
          <p:cNvPr id="2" name="Google Shape;41;p13">
            <a:extLst>
              <a:ext uri="{FF2B5EF4-FFF2-40B4-BE49-F238E27FC236}">
                <a16:creationId xmlns:a16="http://schemas.microsoft.com/office/drawing/2014/main" id="{B25DCFE2-B37A-478A-882A-2E4A230DDD95}"/>
              </a:ext>
            </a:extLst>
          </p:cNvPr>
          <p:cNvSpPr txBox="1"/>
          <p:nvPr/>
        </p:nvSpPr>
        <p:spPr>
          <a:xfrm>
            <a:off x="4317083" y="517055"/>
            <a:ext cx="3400300"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Neuropathic Pain</a:t>
            </a:r>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19</a:t>
            </a:fld>
            <a:endParaRPr lang="en-US">
              <a:solidFill>
                <a:srgbClr val="099BAF"/>
              </a:solidFill>
              <a:latin typeface="Montserrat" panose="00000500000000000000" pitchFamily="2" charset="0"/>
            </a:endParaRPr>
          </a:p>
        </p:txBody>
      </p:sp>
      <p:cxnSp>
        <p:nvCxnSpPr>
          <p:cNvPr id="4" name="Straight Connector 11">
            <a:extLst>
              <a:ext uri="{FF2B5EF4-FFF2-40B4-BE49-F238E27FC236}">
                <a16:creationId xmlns:a16="http://schemas.microsoft.com/office/drawing/2014/main" id="{53015684-975D-489D-9091-6602EB99AEFA}"/>
              </a:ext>
            </a:extLst>
          </p:cNvPr>
          <p:cNvCxnSpPr>
            <a:cxnSpLocks/>
          </p:cNvCxnSpPr>
          <p:nvPr/>
        </p:nvCxnSpPr>
        <p:spPr>
          <a:xfrm>
            <a:off x="4425367" y="1163438"/>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12" name="Google Shape;299;p34">
            <a:extLst>
              <a:ext uri="{FF2B5EF4-FFF2-40B4-BE49-F238E27FC236}">
                <a16:creationId xmlns:a16="http://schemas.microsoft.com/office/drawing/2014/main" id="{D37FEA56-4C5D-4D43-8B63-429C73A13469}"/>
              </a:ext>
            </a:extLst>
          </p:cNvPr>
          <p:cNvSpPr txBox="1">
            <a:spLocks/>
          </p:cNvSpPr>
          <p:nvPr/>
        </p:nvSpPr>
        <p:spPr>
          <a:xfrm>
            <a:off x="4317083" y="1332489"/>
            <a:ext cx="4019673" cy="2755672"/>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Gabapentin (analgesic loading dose) 100-300 mg</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ea typeface="Times New Roman"/>
                <a:cs typeface="Times New Roman"/>
                <a:sym typeface="Times New Roman"/>
              </a:rPr>
              <a:t>100 mg for frail, elderly, fall risk</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ea typeface="Times New Roman"/>
                <a:cs typeface="Times New Roman"/>
                <a:sym typeface="Times New Roman"/>
              </a:rPr>
              <a:t>300 mg for </a:t>
            </a:r>
            <a:r>
              <a:rPr lang="en-US" sz="1400" dirty="0" err="1">
                <a:solidFill>
                  <a:srgbClr val="1A547A"/>
                </a:solidFill>
                <a:latin typeface="Montserrat" panose="00000500000000000000" pitchFamily="2" charset="0"/>
                <a:ea typeface="Times New Roman"/>
                <a:cs typeface="Times New Roman"/>
                <a:sym typeface="Times New Roman"/>
              </a:rPr>
              <a:t>nonfrail</a:t>
            </a:r>
            <a:endParaRPr lang="en-US" sz="1400" dirty="0">
              <a:solidFill>
                <a:srgbClr val="1A547A"/>
              </a:solidFill>
              <a:latin typeface="Montserrat" panose="00000500000000000000" pitchFamily="2" charset="0"/>
              <a:ea typeface="Times New Roman"/>
              <a:cs typeface="Times New Roman"/>
              <a:sym typeface="Times New Roman"/>
            </a:endParaRP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Load in the ED, then send home with a prescription for that dose </a:t>
            </a:r>
            <a:r>
              <a:rPr lang="en-US" sz="1800" dirty="0" err="1">
                <a:solidFill>
                  <a:srgbClr val="1A547A"/>
                </a:solidFill>
                <a:latin typeface="Montserrat" panose="00000500000000000000" pitchFamily="2" charset="0"/>
                <a:ea typeface="Times New Roman"/>
                <a:cs typeface="Times New Roman"/>
                <a:sym typeface="Times New Roman"/>
              </a:rPr>
              <a:t>qhs</a:t>
            </a:r>
            <a:endParaRPr lang="en-US" sz="1800" dirty="0">
              <a:solidFill>
                <a:srgbClr val="1A547A"/>
              </a:solidFill>
              <a:latin typeface="Montserrat" panose="00000500000000000000" pitchFamily="2" charset="0"/>
              <a:ea typeface="Times New Roman"/>
              <a:cs typeface="Times New Roman"/>
              <a:sym typeface="Times New Roman"/>
            </a:endParaRP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ea typeface="Times New Roman"/>
                <a:cs typeface="Times New Roman"/>
                <a:sym typeface="Times New Roman"/>
              </a:rPr>
              <a:t>PMD/outpatient doc will titrate</a:t>
            </a:r>
          </a:p>
        </p:txBody>
      </p:sp>
    </p:spTree>
    <p:extLst>
      <p:ext uri="{BB962C8B-B14F-4D97-AF65-F5344CB8AC3E}">
        <p14:creationId xmlns:p14="http://schemas.microsoft.com/office/powerpoint/2010/main" val="2213831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10" name="Picture 9">
            <a:extLst>
              <a:ext uri="{FF2B5EF4-FFF2-40B4-BE49-F238E27FC236}">
                <a16:creationId xmlns:a16="http://schemas.microsoft.com/office/drawing/2014/main" id="{247C5E30-2E61-4E95-BF38-3C9222D4C2C6}"/>
              </a:ext>
            </a:extLst>
          </p:cNvPr>
          <p:cNvPicPr>
            <a:picLocks noChangeAspect="1"/>
          </p:cNvPicPr>
          <p:nvPr/>
        </p:nvPicPr>
        <p:blipFill rotWithShape="1">
          <a:blip r:embed="rId3"/>
          <a:srcRect l="78201"/>
          <a:stretch/>
        </p:blipFill>
        <p:spPr>
          <a:xfrm flipH="1">
            <a:off x="7350271" y="0"/>
            <a:ext cx="1793728" cy="5143500"/>
          </a:xfrm>
          <a:prstGeom prst="rect">
            <a:avLst/>
          </a:prstGeom>
        </p:spPr>
      </p:pic>
      <p:pic>
        <p:nvPicPr>
          <p:cNvPr id="3" name="Picture 2">
            <a:extLst>
              <a:ext uri="{FF2B5EF4-FFF2-40B4-BE49-F238E27FC236}">
                <a16:creationId xmlns:a16="http://schemas.microsoft.com/office/drawing/2014/main" id="{333436D5-F60E-40A1-93E0-AF2DA588C2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0668"/>
          <a:stretch/>
        </p:blipFill>
        <p:spPr>
          <a:xfrm>
            <a:off x="0" y="0"/>
            <a:ext cx="7350273" cy="5143500"/>
          </a:xfrm>
          <a:prstGeom prst="rect">
            <a:avLst/>
          </a:prstGeom>
        </p:spPr>
      </p:pic>
      <p:sp>
        <p:nvSpPr>
          <p:cNvPr id="12" name="Rectangle 11">
            <a:extLst>
              <a:ext uri="{FF2B5EF4-FFF2-40B4-BE49-F238E27FC236}">
                <a16:creationId xmlns:a16="http://schemas.microsoft.com/office/drawing/2014/main" id="{1343C556-63DF-4854-9EBA-8DB837FD85DA}"/>
              </a:ext>
            </a:extLst>
          </p:cNvPr>
          <p:cNvSpPr/>
          <p:nvPr/>
        </p:nvSpPr>
        <p:spPr>
          <a:xfrm flipH="1">
            <a:off x="1157288" y="18"/>
            <a:ext cx="7986712" cy="5143482"/>
          </a:xfrm>
          <a:prstGeom prst="rect">
            <a:avLst/>
          </a:prstGeom>
          <a:gradFill flip="none" rotWithShape="1">
            <a:gsLst>
              <a:gs pos="0">
                <a:schemeClr val="bg1">
                  <a:alpha val="39000"/>
                </a:schemeClr>
              </a:gs>
              <a:gs pos="47000">
                <a:schemeClr val="bg1">
                  <a:alpha val="46000"/>
                </a:schemeClr>
              </a:gs>
              <a:gs pos="89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VE" sz="1050">
              <a:solidFill>
                <a:srgbClr val="FFFFFF"/>
              </a:solidFill>
              <a:latin typeface="Arial"/>
            </a:endParaRPr>
          </a:p>
        </p:txBody>
      </p:sp>
      <p:sp>
        <p:nvSpPr>
          <p:cNvPr id="6" name="Google Shape;41;p13">
            <a:extLst>
              <a:ext uri="{FF2B5EF4-FFF2-40B4-BE49-F238E27FC236}">
                <a16:creationId xmlns:a16="http://schemas.microsoft.com/office/drawing/2014/main" id="{F3B9B765-A950-46EA-934C-74ACFF02C91E}"/>
              </a:ext>
            </a:extLst>
          </p:cNvPr>
          <p:cNvSpPr txBox="1"/>
          <p:nvPr/>
        </p:nvSpPr>
        <p:spPr>
          <a:xfrm>
            <a:off x="4394954" y="247101"/>
            <a:ext cx="3326646"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Learning Objectives</a:t>
            </a:r>
          </a:p>
        </p:txBody>
      </p:sp>
      <p:cxnSp>
        <p:nvCxnSpPr>
          <p:cNvPr id="7" name="Straight Connector 6">
            <a:extLst>
              <a:ext uri="{FF2B5EF4-FFF2-40B4-BE49-F238E27FC236}">
                <a16:creationId xmlns:a16="http://schemas.microsoft.com/office/drawing/2014/main" id="{CAB332B0-F4A8-41DA-ADFD-F6E506EBF1F7}"/>
              </a:ext>
            </a:extLst>
          </p:cNvPr>
          <p:cNvCxnSpPr>
            <a:cxnSpLocks/>
          </p:cNvCxnSpPr>
          <p:nvPr/>
        </p:nvCxnSpPr>
        <p:spPr>
          <a:xfrm>
            <a:off x="4503239" y="893484"/>
            <a:ext cx="53540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Google Shape;105;p22">
            <a:extLst>
              <a:ext uri="{FF2B5EF4-FFF2-40B4-BE49-F238E27FC236}">
                <a16:creationId xmlns:a16="http://schemas.microsoft.com/office/drawing/2014/main" id="{A95E5BD6-CF72-4921-9E24-EC7A216ACE5B}"/>
              </a:ext>
            </a:extLst>
          </p:cNvPr>
          <p:cNvSpPr txBox="1">
            <a:spLocks/>
          </p:cNvSpPr>
          <p:nvPr/>
        </p:nvSpPr>
        <p:spPr>
          <a:xfrm>
            <a:off x="4394954" y="1121594"/>
            <a:ext cx="4416879" cy="2961867"/>
          </a:xfrm>
          <a:prstGeom prst="rect">
            <a:avLst/>
          </a:prstGeom>
          <a:noFill/>
          <a:ln>
            <a:noFill/>
          </a:ln>
        </p:spPr>
        <p:txBody>
          <a:bodyPr spcFirstLastPara="1" wrap="square" lIns="0" tIns="34275" rIns="0"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defTabSz="685800">
              <a:spcBef>
                <a:spcPts val="600"/>
              </a:spcBef>
              <a:buClr>
                <a:srgbClr val="1A547A"/>
              </a:buClr>
              <a:buSzPts val="2800"/>
              <a:buFont typeface="Courier New" panose="02070309020205020404" pitchFamily="49" charset="0"/>
              <a:buChar char="o"/>
            </a:pPr>
            <a:r>
              <a:rPr lang="en-US" sz="1600" dirty="0">
                <a:solidFill>
                  <a:srgbClr val="1A547A"/>
                </a:solidFill>
                <a:latin typeface="Montserrat" panose="00000500000000000000" pitchFamily="2" charset="0"/>
              </a:rPr>
              <a:t>Discuss </a:t>
            </a:r>
            <a:r>
              <a:rPr lang="en-US" sz="1600" b="1" dirty="0">
                <a:solidFill>
                  <a:srgbClr val="1A547A"/>
                </a:solidFill>
                <a:latin typeface="Montserrat" panose="00000500000000000000" pitchFamily="2" charset="0"/>
              </a:rPr>
              <a:t>overdose</a:t>
            </a:r>
            <a:r>
              <a:rPr lang="en-US" sz="1600" dirty="0">
                <a:solidFill>
                  <a:srgbClr val="1A547A"/>
                </a:solidFill>
                <a:latin typeface="Montserrat" panose="00000500000000000000" pitchFamily="2" charset="0"/>
              </a:rPr>
              <a:t> management.</a:t>
            </a:r>
          </a:p>
          <a:p>
            <a:pPr marL="342900" indent="-342900" defTabSz="685800">
              <a:spcBef>
                <a:spcPts val="600"/>
              </a:spcBef>
              <a:buClr>
                <a:srgbClr val="1A547A"/>
              </a:buClr>
              <a:buSzPts val="2800"/>
              <a:buFont typeface="Courier New" panose="02070309020205020404" pitchFamily="49" charset="0"/>
              <a:buChar char="o"/>
            </a:pPr>
            <a:r>
              <a:rPr lang="en-US" sz="1600" dirty="0">
                <a:solidFill>
                  <a:srgbClr val="1A547A"/>
                </a:solidFill>
                <a:latin typeface="Montserrat" panose="00000500000000000000" pitchFamily="2" charset="0"/>
              </a:rPr>
              <a:t>Discuss </a:t>
            </a:r>
            <a:r>
              <a:rPr lang="en-US" sz="1600" b="1" dirty="0">
                <a:solidFill>
                  <a:srgbClr val="1A547A"/>
                </a:solidFill>
                <a:latin typeface="Montserrat" panose="00000500000000000000" pitchFamily="2" charset="0"/>
              </a:rPr>
              <a:t>naloxone titration</a:t>
            </a:r>
            <a:r>
              <a:rPr lang="en-US" sz="1600" dirty="0">
                <a:solidFill>
                  <a:srgbClr val="1A547A"/>
                </a:solidFill>
                <a:latin typeface="Montserrat" panose="00000500000000000000" pitchFamily="2" charset="0"/>
              </a:rPr>
              <a:t>.</a:t>
            </a:r>
          </a:p>
          <a:p>
            <a:pPr marL="342900" indent="-342900" defTabSz="685800">
              <a:spcBef>
                <a:spcPts val="600"/>
              </a:spcBef>
              <a:buClr>
                <a:srgbClr val="1A547A"/>
              </a:buClr>
              <a:buSzPts val="2800"/>
              <a:buFont typeface="Courier New" panose="02070309020205020404" pitchFamily="49" charset="0"/>
              <a:buChar char="o"/>
            </a:pPr>
            <a:r>
              <a:rPr lang="en-US" sz="1600" dirty="0">
                <a:solidFill>
                  <a:srgbClr val="1A547A"/>
                </a:solidFill>
                <a:latin typeface="Montserrat" panose="00000500000000000000" pitchFamily="2" charset="0"/>
              </a:rPr>
              <a:t>Describe </a:t>
            </a:r>
            <a:r>
              <a:rPr lang="en-US" sz="1600" b="1" dirty="0">
                <a:solidFill>
                  <a:srgbClr val="1A547A"/>
                </a:solidFill>
                <a:latin typeface="Montserrat" panose="00000500000000000000" pitchFamily="2" charset="0"/>
              </a:rPr>
              <a:t>complications</a:t>
            </a:r>
            <a:r>
              <a:rPr lang="en-US" sz="1600" dirty="0">
                <a:solidFill>
                  <a:srgbClr val="1A547A"/>
                </a:solidFill>
                <a:latin typeface="Montserrat" panose="00000500000000000000" pitchFamily="2" charset="0"/>
              </a:rPr>
              <a:t> of OUD (including IVDU).</a:t>
            </a:r>
          </a:p>
          <a:p>
            <a:pPr marL="342900" indent="-342900" defTabSz="685800">
              <a:spcBef>
                <a:spcPts val="600"/>
              </a:spcBef>
              <a:buClr>
                <a:srgbClr val="1A547A"/>
              </a:buClr>
              <a:buSzPts val="2800"/>
              <a:buFont typeface="Courier New" panose="02070309020205020404" pitchFamily="49" charset="0"/>
              <a:buChar char="o"/>
            </a:pPr>
            <a:r>
              <a:rPr lang="en-US" sz="1600" dirty="0">
                <a:solidFill>
                  <a:srgbClr val="1A547A"/>
                </a:solidFill>
                <a:latin typeface="Montserrat" panose="00000500000000000000" pitchFamily="2" charset="0"/>
              </a:rPr>
              <a:t>Explain </a:t>
            </a:r>
            <a:r>
              <a:rPr lang="en-US" sz="1600" b="1" dirty="0">
                <a:solidFill>
                  <a:srgbClr val="1A547A"/>
                </a:solidFill>
                <a:latin typeface="Montserrat" panose="00000500000000000000" pitchFamily="2" charset="0"/>
              </a:rPr>
              <a:t>harm reduction</a:t>
            </a:r>
            <a:r>
              <a:rPr lang="en-US" sz="1600" dirty="0">
                <a:solidFill>
                  <a:srgbClr val="1A547A"/>
                </a:solidFill>
                <a:latin typeface="Montserrat" panose="00000500000000000000" pitchFamily="2" charset="0"/>
              </a:rPr>
              <a:t>.</a:t>
            </a:r>
          </a:p>
          <a:p>
            <a:pPr marL="342900" indent="-342900" defTabSz="685800">
              <a:spcBef>
                <a:spcPts val="600"/>
              </a:spcBef>
              <a:buClr>
                <a:srgbClr val="1A547A"/>
              </a:buClr>
              <a:buSzPts val="2800"/>
              <a:buFont typeface="Courier New" panose="02070309020205020404" pitchFamily="49" charset="0"/>
              <a:buChar char="o"/>
            </a:pPr>
            <a:r>
              <a:rPr lang="en-US" sz="1600" dirty="0">
                <a:solidFill>
                  <a:srgbClr val="1A547A"/>
                </a:solidFill>
                <a:latin typeface="Montserrat" panose="00000500000000000000" pitchFamily="2" charset="0"/>
              </a:rPr>
              <a:t>Discuss </a:t>
            </a:r>
            <a:r>
              <a:rPr lang="en-US" sz="1600" b="1" dirty="0">
                <a:solidFill>
                  <a:srgbClr val="1A547A"/>
                </a:solidFill>
                <a:latin typeface="Montserrat" panose="00000500000000000000" pitchFamily="2" charset="0"/>
              </a:rPr>
              <a:t>prevention</a:t>
            </a:r>
            <a:r>
              <a:rPr lang="en-US" sz="1600" dirty="0">
                <a:solidFill>
                  <a:srgbClr val="1A547A"/>
                </a:solidFill>
                <a:latin typeface="Montserrat" panose="00000500000000000000" pitchFamily="2" charset="0"/>
              </a:rPr>
              <a:t> (judicious opioid practices, non-opioids)</a:t>
            </a:r>
          </a:p>
          <a:p>
            <a:pPr marL="342900" indent="-342900" defTabSz="685800">
              <a:spcBef>
                <a:spcPts val="600"/>
              </a:spcBef>
              <a:buClr>
                <a:srgbClr val="1A547A"/>
              </a:buClr>
              <a:buSzPts val="2800"/>
              <a:buFont typeface="Courier New" panose="02070309020205020404" pitchFamily="49" charset="0"/>
              <a:buChar char="o"/>
            </a:pPr>
            <a:r>
              <a:rPr lang="en-US" sz="1600" dirty="0">
                <a:solidFill>
                  <a:srgbClr val="1A547A"/>
                </a:solidFill>
                <a:latin typeface="Montserrat" panose="00000500000000000000" pitchFamily="2" charset="0"/>
              </a:rPr>
              <a:t>Explain </a:t>
            </a:r>
            <a:r>
              <a:rPr lang="en-US" sz="1600" b="1" dirty="0">
                <a:solidFill>
                  <a:srgbClr val="1A547A"/>
                </a:solidFill>
                <a:latin typeface="Montserrat" panose="00000500000000000000" pitchFamily="2" charset="0"/>
              </a:rPr>
              <a:t>pain management </a:t>
            </a:r>
            <a:r>
              <a:rPr lang="en-US" sz="1600" dirty="0">
                <a:solidFill>
                  <a:srgbClr val="1A547A"/>
                </a:solidFill>
                <a:latin typeface="Montserrat" panose="00000500000000000000" pitchFamily="2" charset="0"/>
              </a:rPr>
              <a:t>of MAT/OUD.</a:t>
            </a:r>
          </a:p>
        </p:txBody>
      </p:sp>
      <p:sp>
        <p:nvSpPr>
          <p:cNvPr id="18" name="Slide Number Placeholder 2">
            <a:extLst>
              <a:ext uri="{FF2B5EF4-FFF2-40B4-BE49-F238E27FC236}">
                <a16:creationId xmlns:a16="http://schemas.microsoft.com/office/drawing/2014/main" id="{F4B2B847-0426-4D9F-8C2C-03D76C305E6F}"/>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2</a:t>
            </a:fld>
            <a:endParaRPr lang="en-US" dirty="0">
              <a:solidFill>
                <a:srgbClr val="099BAF"/>
              </a:solidFill>
              <a:latin typeface="Montserrat" panose="00000500000000000000"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p13">
            <a:extLst>
              <a:ext uri="{FF2B5EF4-FFF2-40B4-BE49-F238E27FC236}">
                <a16:creationId xmlns:a16="http://schemas.microsoft.com/office/drawing/2014/main" id="{132A5F85-C630-42D4-AA85-D21903674364}"/>
              </a:ext>
            </a:extLst>
          </p:cNvPr>
          <p:cNvSpPr txBox="1"/>
          <p:nvPr/>
        </p:nvSpPr>
        <p:spPr>
          <a:xfrm>
            <a:off x="727911" y="504826"/>
            <a:ext cx="7143436"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Ketamine</a:t>
            </a:r>
          </a:p>
        </p:txBody>
      </p:sp>
      <p:cxnSp>
        <p:nvCxnSpPr>
          <p:cNvPr id="3" name="Straight Connector 2">
            <a:extLst>
              <a:ext uri="{FF2B5EF4-FFF2-40B4-BE49-F238E27FC236}">
                <a16:creationId xmlns:a16="http://schemas.microsoft.com/office/drawing/2014/main" id="{D43B6A79-6C30-4C22-BA53-54486091DA1F}"/>
              </a:ext>
            </a:extLst>
          </p:cNvPr>
          <p:cNvCxnSpPr>
            <a:cxnSpLocks/>
          </p:cNvCxnSpPr>
          <p:nvPr/>
        </p:nvCxnSpPr>
        <p:spPr>
          <a:xfrm>
            <a:off x="836195" y="1151209"/>
            <a:ext cx="53540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Google Shape;366;p41">
            <a:extLst>
              <a:ext uri="{FF2B5EF4-FFF2-40B4-BE49-F238E27FC236}">
                <a16:creationId xmlns:a16="http://schemas.microsoft.com/office/drawing/2014/main" id="{56BFE33E-052F-43BF-88BC-4B915DBF2157}"/>
              </a:ext>
            </a:extLst>
          </p:cNvPr>
          <p:cNvSpPr txBox="1">
            <a:spLocks/>
          </p:cNvSpPr>
          <p:nvPr/>
        </p:nvSpPr>
        <p:spPr>
          <a:xfrm>
            <a:off x="727911" y="1523632"/>
            <a:ext cx="7465970" cy="2112535"/>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319087"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NMDA receptor antagonist</a:t>
            </a:r>
          </a:p>
          <a:p>
            <a:pPr marL="319087"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Opioid sparing</a:t>
            </a:r>
          </a:p>
          <a:p>
            <a:pPr marL="319087"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No VS abnormalities</a:t>
            </a:r>
          </a:p>
          <a:p>
            <a:pPr marL="319087"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0.15-0.3 mg/kg over 10 minutes</a:t>
            </a:r>
          </a:p>
          <a:p>
            <a:pPr marL="319087"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0.1 mg/kg/hour while in the ED</a:t>
            </a:r>
          </a:p>
        </p:txBody>
      </p:sp>
    </p:spTree>
    <p:extLst>
      <p:ext uri="{BB962C8B-B14F-4D97-AF65-F5344CB8AC3E}">
        <p14:creationId xmlns:p14="http://schemas.microsoft.com/office/powerpoint/2010/main" val="2553709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27"/>
          <p:cNvSpPr txBox="1">
            <a:spLocks noGrp="1"/>
          </p:cNvSpPr>
          <p:nvPr>
            <p:ph idx="4294967295"/>
          </p:nvPr>
        </p:nvSpPr>
        <p:spPr>
          <a:xfrm>
            <a:off x="644439" y="1317422"/>
            <a:ext cx="7277980" cy="2547341"/>
          </a:xfrm>
          <a:prstGeom prst="rect">
            <a:avLst/>
          </a:prstGeom>
          <a:noFill/>
          <a:ln>
            <a:noFill/>
          </a:ln>
        </p:spPr>
        <p:txBody>
          <a:bodyPr spcFirstLastPara="1" wrap="square" lIns="68569" tIns="34275" rIns="68569" bIns="34275" anchor="t" anchorCtr="0">
            <a:noAutofit/>
          </a:bodyPr>
          <a:lstStyle/>
          <a:p>
            <a:pPr marL="28575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Use multi-modal analgesia to optimize pain control via layering of different medications or interventions, as mentioned earlier.</a:t>
            </a:r>
          </a:p>
          <a:p>
            <a:pPr marL="28575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If a patient is on buprenorphine and is having severe pain that would warrant the use of an opioid:</a:t>
            </a:r>
          </a:p>
          <a:p>
            <a:pPr marL="742950" lvl="1" indent="-285750">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Give an additional dose of SL buprenorphine, then you can split the buprenorphine into a dose of 3 to 4 times per day while in acute pain.</a:t>
            </a:r>
          </a:p>
          <a:p>
            <a:pPr marL="742950" lvl="1" indent="-285750">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Use high-affinity higher dose full agonists (</a:t>
            </a:r>
            <a:r>
              <a:rPr lang="en-US" sz="1600" dirty="0" err="1">
                <a:solidFill>
                  <a:schemeClr val="bg1"/>
                </a:solidFill>
                <a:latin typeface="Montserrat" panose="00000500000000000000" pitchFamily="2" charset="0"/>
                <a:ea typeface="Times New Roman"/>
                <a:cs typeface="Times New Roman"/>
                <a:sym typeface="Times New Roman"/>
              </a:rPr>
              <a:t>ie</a:t>
            </a:r>
            <a:r>
              <a:rPr lang="en-US" sz="1600" dirty="0">
                <a:solidFill>
                  <a:schemeClr val="bg1"/>
                </a:solidFill>
                <a:latin typeface="Montserrat" panose="00000500000000000000" pitchFamily="2" charset="0"/>
                <a:ea typeface="Times New Roman"/>
                <a:cs typeface="Times New Roman"/>
                <a:sym typeface="Times New Roman"/>
              </a:rPr>
              <a:t>, hydromorphone or fentanyl).</a:t>
            </a:r>
          </a:p>
        </p:txBody>
      </p:sp>
      <p:sp>
        <p:nvSpPr>
          <p:cNvPr id="111" name="Google Shape;41;p13">
            <a:extLst>
              <a:ext uri="{FF2B5EF4-FFF2-40B4-BE49-F238E27FC236}">
                <a16:creationId xmlns:a16="http://schemas.microsoft.com/office/drawing/2014/main" id="{CAA6B85B-A0F4-42B1-8A74-C2BD50C8E122}"/>
              </a:ext>
            </a:extLst>
          </p:cNvPr>
          <p:cNvSpPr txBox="1"/>
          <p:nvPr/>
        </p:nvSpPr>
        <p:spPr>
          <a:xfrm>
            <a:off x="644439" y="504826"/>
            <a:ext cx="8235240"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Pain Management for Patients on MAT</a:t>
            </a:r>
            <a:endParaRPr lang="en-US" sz="3000" b="1" dirty="0">
              <a:solidFill>
                <a:srgbClr val="44BAE7"/>
              </a:solidFill>
              <a:latin typeface="Montserrat" panose="00000500000000000000" pitchFamily="2" charset="0"/>
              <a:ea typeface="Calibri"/>
              <a:cs typeface="Calibri"/>
              <a:sym typeface="Calibri"/>
            </a:endParaRPr>
          </a:p>
        </p:txBody>
      </p:sp>
      <p:cxnSp>
        <p:nvCxnSpPr>
          <p:cNvPr id="113" name="Straight Connector 112">
            <a:extLst>
              <a:ext uri="{FF2B5EF4-FFF2-40B4-BE49-F238E27FC236}">
                <a16:creationId xmlns:a16="http://schemas.microsoft.com/office/drawing/2014/main" id="{426CE95A-D5C4-4CEE-961B-D1DC6BA8B4A2}"/>
              </a:ext>
            </a:extLst>
          </p:cNvPr>
          <p:cNvCxnSpPr>
            <a:cxnSpLocks/>
          </p:cNvCxnSpPr>
          <p:nvPr/>
        </p:nvCxnSpPr>
        <p:spPr>
          <a:xfrm>
            <a:off x="752724" y="1151209"/>
            <a:ext cx="535406" cy="0"/>
          </a:xfrm>
          <a:prstGeom prst="line">
            <a:avLst/>
          </a:prstGeom>
          <a:noFill/>
          <a:ln w="57150" cap="flat" cmpd="sng" algn="ctr">
            <a:solidFill>
              <a:srgbClr val="4ABDE8">
                <a:shade val="95000"/>
                <a:satMod val="105000"/>
              </a:srgbClr>
            </a:solidFill>
            <a:prstDash val="solid"/>
          </a:ln>
          <a:effectLst/>
        </p:spPr>
      </p:cxnSp>
    </p:spTree>
    <p:extLst>
      <p:ext uri="{BB962C8B-B14F-4D97-AF65-F5344CB8AC3E}">
        <p14:creationId xmlns:p14="http://schemas.microsoft.com/office/powerpoint/2010/main" val="2737963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5" name="Picture 4">
            <a:extLst>
              <a:ext uri="{FF2B5EF4-FFF2-40B4-BE49-F238E27FC236}">
                <a16:creationId xmlns:a16="http://schemas.microsoft.com/office/drawing/2014/main" id="{93C7E09B-5473-4E35-85B5-B4AD6852974B}"/>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7061" b="7061"/>
          <a:stretch/>
        </p:blipFill>
        <p:spPr>
          <a:xfrm>
            <a:off x="-1" y="0"/>
            <a:ext cx="9143999" cy="5143500"/>
          </a:xfrm>
          <a:prstGeom prst="rect">
            <a:avLst/>
          </a:prstGeom>
        </p:spPr>
      </p:pic>
      <p:sp>
        <p:nvSpPr>
          <p:cNvPr id="12" name="Rectangle 11">
            <a:extLst>
              <a:ext uri="{FF2B5EF4-FFF2-40B4-BE49-F238E27FC236}">
                <a16:creationId xmlns:a16="http://schemas.microsoft.com/office/drawing/2014/main" id="{8555604A-C42E-4974-8757-CB4DA91EEC04}"/>
              </a:ext>
            </a:extLst>
          </p:cNvPr>
          <p:cNvSpPr/>
          <p:nvPr/>
        </p:nvSpPr>
        <p:spPr>
          <a:xfrm>
            <a:off x="0" y="0"/>
            <a:ext cx="9144000" cy="5143500"/>
          </a:xfrm>
          <a:prstGeom prst="rect">
            <a:avLst/>
          </a:prstGeom>
          <a:solidFill>
            <a:srgbClr val="07070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oogle Shape;41;p13">
            <a:extLst>
              <a:ext uri="{FF2B5EF4-FFF2-40B4-BE49-F238E27FC236}">
                <a16:creationId xmlns:a16="http://schemas.microsoft.com/office/drawing/2014/main" id="{3E652F02-66CA-4FFA-8816-64B447ADF672}"/>
              </a:ext>
            </a:extLst>
          </p:cNvPr>
          <p:cNvSpPr txBox="1"/>
          <p:nvPr/>
        </p:nvSpPr>
        <p:spPr>
          <a:xfrm>
            <a:off x="3805394" y="304014"/>
            <a:ext cx="2929689"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Key Points</a:t>
            </a:r>
          </a:p>
        </p:txBody>
      </p:sp>
      <p:cxnSp>
        <p:nvCxnSpPr>
          <p:cNvPr id="11" name="Straight Connector 10">
            <a:extLst>
              <a:ext uri="{FF2B5EF4-FFF2-40B4-BE49-F238E27FC236}">
                <a16:creationId xmlns:a16="http://schemas.microsoft.com/office/drawing/2014/main" id="{33E45A56-DEF6-46DE-A48C-636A846476A9}"/>
              </a:ext>
            </a:extLst>
          </p:cNvPr>
          <p:cNvCxnSpPr>
            <a:cxnSpLocks/>
          </p:cNvCxnSpPr>
          <p:nvPr/>
        </p:nvCxnSpPr>
        <p:spPr>
          <a:xfrm>
            <a:off x="3913678" y="950397"/>
            <a:ext cx="535406" cy="0"/>
          </a:xfrm>
          <a:prstGeom prst="line">
            <a:avLst/>
          </a:prstGeom>
          <a:noFill/>
          <a:ln w="57150" cap="flat" cmpd="sng" algn="ctr">
            <a:solidFill>
              <a:srgbClr val="4ABDE8">
                <a:shade val="95000"/>
                <a:satMod val="105000"/>
              </a:srgbClr>
            </a:solidFill>
            <a:prstDash val="solid"/>
          </a:ln>
          <a:effectLst/>
        </p:spPr>
      </p:cxnSp>
      <p:sp>
        <p:nvSpPr>
          <p:cNvPr id="374" name="Google Shape;374;p42"/>
          <p:cNvSpPr txBox="1">
            <a:spLocks noGrp="1"/>
          </p:cNvSpPr>
          <p:nvPr>
            <p:ph idx="1"/>
          </p:nvPr>
        </p:nvSpPr>
        <p:spPr>
          <a:xfrm>
            <a:off x="3805394" y="1101572"/>
            <a:ext cx="5026840" cy="3665880"/>
          </a:xfrm>
          <a:prstGeom prst="rect">
            <a:avLst/>
          </a:prstGeom>
          <a:noFill/>
          <a:ln>
            <a:noFill/>
          </a:ln>
        </p:spPr>
        <p:txBody>
          <a:bodyPr spcFirstLastPara="1" wrap="square" lIns="68569" tIns="34275" rIns="68569" bIns="34275" anchor="t" anchorCtr="0">
            <a:noAutofit/>
          </a:bodyPr>
          <a:lstStyle/>
          <a:p>
            <a:pPr marL="257175" indent="-233363">
              <a:lnSpc>
                <a:spcPct val="100000"/>
              </a:lnSpc>
              <a:spcBef>
                <a:spcPts val="60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Use naloxone in opioid overdose, titrate for adequate respirations, and avoid naloxone precipitated withdrawal.</a:t>
            </a:r>
          </a:p>
          <a:p>
            <a:pPr marL="257175" indent="-233363">
              <a:lnSpc>
                <a:spcPct val="100000"/>
              </a:lnSpc>
              <a:spcBef>
                <a:spcPts val="60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cs typeface="Times New Roman"/>
                <a:sym typeface="Times New Roman"/>
              </a:rPr>
              <a:t>Send patients (and their friends and families) home with naloxone.</a:t>
            </a:r>
          </a:p>
          <a:p>
            <a:pPr marL="257175" indent="-233363">
              <a:lnSpc>
                <a:spcPct val="100000"/>
              </a:lnSpc>
              <a:spcBef>
                <a:spcPts val="60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cs typeface="Times New Roman"/>
                <a:sym typeface="Times New Roman"/>
              </a:rPr>
              <a:t>Engage all naloxone reversed patients for recovery.</a:t>
            </a:r>
          </a:p>
          <a:p>
            <a:pPr marL="257175" indent="-233363">
              <a:lnSpc>
                <a:spcPct val="100000"/>
              </a:lnSpc>
              <a:spcBef>
                <a:spcPts val="60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cs typeface="Times New Roman"/>
                <a:sym typeface="Times New Roman"/>
              </a:rPr>
              <a:t>Watch for red flags when building a diagnostic plan for the IVDU population.</a:t>
            </a:r>
          </a:p>
          <a:p>
            <a:pPr marL="257175" indent="-233363">
              <a:lnSpc>
                <a:spcPct val="100000"/>
              </a:lnSpc>
              <a:spcBef>
                <a:spcPts val="60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cs typeface="Times New Roman"/>
                <a:sym typeface="Times New Roman"/>
              </a:rPr>
              <a:t>Refer patients to clean needle exchange or harm reduction sites.</a:t>
            </a:r>
          </a:p>
          <a:p>
            <a:pPr marL="257175" indent="-233363">
              <a:lnSpc>
                <a:spcPct val="100000"/>
              </a:lnSpc>
              <a:spcBef>
                <a:spcPts val="60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cs typeface="Times New Roman"/>
                <a:sym typeface="Times New Roman"/>
              </a:rPr>
              <a:t>Use alternatives first in both opioid naïve and MAT patients.</a:t>
            </a:r>
            <a:endParaRPr lang="en-US" sz="1600" dirty="0">
              <a:solidFill>
                <a:schemeClr val="bg1"/>
              </a:solidFill>
              <a:latin typeface="Montserrat" panose="00000500000000000000" pitchFamily="2" charset="0"/>
            </a:endParaRPr>
          </a:p>
        </p:txBody>
      </p:sp>
      <p:sp>
        <p:nvSpPr>
          <p:cNvPr id="17" name="Slide Number Placeholder 2">
            <a:extLst>
              <a:ext uri="{FF2B5EF4-FFF2-40B4-BE49-F238E27FC236}">
                <a16:creationId xmlns:a16="http://schemas.microsoft.com/office/drawing/2014/main" id="{3C99E769-E975-4410-B72C-6F7C46E2521C}"/>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chemeClr val="bg1"/>
                </a:solidFill>
                <a:latin typeface="Montserrat" panose="00000500000000000000" pitchFamily="2" charset="0"/>
              </a:rPr>
              <a:pPr defTabSz="685800"/>
              <a:t>22</a:t>
            </a:fld>
            <a:endParaRPr lang="en-US" dirty="0">
              <a:solidFill>
                <a:schemeClr val="bg1"/>
              </a:solidFill>
              <a:latin typeface="Montserrat" panose="00000500000000000000"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6D60F-12C4-4DAE-A04C-A735BD1FC7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859"/>
          <a:stretch/>
        </p:blipFill>
        <p:spPr>
          <a:xfrm>
            <a:off x="1337302" y="1"/>
            <a:ext cx="7806699" cy="5143500"/>
          </a:xfrm>
          <a:prstGeom prst="rect">
            <a:avLst/>
          </a:prstGeom>
        </p:spPr>
      </p:pic>
      <p:sp>
        <p:nvSpPr>
          <p:cNvPr id="10" name="Rectangle 9">
            <a:extLst>
              <a:ext uri="{FF2B5EF4-FFF2-40B4-BE49-F238E27FC236}">
                <a16:creationId xmlns:a16="http://schemas.microsoft.com/office/drawing/2014/main" id="{177FB7A8-01AB-4439-A411-5FB7C54D9F17}"/>
              </a:ext>
            </a:extLst>
          </p:cNvPr>
          <p:cNvSpPr/>
          <p:nvPr/>
        </p:nvSpPr>
        <p:spPr>
          <a:xfrm>
            <a:off x="1157288" y="18"/>
            <a:ext cx="7986712" cy="5143482"/>
          </a:xfrm>
          <a:prstGeom prst="rect">
            <a:avLst/>
          </a:prstGeom>
          <a:gradFill flip="none" rotWithShape="1">
            <a:gsLst>
              <a:gs pos="0">
                <a:schemeClr val="bg1"/>
              </a:gs>
              <a:gs pos="72000">
                <a:schemeClr val="bg1">
                  <a:alpha val="75000"/>
                </a:schemeClr>
              </a:gs>
              <a:gs pos="100000">
                <a:schemeClr val="bg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VE" sz="1050">
              <a:solidFill>
                <a:srgbClr val="FFFFFF"/>
              </a:solidFill>
              <a:latin typeface="Arial"/>
            </a:endParaRPr>
          </a:p>
        </p:txBody>
      </p:sp>
      <p:sp>
        <p:nvSpPr>
          <p:cNvPr id="6" name="Google Shape;41;p13">
            <a:extLst>
              <a:ext uri="{FF2B5EF4-FFF2-40B4-BE49-F238E27FC236}">
                <a16:creationId xmlns:a16="http://schemas.microsoft.com/office/drawing/2014/main" id="{661C0CE7-528C-4414-8217-4244042721DB}"/>
              </a:ext>
            </a:extLst>
          </p:cNvPr>
          <p:cNvSpPr txBox="1"/>
          <p:nvPr/>
        </p:nvSpPr>
        <p:spPr>
          <a:xfrm>
            <a:off x="693612" y="504826"/>
            <a:ext cx="5311404"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Opioid Overdose Management</a:t>
            </a:r>
          </a:p>
        </p:txBody>
      </p:sp>
      <p:cxnSp>
        <p:nvCxnSpPr>
          <p:cNvPr id="7" name="Straight Connector 6">
            <a:extLst>
              <a:ext uri="{FF2B5EF4-FFF2-40B4-BE49-F238E27FC236}">
                <a16:creationId xmlns:a16="http://schemas.microsoft.com/office/drawing/2014/main" id="{5BB15B8D-D141-45CC-8058-380A7F10EDAE}"/>
              </a:ext>
            </a:extLst>
          </p:cNvPr>
          <p:cNvCxnSpPr>
            <a:cxnSpLocks/>
          </p:cNvCxnSpPr>
          <p:nvPr/>
        </p:nvCxnSpPr>
        <p:spPr>
          <a:xfrm>
            <a:off x="801896" y="1156541"/>
            <a:ext cx="53540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2">
            <a:extLst>
              <a:ext uri="{FF2B5EF4-FFF2-40B4-BE49-F238E27FC236}">
                <a16:creationId xmlns:a16="http://schemas.microsoft.com/office/drawing/2014/main" id="{BD48854A-253F-4E5E-9A42-AC28437C5CD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rgbClr val="099BAF"/>
                </a:solidFill>
                <a:latin typeface="Montserrat" panose="00000500000000000000" pitchFamily="2" charset="0"/>
              </a:rPr>
              <a:pPr defTabSz="685800"/>
              <a:t>3</a:t>
            </a:fld>
            <a:endParaRPr lang="en-US" dirty="0">
              <a:solidFill>
                <a:srgbClr val="099BAF"/>
              </a:solidFill>
              <a:latin typeface="Montserrat" panose="00000500000000000000" pitchFamily="2" charset="0"/>
            </a:endParaRPr>
          </a:p>
        </p:txBody>
      </p:sp>
      <p:sp>
        <p:nvSpPr>
          <p:cNvPr id="13" name="Google Shape;299;p34">
            <a:extLst>
              <a:ext uri="{FF2B5EF4-FFF2-40B4-BE49-F238E27FC236}">
                <a16:creationId xmlns:a16="http://schemas.microsoft.com/office/drawing/2014/main" id="{96F41701-F8D4-4D63-8F97-4389EA76EA00}"/>
              </a:ext>
            </a:extLst>
          </p:cNvPr>
          <p:cNvSpPr txBox="1">
            <a:spLocks/>
          </p:cNvSpPr>
          <p:nvPr/>
        </p:nvSpPr>
        <p:spPr>
          <a:xfrm>
            <a:off x="693612" y="1390114"/>
            <a:ext cx="5228557" cy="2755672"/>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buClr>
                <a:srgbClr val="1A547A"/>
              </a:buClr>
              <a:buSzPct val="80000"/>
              <a:buNone/>
            </a:pPr>
            <a:r>
              <a:rPr lang="en-US" sz="1800" dirty="0">
                <a:solidFill>
                  <a:srgbClr val="1A547A"/>
                </a:solidFill>
                <a:latin typeface="Montserrat" panose="00000500000000000000" pitchFamily="2" charset="0"/>
                <a:ea typeface="Times New Roman"/>
                <a:cs typeface="Times New Roman"/>
                <a:sym typeface="Times New Roman"/>
              </a:rPr>
              <a:t>For reversal of opioid overdose, naloxone is the gold standard medication.</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It is indicated for apnea, signs of severe hypoxemia, or hypoventilation in patients with suspected opioid use.</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cs typeface="Times New Roman"/>
                <a:sym typeface="Times New Roman"/>
              </a:rPr>
              <a:t>It can be administered intranasally, intravenously, and intramuscularly.</a:t>
            </a:r>
          </a:p>
          <a:p>
            <a:pPr marL="647700" lvl="1" indent="-285750">
              <a:buClr>
                <a:srgbClr val="1A547A"/>
              </a:buClr>
              <a:buSzPct val="80000"/>
              <a:buFont typeface="Montserrat" panose="00000500000000000000" pitchFamily="2" charset="0"/>
              <a:buChar char="O"/>
            </a:pPr>
            <a:r>
              <a:rPr lang="en-US" sz="1500" dirty="0">
                <a:solidFill>
                  <a:srgbClr val="1A547A"/>
                </a:solidFill>
                <a:latin typeface="Montserrat" panose="00000500000000000000" pitchFamily="2" charset="0"/>
                <a:cs typeface="Times New Roman"/>
                <a:sym typeface="Times New Roman"/>
              </a:rPr>
              <a:t>IV dosing 0.04 mg q 5 minutes until respiratory rate and status are stable.</a:t>
            </a:r>
          </a:p>
          <a:p>
            <a:pPr marL="647700" lvl="1" indent="-285750">
              <a:buClr>
                <a:srgbClr val="1A547A"/>
              </a:buClr>
              <a:buSzPct val="80000"/>
              <a:buFont typeface="Montserrat" panose="00000500000000000000" pitchFamily="2" charset="0"/>
              <a:buChar char="O"/>
            </a:pPr>
            <a:r>
              <a:rPr lang="en-US" sz="1500" dirty="0">
                <a:solidFill>
                  <a:srgbClr val="1A547A"/>
                </a:solidFill>
                <a:latin typeface="Montserrat" panose="00000500000000000000" pitchFamily="2" charset="0"/>
                <a:cs typeface="Times New Roman"/>
                <a:sym typeface="Times New Roman"/>
              </a:rPr>
              <a:t>Intranasal dose 2 mg q 5 minutes.</a:t>
            </a:r>
            <a:endParaRPr lang="en-US" sz="1500" dirty="0">
              <a:solidFill>
                <a:srgbClr val="1A547A"/>
              </a:solidFill>
              <a:latin typeface="Montserrat" panose="00000500000000000000" pitchFamily="2" charset="0"/>
            </a:endParaRPr>
          </a:p>
        </p:txBody>
      </p:sp>
    </p:spTree>
    <p:extLst>
      <p:ext uri="{BB962C8B-B14F-4D97-AF65-F5344CB8AC3E}">
        <p14:creationId xmlns:p14="http://schemas.microsoft.com/office/powerpoint/2010/main" val="3836122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DCB5E4F-07DA-42D6-B333-9040504025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8750" y="0"/>
            <a:ext cx="7715250" cy="5143500"/>
          </a:xfrm>
          <a:prstGeom prst="rect">
            <a:avLst/>
          </a:prstGeom>
        </p:spPr>
      </p:pic>
      <p:pic>
        <p:nvPicPr>
          <p:cNvPr id="21" name="Picture 20">
            <a:extLst>
              <a:ext uri="{FF2B5EF4-FFF2-40B4-BE49-F238E27FC236}">
                <a16:creationId xmlns:a16="http://schemas.microsoft.com/office/drawing/2014/main" id="{D455B722-D35E-4A90-B7E0-DFCA04BDACC4}"/>
              </a:ext>
            </a:extLst>
          </p:cNvPr>
          <p:cNvPicPr>
            <a:picLocks noChangeAspect="1"/>
          </p:cNvPicPr>
          <p:nvPr/>
        </p:nvPicPr>
        <p:blipFill rotWithShape="1">
          <a:blip r:embed="rId4"/>
          <a:srcRect r="96139"/>
          <a:stretch/>
        </p:blipFill>
        <p:spPr>
          <a:xfrm>
            <a:off x="0" y="171"/>
            <a:ext cx="1728788" cy="5143500"/>
          </a:xfrm>
          <a:prstGeom prst="rect">
            <a:avLst/>
          </a:prstGeom>
        </p:spPr>
      </p:pic>
      <p:sp>
        <p:nvSpPr>
          <p:cNvPr id="22" name="Rectangle 21">
            <a:extLst>
              <a:ext uri="{FF2B5EF4-FFF2-40B4-BE49-F238E27FC236}">
                <a16:creationId xmlns:a16="http://schemas.microsoft.com/office/drawing/2014/main" id="{E09A4EA0-D375-4C01-B202-B6D2BA1F0284}"/>
              </a:ext>
            </a:extLst>
          </p:cNvPr>
          <p:cNvSpPr/>
          <p:nvPr/>
        </p:nvSpPr>
        <p:spPr>
          <a:xfrm>
            <a:off x="0" y="0"/>
            <a:ext cx="9143999" cy="5143500"/>
          </a:xfrm>
          <a:prstGeom prst="rect">
            <a:avLst/>
          </a:prstGeom>
          <a:gradFill flip="none" rotWithShape="1">
            <a:gsLst>
              <a:gs pos="55000">
                <a:srgbClr val="DCDCDF">
                  <a:alpha val="90000"/>
                </a:srgbClr>
              </a:gs>
              <a:gs pos="100000">
                <a:srgbClr val="DCDCDF">
                  <a:alpha val="25000"/>
                </a:srgbClr>
              </a:gs>
              <a:gs pos="0">
                <a:srgbClr val="DCDCDF"/>
              </a:gs>
            </a:gsLst>
            <a:lin ang="4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1;p13">
            <a:extLst>
              <a:ext uri="{FF2B5EF4-FFF2-40B4-BE49-F238E27FC236}">
                <a16:creationId xmlns:a16="http://schemas.microsoft.com/office/drawing/2014/main" id="{B25DCFE2-B37A-478A-882A-2E4A230DDD95}"/>
              </a:ext>
            </a:extLst>
          </p:cNvPr>
          <p:cNvSpPr txBox="1"/>
          <p:nvPr/>
        </p:nvSpPr>
        <p:spPr>
          <a:xfrm>
            <a:off x="644438" y="504826"/>
            <a:ext cx="6842211"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Naloxone Precipitated Withdrawal (NPW)</a:t>
            </a:r>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chemeClr val="bg1"/>
                </a:solidFill>
                <a:latin typeface="Montserrat" panose="00000500000000000000" pitchFamily="2" charset="0"/>
              </a:rPr>
              <a:pPr defTabSz="685800">
                <a:defRPr/>
              </a:pPr>
              <a:t>4</a:t>
            </a:fld>
            <a:endParaRPr lang="en-US">
              <a:solidFill>
                <a:schemeClr val="bg1"/>
              </a:solidFill>
              <a:latin typeface="Montserrat" panose="00000500000000000000" pitchFamily="2" charset="0"/>
            </a:endParaRPr>
          </a:p>
        </p:txBody>
      </p:sp>
      <p:cxnSp>
        <p:nvCxnSpPr>
          <p:cNvPr id="4" name="Straight Connector 11">
            <a:extLst>
              <a:ext uri="{FF2B5EF4-FFF2-40B4-BE49-F238E27FC236}">
                <a16:creationId xmlns:a16="http://schemas.microsoft.com/office/drawing/2014/main" id="{53015684-975D-489D-9091-6602EB99AEFA}"/>
              </a:ext>
            </a:extLst>
          </p:cNvPr>
          <p:cNvCxnSpPr>
            <a:cxnSpLocks/>
          </p:cNvCxnSpPr>
          <p:nvPr/>
        </p:nvCxnSpPr>
        <p:spPr>
          <a:xfrm>
            <a:off x="752724" y="1151209"/>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12" name="Google Shape;299;p34">
            <a:extLst>
              <a:ext uri="{FF2B5EF4-FFF2-40B4-BE49-F238E27FC236}">
                <a16:creationId xmlns:a16="http://schemas.microsoft.com/office/drawing/2014/main" id="{D37FEA56-4C5D-4D43-8B63-429C73A13469}"/>
              </a:ext>
            </a:extLst>
          </p:cNvPr>
          <p:cNvSpPr txBox="1">
            <a:spLocks/>
          </p:cNvSpPr>
          <p:nvPr/>
        </p:nvSpPr>
        <p:spPr>
          <a:xfrm>
            <a:off x="644440" y="1301729"/>
            <a:ext cx="5899236" cy="2448740"/>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buClr>
                <a:srgbClr val="1A547A"/>
              </a:buClr>
              <a:buSzPct val="80000"/>
              <a:buNone/>
            </a:pPr>
            <a:r>
              <a:rPr lang="en-US" sz="1800" dirty="0">
                <a:solidFill>
                  <a:srgbClr val="1A547A"/>
                </a:solidFill>
                <a:latin typeface="Montserrat" panose="00000500000000000000" pitchFamily="2" charset="0"/>
                <a:ea typeface="Times New Roman"/>
                <a:cs typeface="Times New Roman"/>
                <a:sym typeface="Times New Roman"/>
              </a:rPr>
              <a:t>If too much naloxone is used to reverse opioid overdose, the rapid opioid withdrawal will often cause severe dysphoria and agitation, and it can sometimes cause dangerous hyperadrenergic consequences:</a:t>
            </a:r>
          </a:p>
          <a:p>
            <a:pPr marL="304800"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ea typeface="Times New Roman"/>
                <a:cs typeface="Times New Roman"/>
                <a:sym typeface="Times New Roman"/>
              </a:rPr>
              <a:t>Pulmonary edema</a:t>
            </a:r>
          </a:p>
          <a:p>
            <a:pPr marL="304800"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Cardiac Arrest</a:t>
            </a:r>
          </a:p>
          <a:p>
            <a:pPr marL="304800"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Seizure</a:t>
            </a:r>
          </a:p>
          <a:p>
            <a:pPr marL="304800"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CVA</a:t>
            </a:r>
          </a:p>
        </p:txBody>
      </p:sp>
    </p:spTree>
    <p:extLst>
      <p:ext uri="{BB962C8B-B14F-4D97-AF65-F5344CB8AC3E}">
        <p14:creationId xmlns:p14="http://schemas.microsoft.com/office/powerpoint/2010/main" val="2522535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3" name="Picture 2">
            <a:extLst>
              <a:ext uri="{FF2B5EF4-FFF2-40B4-BE49-F238E27FC236}">
                <a16:creationId xmlns:a16="http://schemas.microsoft.com/office/drawing/2014/main" id="{755D3FF9-2847-4B89-887A-6452716F3E9C}"/>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t="7812" b="7812"/>
          <a:stretch/>
        </p:blipFill>
        <p:spPr>
          <a:xfrm>
            <a:off x="0" y="0"/>
            <a:ext cx="9144000" cy="5143500"/>
          </a:xfrm>
          <a:prstGeom prst="rect">
            <a:avLst/>
          </a:prstGeom>
        </p:spPr>
      </p:pic>
      <p:sp>
        <p:nvSpPr>
          <p:cNvPr id="12" name="Slide Number Placeholder 2">
            <a:extLst>
              <a:ext uri="{FF2B5EF4-FFF2-40B4-BE49-F238E27FC236}">
                <a16:creationId xmlns:a16="http://schemas.microsoft.com/office/drawing/2014/main" id="{774B4679-AFCB-4FE0-B2D4-22A6A698BDE5}"/>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chemeClr val="bg1"/>
                </a:solidFill>
                <a:latin typeface="Montserrat" panose="00000500000000000000" pitchFamily="2" charset="0"/>
              </a:rPr>
              <a:pPr defTabSz="685800">
                <a:defRPr/>
              </a:pPr>
              <a:t>5</a:t>
            </a:fld>
            <a:endParaRPr lang="en-US" dirty="0">
              <a:solidFill>
                <a:schemeClr val="bg1"/>
              </a:solidFill>
              <a:latin typeface="Montserrat" panose="00000500000000000000" pitchFamily="2" charset="0"/>
            </a:endParaRPr>
          </a:p>
        </p:txBody>
      </p:sp>
      <p:sp>
        <p:nvSpPr>
          <p:cNvPr id="6" name="Rectangle 5">
            <a:extLst>
              <a:ext uri="{FF2B5EF4-FFF2-40B4-BE49-F238E27FC236}">
                <a16:creationId xmlns:a16="http://schemas.microsoft.com/office/drawing/2014/main" id="{5C346AD0-B8B1-4D64-83DB-2F909B525EE8}"/>
              </a:ext>
            </a:extLst>
          </p:cNvPr>
          <p:cNvSpPr/>
          <p:nvPr/>
        </p:nvSpPr>
        <p:spPr>
          <a:xfrm>
            <a:off x="0" y="0"/>
            <a:ext cx="9144000" cy="5143500"/>
          </a:xfrm>
          <a:prstGeom prst="rect">
            <a:avLst/>
          </a:prstGeom>
          <a:gradFill flip="none" rotWithShape="1">
            <a:gsLst>
              <a:gs pos="28000">
                <a:srgbClr val="346272">
                  <a:alpha val="84706"/>
                </a:srgbClr>
              </a:gs>
              <a:gs pos="75000">
                <a:srgbClr val="346272">
                  <a:alpha val="0"/>
                </a:srgbClr>
              </a:gs>
              <a:gs pos="0">
                <a:srgbClr val="346272">
                  <a:alpha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41;p13">
            <a:extLst>
              <a:ext uri="{FF2B5EF4-FFF2-40B4-BE49-F238E27FC236}">
                <a16:creationId xmlns:a16="http://schemas.microsoft.com/office/drawing/2014/main" id="{2CADB111-0157-4A58-8FC9-53AB380E050E}"/>
              </a:ext>
            </a:extLst>
          </p:cNvPr>
          <p:cNvSpPr txBox="1"/>
          <p:nvPr/>
        </p:nvSpPr>
        <p:spPr>
          <a:xfrm>
            <a:off x="644439" y="504826"/>
            <a:ext cx="7778040"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Post-Naloxone Observation</a:t>
            </a:r>
            <a:endParaRPr lang="en-US" sz="3000" b="1" dirty="0">
              <a:solidFill>
                <a:srgbClr val="44BAE7"/>
              </a:solidFill>
              <a:latin typeface="Montserrat" panose="00000500000000000000" pitchFamily="2" charset="0"/>
              <a:ea typeface="Calibri"/>
              <a:cs typeface="Calibri"/>
              <a:sym typeface="Calibri"/>
            </a:endParaRPr>
          </a:p>
        </p:txBody>
      </p:sp>
      <p:cxnSp>
        <p:nvCxnSpPr>
          <p:cNvPr id="10" name="Straight Connector 9">
            <a:extLst>
              <a:ext uri="{FF2B5EF4-FFF2-40B4-BE49-F238E27FC236}">
                <a16:creationId xmlns:a16="http://schemas.microsoft.com/office/drawing/2014/main" id="{523D473F-101D-4BF6-9A65-A68499F78BAD}"/>
              </a:ext>
            </a:extLst>
          </p:cNvPr>
          <p:cNvCxnSpPr>
            <a:cxnSpLocks/>
          </p:cNvCxnSpPr>
          <p:nvPr/>
        </p:nvCxnSpPr>
        <p:spPr>
          <a:xfrm>
            <a:off x="752724" y="1151209"/>
            <a:ext cx="535406" cy="0"/>
          </a:xfrm>
          <a:prstGeom prst="line">
            <a:avLst/>
          </a:prstGeom>
          <a:noFill/>
          <a:ln w="57150" cap="flat" cmpd="sng" algn="ctr">
            <a:solidFill>
              <a:srgbClr val="4ABDE8">
                <a:shade val="95000"/>
                <a:satMod val="105000"/>
              </a:srgbClr>
            </a:solidFill>
            <a:prstDash val="solid"/>
          </a:ln>
          <a:effectLst/>
        </p:spPr>
      </p:cxnSp>
      <p:sp>
        <p:nvSpPr>
          <p:cNvPr id="11" name="Google Shape;147;p27">
            <a:extLst>
              <a:ext uri="{FF2B5EF4-FFF2-40B4-BE49-F238E27FC236}">
                <a16:creationId xmlns:a16="http://schemas.microsoft.com/office/drawing/2014/main" id="{D4F7C70C-FF16-4B4F-8EE0-7B709655DF69}"/>
              </a:ext>
            </a:extLst>
          </p:cNvPr>
          <p:cNvSpPr txBox="1">
            <a:spLocks/>
          </p:cNvSpPr>
          <p:nvPr/>
        </p:nvSpPr>
        <p:spPr>
          <a:xfrm>
            <a:off x="644439" y="1337790"/>
            <a:ext cx="5913524" cy="2654501"/>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050" b="0" i="0" u="none" strike="noStrike" cap="none">
                <a:solidFill>
                  <a:schemeClr val="dk2"/>
                </a:solidFill>
                <a:latin typeface="Arial"/>
                <a:ea typeface="Arial"/>
                <a:cs typeface="Arial"/>
                <a:sym typeface="Arial"/>
              </a:defRPr>
            </a:lvl9pPr>
          </a:lstStyle>
          <a:p>
            <a:pPr marL="285750" indent="-285750">
              <a:lnSpc>
                <a:spcPct val="100000"/>
              </a:lnSpc>
              <a:spcAft>
                <a:spcPts val="600"/>
              </a:spcAft>
              <a:buClr>
                <a:schemeClr val="bg1"/>
              </a:buClr>
              <a:buSzPct val="80000"/>
              <a:buFont typeface="Montserrat" panose="00000500000000000000" pitchFamily="2" charset="0"/>
              <a:buChar char="O"/>
            </a:pPr>
            <a:r>
              <a:rPr lang="en-US" dirty="0">
                <a:solidFill>
                  <a:schemeClr val="bg1"/>
                </a:solidFill>
                <a:latin typeface="Montserrat" panose="00000500000000000000" pitchFamily="2" charset="0"/>
                <a:ea typeface="Times New Roman"/>
                <a:cs typeface="Times New Roman"/>
                <a:sym typeface="Times New Roman"/>
              </a:rPr>
              <a:t>How long should you </a:t>
            </a:r>
            <a:r>
              <a:rPr lang="en-US" b="1" dirty="0">
                <a:solidFill>
                  <a:schemeClr val="bg1"/>
                </a:solidFill>
                <a:latin typeface="Montserrat" panose="00000500000000000000" pitchFamily="2" charset="0"/>
                <a:ea typeface="Times New Roman"/>
                <a:cs typeface="Times New Roman"/>
                <a:sym typeface="Times New Roman"/>
              </a:rPr>
              <a:t>observe</a:t>
            </a:r>
            <a:r>
              <a:rPr lang="en-US" dirty="0">
                <a:solidFill>
                  <a:schemeClr val="bg1"/>
                </a:solidFill>
                <a:latin typeface="Montserrat" panose="00000500000000000000" pitchFamily="2" charset="0"/>
                <a:ea typeface="Times New Roman"/>
                <a:cs typeface="Times New Roman"/>
                <a:sym typeface="Times New Roman"/>
              </a:rPr>
              <a:t> the patient post-naloxone?</a:t>
            </a:r>
          </a:p>
          <a:p>
            <a:pPr marL="742950" lvl="1" indent="-285750">
              <a:lnSpc>
                <a:spcPct val="100000"/>
              </a:lnSpc>
              <a:spcBef>
                <a:spcPts val="0"/>
              </a:spcBef>
              <a:spcAft>
                <a:spcPts val="600"/>
              </a:spcAft>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cs typeface="Times New Roman"/>
                <a:sym typeface="Times New Roman"/>
              </a:rPr>
              <a:t>At least 2 hours, but 4 hours is better.</a:t>
            </a:r>
          </a:p>
          <a:p>
            <a:pPr marL="742950" lvl="1" indent="-285750">
              <a:lnSpc>
                <a:spcPct val="100000"/>
              </a:lnSpc>
              <a:spcBef>
                <a:spcPts val="0"/>
              </a:spcBef>
              <a:spcAft>
                <a:spcPts val="600"/>
              </a:spcAft>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cs typeface="Times New Roman"/>
                <a:sym typeface="Times New Roman"/>
              </a:rPr>
              <a:t>The half-life of naloxone is 30 to 90 minutes.</a:t>
            </a:r>
          </a:p>
          <a:p>
            <a:pPr marL="285750" indent="-285750">
              <a:lnSpc>
                <a:spcPct val="100000"/>
              </a:lnSpc>
              <a:spcAft>
                <a:spcPts val="600"/>
              </a:spcAft>
              <a:buClr>
                <a:schemeClr val="bg1"/>
              </a:buClr>
              <a:buSzPct val="80000"/>
              <a:buFont typeface="Montserrat" panose="00000500000000000000" pitchFamily="2" charset="0"/>
              <a:buChar char="O"/>
            </a:pPr>
            <a:r>
              <a:rPr lang="en-US" dirty="0">
                <a:solidFill>
                  <a:schemeClr val="bg1"/>
                </a:solidFill>
                <a:latin typeface="Montserrat" panose="00000500000000000000" pitchFamily="2" charset="0"/>
                <a:cs typeface="Times New Roman"/>
                <a:sym typeface="Times New Roman"/>
              </a:rPr>
              <a:t>Naloxone is important but </a:t>
            </a:r>
            <a:r>
              <a:rPr lang="en-US" b="1" dirty="0">
                <a:solidFill>
                  <a:schemeClr val="bg1"/>
                </a:solidFill>
                <a:latin typeface="Montserrat" panose="00000500000000000000" pitchFamily="2" charset="0"/>
                <a:cs typeface="Times New Roman"/>
                <a:sym typeface="Times New Roman"/>
              </a:rPr>
              <a:t>not</a:t>
            </a:r>
            <a:r>
              <a:rPr lang="en-US" dirty="0">
                <a:solidFill>
                  <a:schemeClr val="bg1"/>
                </a:solidFill>
                <a:latin typeface="Montserrat" panose="00000500000000000000" pitchFamily="2" charset="0"/>
                <a:cs typeface="Times New Roman"/>
                <a:sym typeface="Times New Roman"/>
              </a:rPr>
              <a:t> benign. </a:t>
            </a:r>
          </a:p>
          <a:p>
            <a:pPr marL="285750" indent="-285750">
              <a:lnSpc>
                <a:spcPct val="100000"/>
              </a:lnSpc>
              <a:spcAft>
                <a:spcPts val="600"/>
              </a:spcAft>
              <a:buClr>
                <a:schemeClr val="bg1"/>
              </a:buClr>
              <a:buSzPct val="80000"/>
              <a:buFont typeface="Montserrat" panose="00000500000000000000" pitchFamily="2" charset="0"/>
              <a:buChar char="O"/>
            </a:pPr>
            <a:r>
              <a:rPr lang="en-US" dirty="0">
                <a:solidFill>
                  <a:schemeClr val="bg1"/>
                </a:solidFill>
                <a:latin typeface="Montserrat" panose="00000500000000000000" pitchFamily="2" charset="0"/>
                <a:cs typeface="Times New Roman"/>
                <a:sym typeface="Times New Roman"/>
              </a:rPr>
              <a:t>Provide non-judgmental offer for </a:t>
            </a:r>
            <a:r>
              <a:rPr lang="en-US" b="1" dirty="0">
                <a:solidFill>
                  <a:schemeClr val="bg1"/>
                </a:solidFill>
                <a:latin typeface="Montserrat" panose="00000500000000000000" pitchFamily="2" charset="0"/>
                <a:cs typeface="Times New Roman"/>
                <a:sym typeface="Times New Roman"/>
              </a:rPr>
              <a:t>OUD treatment </a:t>
            </a:r>
            <a:r>
              <a:rPr lang="en-US" dirty="0">
                <a:solidFill>
                  <a:schemeClr val="bg1"/>
                </a:solidFill>
                <a:latin typeface="Montserrat" panose="00000500000000000000" pitchFamily="2" charset="0"/>
                <a:cs typeface="Times New Roman"/>
                <a:sym typeface="Times New Roman"/>
              </a:rPr>
              <a:t>and </a:t>
            </a:r>
            <a:r>
              <a:rPr lang="en-US" b="1" dirty="0">
                <a:solidFill>
                  <a:schemeClr val="bg1"/>
                </a:solidFill>
                <a:latin typeface="Montserrat" panose="00000500000000000000" pitchFamily="2" charset="0"/>
                <a:cs typeface="Times New Roman"/>
                <a:sym typeface="Times New Roman"/>
              </a:rPr>
              <a:t>harm reduction</a:t>
            </a:r>
            <a:r>
              <a:rPr lang="en-US" dirty="0">
                <a:solidFill>
                  <a:schemeClr val="bg1"/>
                </a:solidFill>
                <a:latin typeface="Montserrat" panose="00000500000000000000" pitchFamily="2" charset="0"/>
                <a:cs typeface="Times New Roman"/>
                <a:sym typeface="Times New Roman"/>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8" name="Google Shape;268;p29"/>
          <p:cNvSpPr txBox="1">
            <a:spLocks noGrp="1"/>
          </p:cNvSpPr>
          <p:nvPr>
            <p:ph idx="4294967295"/>
          </p:nvPr>
        </p:nvSpPr>
        <p:spPr>
          <a:xfrm>
            <a:off x="715878" y="1308778"/>
            <a:ext cx="7306554" cy="3437390"/>
          </a:xfrm>
          <a:prstGeom prst="rect">
            <a:avLst/>
          </a:prstGeom>
          <a:noFill/>
          <a:ln>
            <a:noFill/>
          </a:ln>
        </p:spPr>
        <p:txBody>
          <a:bodyPr spcFirstLastPara="1" wrap="square" lIns="68569" tIns="34275" rIns="68569" bIns="34275" anchor="t" anchorCtr="0">
            <a:noAutofit/>
          </a:bodyPr>
          <a:lstStyle/>
          <a:p>
            <a:pPr marL="257175" indent="-242888">
              <a:lnSpc>
                <a:spcPct val="100000"/>
              </a:lnSpc>
              <a:spcBef>
                <a:spcPts val="600"/>
              </a:spcBef>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Naloxone can be administered </a:t>
            </a:r>
            <a:r>
              <a:rPr lang="en-US" sz="1800" b="1" dirty="0">
                <a:solidFill>
                  <a:schemeClr val="bg1"/>
                </a:solidFill>
                <a:latin typeface="Montserrat" panose="00000500000000000000" pitchFamily="2" charset="0"/>
                <a:ea typeface="Times New Roman"/>
                <a:cs typeface="Times New Roman"/>
                <a:sym typeface="Times New Roman"/>
              </a:rPr>
              <a:t>not only </a:t>
            </a:r>
            <a:r>
              <a:rPr lang="en-US" sz="1800" dirty="0">
                <a:solidFill>
                  <a:schemeClr val="bg1"/>
                </a:solidFill>
                <a:latin typeface="Montserrat" panose="00000500000000000000" pitchFamily="2" charset="0"/>
                <a:ea typeface="Times New Roman"/>
                <a:cs typeface="Times New Roman"/>
                <a:sym typeface="Times New Roman"/>
              </a:rPr>
              <a:t>by clinicians and first responders, </a:t>
            </a:r>
            <a:r>
              <a:rPr lang="en-US" sz="1800" b="1" dirty="0">
                <a:solidFill>
                  <a:schemeClr val="bg1"/>
                </a:solidFill>
                <a:latin typeface="Montserrat" panose="00000500000000000000" pitchFamily="2" charset="0"/>
                <a:ea typeface="Times New Roman"/>
                <a:cs typeface="Times New Roman"/>
                <a:sym typeface="Times New Roman"/>
              </a:rPr>
              <a:t>but also</a:t>
            </a:r>
            <a:r>
              <a:rPr lang="en-US" sz="1800" dirty="0">
                <a:solidFill>
                  <a:schemeClr val="bg1"/>
                </a:solidFill>
                <a:latin typeface="Montserrat" panose="00000500000000000000" pitchFamily="2" charset="0"/>
                <a:ea typeface="Times New Roman"/>
                <a:cs typeface="Times New Roman"/>
                <a:sym typeface="Times New Roman"/>
              </a:rPr>
              <a:t> by family, friends, or bystanders.</a:t>
            </a:r>
          </a:p>
          <a:p>
            <a:pPr marL="257175" indent="-242888">
              <a:lnSpc>
                <a:spcPct val="100000"/>
              </a:lnSpc>
              <a:spcBef>
                <a:spcPts val="600"/>
              </a:spcBef>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Most states have a standing prescription at any pharmacy allowing </a:t>
            </a:r>
            <a:r>
              <a:rPr lang="en-US" sz="1800" b="1" dirty="0">
                <a:solidFill>
                  <a:schemeClr val="bg1"/>
                </a:solidFill>
                <a:latin typeface="Montserrat" panose="00000500000000000000" pitchFamily="2" charset="0"/>
                <a:ea typeface="Times New Roman"/>
                <a:cs typeface="Times New Roman"/>
                <a:sym typeface="Times New Roman"/>
              </a:rPr>
              <a:t>anyone</a:t>
            </a:r>
            <a:r>
              <a:rPr lang="en-US" sz="1800" dirty="0">
                <a:solidFill>
                  <a:schemeClr val="bg1"/>
                </a:solidFill>
                <a:latin typeface="Montserrat" panose="00000500000000000000" pitchFamily="2" charset="0"/>
                <a:ea typeface="Times New Roman"/>
                <a:cs typeface="Times New Roman"/>
                <a:sym typeface="Times New Roman"/>
              </a:rPr>
              <a:t> to go in and receive prescription naloxone </a:t>
            </a:r>
            <a:r>
              <a:rPr lang="en-US" sz="1800" b="1" dirty="0">
                <a:solidFill>
                  <a:schemeClr val="bg1"/>
                </a:solidFill>
                <a:latin typeface="Montserrat" panose="00000500000000000000" pitchFamily="2" charset="0"/>
                <a:ea typeface="Times New Roman"/>
                <a:cs typeface="Times New Roman"/>
                <a:sym typeface="Times New Roman"/>
              </a:rPr>
              <a:t>without</a:t>
            </a:r>
            <a:r>
              <a:rPr lang="en-US" sz="1800" dirty="0">
                <a:solidFill>
                  <a:schemeClr val="bg1"/>
                </a:solidFill>
                <a:latin typeface="Montserrat" panose="00000500000000000000" pitchFamily="2" charset="0"/>
                <a:ea typeface="Times New Roman"/>
                <a:cs typeface="Times New Roman"/>
                <a:sym typeface="Times New Roman"/>
              </a:rPr>
              <a:t> a physical Rx.</a:t>
            </a:r>
          </a:p>
          <a:p>
            <a:pPr marL="257175" indent="-242888">
              <a:lnSpc>
                <a:spcPct val="100000"/>
              </a:lnSpc>
              <a:spcBef>
                <a:spcPts val="600"/>
              </a:spcBef>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In EDs, </a:t>
            </a:r>
            <a:r>
              <a:rPr lang="en-US" sz="1800" b="1" dirty="0">
                <a:solidFill>
                  <a:schemeClr val="bg1"/>
                </a:solidFill>
                <a:latin typeface="Montserrat" panose="00000500000000000000" pitchFamily="2" charset="0"/>
                <a:ea typeface="Times New Roman"/>
                <a:cs typeface="Times New Roman"/>
                <a:sym typeface="Times New Roman"/>
              </a:rPr>
              <a:t>ALL</a:t>
            </a:r>
            <a:r>
              <a:rPr lang="en-US" sz="1800" dirty="0">
                <a:solidFill>
                  <a:schemeClr val="bg1"/>
                </a:solidFill>
                <a:latin typeface="Montserrat" panose="00000500000000000000" pitchFamily="2" charset="0"/>
                <a:ea typeface="Times New Roman"/>
                <a:cs typeface="Times New Roman"/>
                <a:sym typeface="Times New Roman"/>
              </a:rPr>
              <a:t> patients who have received naloxone in the field or in the ED should either go home with a naloxone kit or a naloxone Rx.</a:t>
            </a:r>
          </a:p>
        </p:txBody>
      </p:sp>
      <p:sp>
        <p:nvSpPr>
          <p:cNvPr id="12" name="Google Shape;41;p13">
            <a:extLst>
              <a:ext uri="{FF2B5EF4-FFF2-40B4-BE49-F238E27FC236}">
                <a16:creationId xmlns:a16="http://schemas.microsoft.com/office/drawing/2014/main" id="{67A97A10-36C0-49BC-A33F-3E5FEC24180B}"/>
              </a:ext>
            </a:extLst>
          </p:cNvPr>
          <p:cNvSpPr txBox="1"/>
          <p:nvPr/>
        </p:nvSpPr>
        <p:spPr>
          <a:xfrm>
            <a:off x="715878" y="454027"/>
            <a:ext cx="7107321"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Take-Home Naloxone Kit or Rx</a:t>
            </a:r>
          </a:p>
        </p:txBody>
      </p:sp>
      <p:cxnSp>
        <p:nvCxnSpPr>
          <p:cNvPr id="13" name="Straight Connector 12">
            <a:extLst>
              <a:ext uri="{FF2B5EF4-FFF2-40B4-BE49-F238E27FC236}">
                <a16:creationId xmlns:a16="http://schemas.microsoft.com/office/drawing/2014/main" id="{B6AD3D3A-7ED3-48FF-B340-D59322492CFC}"/>
              </a:ext>
            </a:extLst>
          </p:cNvPr>
          <p:cNvCxnSpPr>
            <a:cxnSpLocks/>
          </p:cNvCxnSpPr>
          <p:nvPr/>
        </p:nvCxnSpPr>
        <p:spPr>
          <a:xfrm>
            <a:off x="824164" y="1100410"/>
            <a:ext cx="535406" cy="0"/>
          </a:xfrm>
          <a:prstGeom prst="line">
            <a:avLst/>
          </a:prstGeom>
          <a:noFill/>
          <a:ln w="57150" cap="flat" cmpd="sng" algn="ctr">
            <a:solidFill>
              <a:srgbClr val="4ABDE8">
                <a:shade val="95000"/>
                <a:satMod val="105000"/>
              </a:srgbClr>
            </a:solidFill>
            <a:prstDash val="solid"/>
          </a:ln>
          <a:effectLst/>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84A6C9-BFF9-481F-8EA3-8597D226F9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5592"/>
          <a:stretch/>
        </p:blipFill>
        <p:spPr>
          <a:xfrm>
            <a:off x="3573" y="-2"/>
            <a:ext cx="9140427" cy="5143502"/>
          </a:xfrm>
          <a:prstGeom prst="rect">
            <a:avLst/>
          </a:prstGeom>
        </p:spPr>
      </p:pic>
      <p:sp>
        <p:nvSpPr>
          <p:cNvPr id="8" name="Rectangle 7">
            <a:extLst>
              <a:ext uri="{FF2B5EF4-FFF2-40B4-BE49-F238E27FC236}">
                <a16:creationId xmlns:a16="http://schemas.microsoft.com/office/drawing/2014/main" id="{4AFFA039-89A9-4BD7-9858-C99811D4942D}"/>
              </a:ext>
            </a:extLst>
          </p:cNvPr>
          <p:cNvSpPr/>
          <p:nvPr/>
        </p:nvSpPr>
        <p:spPr>
          <a:xfrm>
            <a:off x="-3572" y="-2"/>
            <a:ext cx="9143999" cy="5143499"/>
          </a:xfrm>
          <a:prstGeom prst="rect">
            <a:avLst/>
          </a:prstGeom>
          <a:gradFill flip="none" rotWithShape="1">
            <a:gsLst>
              <a:gs pos="39000">
                <a:schemeClr val="bg1">
                  <a:lumMod val="75000"/>
                </a:schemeClr>
              </a:gs>
              <a:gs pos="100000">
                <a:schemeClr val="bg1">
                  <a:lumMod val="95000"/>
                  <a:alpha val="0"/>
                </a:schemeClr>
              </a:gs>
              <a:gs pos="71000">
                <a:schemeClr val="bg1">
                  <a:lumMod val="85000"/>
                  <a:alpha val="6000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1;p13">
            <a:extLst>
              <a:ext uri="{FF2B5EF4-FFF2-40B4-BE49-F238E27FC236}">
                <a16:creationId xmlns:a16="http://schemas.microsoft.com/office/drawing/2014/main" id="{B25DCFE2-B37A-478A-882A-2E4A230DDD95}"/>
              </a:ext>
            </a:extLst>
          </p:cNvPr>
          <p:cNvSpPr txBox="1"/>
          <p:nvPr/>
        </p:nvSpPr>
        <p:spPr>
          <a:xfrm>
            <a:off x="644439" y="504826"/>
            <a:ext cx="7616871"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Complications of IV Drug Use</a:t>
            </a:r>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chemeClr val="bg1"/>
                </a:solidFill>
                <a:latin typeface="Montserrat" panose="00000500000000000000" pitchFamily="2" charset="0"/>
              </a:rPr>
              <a:pPr defTabSz="685800">
                <a:defRPr/>
              </a:pPr>
              <a:t>7</a:t>
            </a:fld>
            <a:endParaRPr lang="en-US" dirty="0">
              <a:solidFill>
                <a:schemeClr val="bg1"/>
              </a:solidFill>
              <a:latin typeface="Montserrat" panose="00000500000000000000" pitchFamily="2" charset="0"/>
            </a:endParaRPr>
          </a:p>
        </p:txBody>
      </p:sp>
      <p:cxnSp>
        <p:nvCxnSpPr>
          <p:cNvPr id="4" name="Straight Connector 11">
            <a:extLst>
              <a:ext uri="{FF2B5EF4-FFF2-40B4-BE49-F238E27FC236}">
                <a16:creationId xmlns:a16="http://schemas.microsoft.com/office/drawing/2014/main" id="{53015684-975D-489D-9091-6602EB99AEFA}"/>
              </a:ext>
            </a:extLst>
          </p:cNvPr>
          <p:cNvCxnSpPr>
            <a:cxnSpLocks/>
          </p:cNvCxnSpPr>
          <p:nvPr/>
        </p:nvCxnSpPr>
        <p:spPr>
          <a:xfrm>
            <a:off x="752724" y="1151209"/>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12" name="Google Shape;299;p34">
            <a:extLst>
              <a:ext uri="{FF2B5EF4-FFF2-40B4-BE49-F238E27FC236}">
                <a16:creationId xmlns:a16="http://schemas.microsoft.com/office/drawing/2014/main" id="{D37FEA56-4C5D-4D43-8B63-429C73A13469}"/>
              </a:ext>
            </a:extLst>
          </p:cNvPr>
          <p:cNvSpPr txBox="1">
            <a:spLocks/>
          </p:cNvSpPr>
          <p:nvPr/>
        </p:nvSpPr>
        <p:spPr>
          <a:xfrm>
            <a:off x="644440" y="1301729"/>
            <a:ext cx="6177842" cy="3296230"/>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Injecting drugs can lead to serious medical illness, including but not limited to:</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Cutaneous abscess or cellulitis</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Septic arthritis</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Endocarditis to septic emboli</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HIV/AIDS</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Hepatitis C</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Osteomyelitis</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Epidural abscess</a:t>
            </a:r>
            <a:endParaRPr lang="en-US" sz="1400" dirty="0">
              <a:solidFill>
                <a:srgbClr val="1A547A"/>
              </a:solidFill>
              <a:latin typeface="Montserrat" panose="00000500000000000000" pitchFamily="2" charset="0"/>
            </a:endParaRPr>
          </a:p>
        </p:txBody>
      </p:sp>
    </p:spTree>
    <p:extLst>
      <p:ext uri="{BB962C8B-B14F-4D97-AF65-F5344CB8AC3E}">
        <p14:creationId xmlns:p14="http://schemas.microsoft.com/office/powerpoint/2010/main" val="3607733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exterior, montaña, nieve, hombre&#10;&#10;Descripción generada automáticamente">
            <a:extLst>
              <a:ext uri="{FF2B5EF4-FFF2-40B4-BE49-F238E27FC236}">
                <a16:creationId xmlns:a16="http://schemas.microsoft.com/office/drawing/2014/main" id="{5EF3CD53-BE56-43A8-9416-D7EAA436D0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704"/>
          <a:stretch/>
        </p:blipFill>
        <p:spPr>
          <a:xfrm>
            <a:off x="0" y="-1"/>
            <a:ext cx="9144000" cy="5143501"/>
          </a:xfrm>
          <a:prstGeom prst="rect">
            <a:avLst/>
          </a:prstGeom>
        </p:spPr>
      </p:pic>
      <p:sp>
        <p:nvSpPr>
          <p:cNvPr id="2" name="Google Shape;41;p13">
            <a:extLst>
              <a:ext uri="{FF2B5EF4-FFF2-40B4-BE49-F238E27FC236}">
                <a16:creationId xmlns:a16="http://schemas.microsoft.com/office/drawing/2014/main" id="{B25DCFE2-B37A-478A-882A-2E4A230DDD95}"/>
              </a:ext>
            </a:extLst>
          </p:cNvPr>
          <p:cNvSpPr txBox="1"/>
          <p:nvPr/>
        </p:nvSpPr>
        <p:spPr>
          <a:xfrm>
            <a:off x="644439" y="504826"/>
            <a:ext cx="6327861"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Opioid Overdose Prevention Education</a:t>
            </a:r>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8</a:t>
            </a:fld>
            <a:endParaRPr lang="en-US">
              <a:solidFill>
                <a:srgbClr val="099BAF"/>
              </a:solidFill>
              <a:latin typeface="Montserrat" panose="00000500000000000000" pitchFamily="2" charset="0"/>
            </a:endParaRPr>
          </a:p>
        </p:txBody>
      </p:sp>
      <p:cxnSp>
        <p:nvCxnSpPr>
          <p:cNvPr id="4" name="Straight Connector 11">
            <a:extLst>
              <a:ext uri="{FF2B5EF4-FFF2-40B4-BE49-F238E27FC236}">
                <a16:creationId xmlns:a16="http://schemas.microsoft.com/office/drawing/2014/main" id="{53015684-975D-489D-9091-6602EB99AEFA}"/>
              </a:ext>
            </a:extLst>
          </p:cNvPr>
          <p:cNvCxnSpPr>
            <a:cxnSpLocks/>
          </p:cNvCxnSpPr>
          <p:nvPr/>
        </p:nvCxnSpPr>
        <p:spPr>
          <a:xfrm>
            <a:off x="752724" y="1151209"/>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12" name="Google Shape;299;p34">
            <a:extLst>
              <a:ext uri="{FF2B5EF4-FFF2-40B4-BE49-F238E27FC236}">
                <a16:creationId xmlns:a16="http://schemas.microsoft.com/office/drawing/2014/main" id="{D37FEA56-4C5D-4D43-8B63-429C73A13469}"/>
              </a:ext>
            </a:extLst>
          </p:cNvPr>
          <p:cNvSpPr txBox="1">
            <a:spLocks/>
          </p:cNvSpPr>
          <p:nvPr/>
        </p:nvSpPr>
        <p:spPr>
          <a:xfrm>
            <a:off x="644439" y="1500829"/>
            <a:ext cx="7616871" cy="2763985"/>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Provide counseling and access to MAT or recovery services to all patients with opioid use disorder (OUD).</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Increase the availability of naloxone in the community, as well as education and naloxone distribution for family and friends of people with OUD.</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Encourage bystanders or friends and family to call 911.</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Use the state prescription monitoring database to screen for misuse of opioids and to engage in recovery or identification of OUD.</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Share information about safe injection sites if they exist near the hospital.</a:t>
            </a:r>
          </a:p>
        </p:txBody>
      </p:sp>
    </p:spTree>
    <p:extLst>
      <p:ext uri="{BB962C8B-B14F-4D97-AF65-F5344CB8AC3E}">
        <p14:creationId xmlns:p14="http://schemas.microsoft.com/office/powerpoint/2010/main" val="2203774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exterior, montaña, nieve, hombre&#10;&#10;Descripción generada automáticamente">
            <a:extLst>
              <a:ext uri="{FF2B5EF4-FFF2-40B4-BE49-F238E27FC236}">
                <a16:creationId xmlns:a16="http://schemas.microsoft.com/office/drawing/2014/main" id="{5EF3CD53-BE56-43A8-9416-D7EAA436D0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704"/>
          <a:stretch/>
        </p:blipFill>
        <p:spPr>
          <a:xfrm>
            <a:off x="0" y="-1"/>
            <a:ext cx="9144000" cy="5143501"/>
          </a:xfrm>
          <a:prstGeom prst="rect">
            <a:avLst/>
          </a:prstGeom>
        </p:spPr>
      </p:pic>
      <p:sp>
        <p:nvSpPr>
          <p:cNvPr id="2" name="Google Shape;41;p13">
            <a:extLst>
              <a:ext uri="{FF2B5EF4-FFF2-40B4-BE49-F238E27FC236}">
                <a16:creationId xmlns:a16="http://schemas.microsoft.com/office/drawing/2014/main" id="{B25DCFE2-B37A-478A-882A-2E4A230DDD95}"/>
              </a:ext>
            </a:extLst>
          </p:cNvPr>
          <p:cNvSpPr txBox="1"/>
          <p:nvPr/>
        </p:nvSpPr>
        <p:spPr>
          <a:xfrm>
            <a:off x="644439" y="504826"/>
            <a:ext cx="6527886"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Benefits of Clean/Safe Needle Exchange</a:t>
            </a:r>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9</a:t>
            </a:fld>
            <a:endParaRPr lang="en-US">
              <a:solidFill>
                <a:srgbClr val="099BAF"/>
              </a:solidFill>
              <a:latin typeface="Montserrat" panose="00000500000000000000" pitchFamily="2" charset="0"/>
            </a:endParaRPr>
          </a:p>
        </p:txBody>
      </p:sp>
      <p:cxnSp>
        <p:nvCxnSpPr>
          <p:cNvPr id="4" name="Straight Connector 11">
            <a:extLst>
              <a:ext uri="{FF2B5EF4-FFF2-40B4-BE49-F238E27FC236}">
                <a16:creationId xmlns:a16="http://schemas.microsoft.com/office/drawing/2014/main" id="{53015684-975D-489D-9091-6602EB99AEFA}"/>
              </a:ext>
            </a:extLst>
          </p:cNvPr>
          <p:cNvCxnSpPr>
            <a:cxnSpLocks/>
          </p:cNvCxnSpPr>
          <p:nvPr/>
        </p:nvCxnSpPr>
        <p:spPr>
          <a:xfrm>
            <a:off x="752724" y="1151209"/>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12" name="Google Shape;299;p34">
            <a:extLst>
              <a:ext uri="{FF2B5EF4-FFF2-40B4-BE49-F238E27FC236}">
                <a16:creationId xmlns:a16="http://schemas.microsoft.com/office/drawing/2014/main" id="{D37FEA56-4C5D-4D43-8B63-429C73A13469}"/>
              </a:ext>
            </a:extLst>
          </p:cNvPr>
          <p:cNvSpPr txBox="1">
            <a:spLocks/>
          </p:cNvSpPr>
          <p:nvPr/>
        </p:nvSpPr>
        <p:spPr>
          <a:xfrm>
            <a:off x="644439" y="1500829"/>
            <a:ext cx="7616871" cy="2763985"/>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Improves access to healthcare, counseling, and HIV screening/treatment.</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Clean needles do not decrease the incidence of drug use, but they do reduce the risk of HIV/HCV transmission and the development of serious life-threatening illnesses.</a:t>
            </a:r>
          </a:p>
          <a:p>
            <a:pPr marL="647700" lvl="1" indent="-285750">
              <a:buClr>
                <a:srgbClr val="1A547A"/>
              </a:buClr>
              <a:buSzPct val="80000"/>
              <a:buFont typeface="Montserrat" panose="00000500000000000000" pitchFamily="2" charset="0"/>
              <a:buChar char="O"/>
            </a:pPr>
            <a:r>
              <a:rPr lang="en-US" sz="1500" dirty="0">
                <a:solidFill>
                  <a:srgbClr val="1A547A"/>
                </a:solidFill>
                <a:latin typeface="Montserrat" panose="00000500000000000000" pitchFamily="2" charset="0"/>
                <a:ea typeface="Times New Roman"/>
                <a:cs typeface="Times New Roman"/>
                <a:sym typeface="Times New Roman"/>
              </a:rPr>
              <a:t>This can improve mortality and reduce the burden on the healthcare system.</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Improves trust between staff and clients.</a:t>
            </a:r>
          </a:p>
          <a:p>
            <a:pPr marL="647700" lvl="1" indent="-285750">
              <a:buClr>
                <a:srgbClr val="1A547A"/>
              </a:buClr>
              <a:buSzPct val="80000"/>
              <a:buFont typeface="Montserrat" panose="00000500000000000000" pitchFamily="2" charset="0"/>
              <a:buChar char="O"/>
            </a:pPr>
            <a:r>
              <a:rPr lang="en-US" sz="1500" dirty="0">
                <a:solidFill>
                  <a:srgbClr val="1A547A"/>
                </a:solidFill>
                <a:latin typeface="Montserrat" panose="00000500000000000000" pitchFamily="2" charset="0"/>
                <a:ea typeface="Times New Roman"/>
                <a:cs typeface="Times New Roman"/>
                <a:sym typeface="Times New Roman"/>
              </a:rPr>
              <a:t>This can increase the likelihood of recovery engagement.</a:t>
            </a:r>
          </a:p>
        </p:txBody>
      </p:sp>
    </p:spTree>
    <p:extLst>
      <p:ext uri="{BB962C8B-B14F-4D97-AF65-F5344CB8AC3E}">
        <p14:creationId xmlns:p14="http://schemas.microsoft.com/office/powerpoint/2010/main" val="108499854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etrospect">
  <a:themeElements>
    <a:clrScheme name="Custom 5">
      <a:dk1>
        <a:srgbClr val="000000"/>
      </a:dk1>
      <a:lt1>
        <a:srgbClr val="FFFFFF"/>
      </a:lt1>
      <a:dk2>
        <a:srgbClr val="637052"/>
      </a:dk2>
      <a:lt2>
        <a:srgbClr val="CCDDEA"/>
      </a:lt2>
      <a:accent1>
        <a:srgbClr val="4ABDE8"/>
      </a:accent1>
      <a:accent2>
        <a:srgbClr val="0E2144"/>
      </a:accent2>
      <a:accent3>
        <a:srgbClr val="A6D30B"/>
      </a:accent3>
      <a:accent4>
        <a:srgbClr val="515B61"/>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1466</TotalTime>
  <Words>3226</Words>
  <Application>Microsoft Office PowerPoint</Application>
  <PresentationFormat>On-screen Show (16:9)</PresentationFormat>
  <Paragraphs>223</Paragraphs>
  <Slides>22</Slides>
  <Notes>22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Arial</vt:lpstr>
      <vt:lpstr>Calibri</vt:lpstr>
      <vt:lpstr>Calibri Light</vt:lpstr>
      <vt:lpstr>Courier New</vt:lpstr>
      <vt:lpstr>Montserrat</vt:lpstr>
      <vt:lpstr>Montserrat Light</vt:lpstr>
      <vt:lpstr>Simple Light</vt:lpstr>
      <vt:lpstr>1_Retrospect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Introduction</dc:title>
  <dc:creator>Lai, Lucinda,M.D.</dc:creator>
  <cp:lastModifiedBy>Tina Urbina</cp:lastModifiedBy>
  <cp:revision>91</cp:revision>
  <dcterms:created xsi:type="dcterms:W3CDTF">2021-01-05T18:09:46Z</dcterms:created>
  <dcterms:modified xsi:type="dcterms:W3CDTF">2021-12-15T22:48:07Z</dcterms:modified>
</cp:coreProperties>
</file>