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758" r:id="rId2"/>
    <p:sldMasterId id="2147483766" r:id="rId3"/>
  </p:sldMasterIdLst>
  <p:notesMasterIdLst>
    <p:notesMasterId r:id="rId33"/>
  </p:notesMasterIdLst>
  <p:sldIdLst>
    <p:sldId id="256" r:id="rId4"/>
    <p:sldId id="579" r:id="rId5"/>
    <p:sldId id="567" r:id="rId6"/>
    <p:sldId id="580" r:id="rId7"/>
    <p:sldId id="258" r:id="rId8"/>
    <p:sldId id="581" r:id="rId9"/>
    <p:sldId id="582" r:id="rId10"/>
    <p:sldId id="260" r:id="rId11"/>
    <p:sldId id="583" r:id="rId12"/>
    <p:sldId id="273" r:id="rId13"/>
    <p:sldId id="584" r:id="rId14"/>
    <p:sldId id="585" r:id="rId15"/>
    <p:sldId id="587" r:id="rId16"/>
    <p:sldId id="586" r:id="rId17"/>
    <p:sldId id="588" r:id="rId18"/>
    <p:sldId id="589" r:id="rId19"/>
    <p:sldId id="442" r:id="rId20"/>
    <p:sldId id="590" r:id="rId21"/>
    <p:sldId id="591" r:id="rId22"/>
    <p:sldId id="592" r:id="rId23"/>
    <p:sldId id="593" r:id="rId24"/>
    <p:sldId id="594" r:id="rId25"/>
    <p:sldId id="595" r:id="rId26"/>
    <p:sldId id="596" r:id="rId27"/>
    <p:sldId id="597" r:id="rId28"/>
    <p:sldId id="598" r:id="rId29"/>
    <p:sldId id="599" r:id="rId30"/>
    <p:sldId id="600" r:id="rId31"/>
    <p:sldId id="601"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Donihoo" initials="RD" lastIdx="12" clrIdx="0">
    <p:extLst>
      <p:ext uri="{19B8F6BF-5375-455C-9EA6-DF929625EA0E}">
        <p15:presenceInfo xmlns:p15="http://schemas.microsoft.com/office/powerpoint/2012/main" userId="S::rdonihoo@acep.org::2a135912-8cb6-400e-a960-badaa5b92f77" providerId="AD"/>
      </p:ext>
    </p:extLst>
  </p:cmAuthor>
  <p:cmAuthor id="2" name="Sam Shahid" initials="SS" lastIdx="1" clrIdx="1">
    <p:extLst>
      <p:ext uri="{19B8F6BF-5375-455C-9EA6-DF929625EA0E}">
        <p15:presenceInfo xmlns:p15="http://schemas.microsoft.com/office/powerpoint/2012/main" userId="S::sshahid@acep.org::1baafef5-d561-47e7-9d8d-fd4c6233a9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47A"/>
    <a:srgbClr val="108C96"/>
    <a:srgbClr val="5EABB2"/>
    <a:srgbClr val="023649"/>
    <a:srgbClr val="6A6A6A"/>
    <a:srgbClr val="AC80A0"/>
    <a:srgbClr val="D9D9D9"/>
    <a:srgbClr val="C0E194"/>
    <a:srgbClr val="44BAE7"/>
    <a:srgbClr val="CFB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8" autoAdjust="0"/>
    <p:restoredTop sz="85393" autoAdjust="0"/>
  </p:normalViewPr>
  <p:slideViewPr>
    <p:cSldViewPr snapToGrid="0">
      <p:cViewPr varScale="1">
        <p:scale>
          <a:sx n="126" d="100"/>
          <a:sy n="126" d="100"/>
        </p:scale>
        <p:origin x="1206" y="114"/>
      </p:cViewPr>
      <p:guideLst>
        <p:guide orient="horz" pos="1597"/>
        <p:guide pos="272"/>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ontserrat" panose="00000500000000000000"/>
                <a:ea typeface="+mn-ea"/>
                <a:cs typeface="+mn-cs"/>
              </a:defRPr>
            </a:pPr>
            <a:r>
              <a:rPr lang="en-US" sz="1600" b="1" dirty="0"/>
              <a:t>Determinants of Health and Their Contribution to Premature Death</a:t>
            </a:r>
          </a:p>
        </c:rich>
      </c:tx>
      <c:layout>
        <c:manualLayout>
          <c:xMode val="edge"/>
          <c:yMode val="edge"/>
          <c:x val="0.10154506019934717"/>
          <c:y val="4.203355948334505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manualLayout>
          <c:layoutTarget val="inner"/>
          <c:xMode val="edge"/>
          <c:yMode val="edge"/>
          <c:x val="0.1939112290985375"/>
          <c:y val="0.19798091519216221"/>
          <c:w val="0.61217754180292505"/>
          <c:h val="0.64081846977806933"/>
        </c:manualLayout>
      </c:layout>
      <c:pieChart>
        <c:varyColors val="1"/>
        <c:ser>
          <c:idx val="0"/>
          <c:order val="0"/>
          <c:tx>
            <c:strRef>
              <c:f>Sheet1!$B$1</c:f>
              <c:strCache>
                <c:ptCount val="1"/>
                <c:pt idx="0">
                  <c:v>Determinants of Health and Their Contribution to Premature Death</c:v>
                </c:pt>
              </c:strCache>
            </c:strRef>
          </c:tx>
          <c:dPt>
            <c:idx val="0"/>
            <c:bubble3D val="0"/>
            <c:spPr>
              <a:solidFill>
                <a:srgbClr val="AC80A0"/>
              </a:solidFill>
              <a:ln w="19050">
                <a:solidFill>
                  <a:schemeClr val="lt1"/>
                </a:solidFill>
              </a:ln>
              <a:effectLst/>
            </c:spPr>
            <c:extLst>
              <c:ext xmlns:c16="http://schemas.microsoft.com/office/drawing/2014/chart" uri="{C3380CC4-5D6E-409C-BE32-E72D297353CC}">
                <c16:uniqueId val="{00000003-AF12-4CD6-B471-C9C788B82273}"/>
              </c:ext>
            </c:extLst>
          </c:dPt>
          <c:dPt>
            <c:idx val="1"/>
            <c:bubble3D val="0"/>
            <c:spPr>
              <a:solidFill>
                <a:srgbClr val="CFB3CD"/>
              </a:solidFill>
              <a:ln w="19050">
                <a:solidFill>
                  <a:schemeClr val="lt1"/>
                </a:solidFill>
              </a:ln>
              <a:effectLst/>
            </c:spPr>
            <c:extLst>
              <c:ext xmlns:c16="http://schemas.microsoft.com/office/drawing/2014/chart" uri="{C3380CC4-5D6E-409C-BE32-E72D297353CC}">
                <c16:uniqueId val="{00000004-AF12-4CD6-B471-C9C788B82273}"/>
              </c:ext>
            </c:extLst>
          </c:dPt>
          <c:dPt>
            <c:idx val="2"/>
            <c:bubble3D val="0"/>
            <c:spPr>
              <a:solidFill>
                <a:srgbClr val="44BAE7"/>
              </a:solidFill>
              <a:ln w="19050">
                <a:solidFill>
                  <a:schemeClr val="lt1"/>
                </a:solidFill>
              </a:ln>
              <a:effectLst/>
            </c:spPr>
            <c:extLst>
              <c:ext xmlns:c16="http://schemas.microsoft.com/office/drawing/2014/chart" uri="{C3380CC4-5D6E-409C-BE32-E72D297353CC}">
                <c16:uniqueId val="{00000005-AF12-4CD6-B471-C9C788B82273}"/>
              </c:ext>
            </c:extLst>
          </c:dPt>
          <c:dPt>
            <c:idx val="3"/>
            <c:bubble3D val="0"/>
            <c:spPr>
              <a:solidFill>
                <a:srgbClr val="1A547A"/>
              </a:solidFill>
              <a:ln w="19050">
                <a:solidFill>
                  <a:schemeClr val="lt1"/>
                </a:solidFill>
              </a:ln>
              <a:effectLst/>
            </c:spPr>
            <c:extLst>
              <c:ext xmlns:c16="http://schemas.microsoft.com/office/drawing/2014/chart" uri="{C3380CC4-5D6E-409C-BE32-E72D297353CC}">
                <c16:uniqueId val="{00000006-AF12-4CD6-B471-C9C788B82273}"/>
              </c:ext>
            </c:extLst>
          </c:dPt>
          <c:dPt>
            <c:idx val="4"/>
            <c:bubble3D val="0"/>
            <c:spPr>
              <a:solidFill>
                <a:srgbClr val="0A0E32"/>
              </a:solidFill>
              <a:ln w="19050">
                <a:solidFill>
                  <a:schemeClr val="lt1"/>
                </a:solidFill>
              </a:ln>
              <a:effectLst/>
            </c:spPr>
            <c:extLst>
              <c:ext xmlns:c16="http://schemas.microsoft.com/office/drawing/2014/chart" uri="{C3380CC4-5D6E-409C-BE32-E72D297353CC}">
                <c16:uniqueId val="{00000002-AF12-4CD6-B471-C9C788B82273}"/>
              </c:ext>
            </c:extLst>
          </c:dPt>
          <c:dLbls>
            <c:dLbl>
              <c:idx val="0"/>
              <c:layout>
                <c:manualLayout>
                  <c:x val="-0.23433935551400401"/>
                  <c:y val="0.16743526195621727"/>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737449218812262"/>
                      <c:h val="0.192"/>
                    </c:manualLayout>
                  </c15:layout>
                </c:ext>
                <c:ext xmlns:c16="http://schemas.microsoft.com/office/drawing/2014/chart" uri="{C3380CC4-5D6E-409C-BE32-E72D297353CC}">
                  <c16:uniqueId val="{00000003-AF12-4CD6-B471-C9C788B82273}"/>
                </c:ext>
              </c:extLst>
            </c:dLbl>
            <c:dLbl>
              <c:idx val="1"/>
              <c:layout>
                <c:manualLayout>
                  <c:x val="-0.17738050679162609"/>
                  <c:y val="-0.202886125931404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5130898639051463"/>
                      <c:h val="0.192"/>
                    </c:manualLayout>
                  </c15:layout>
                </c:ext>
                <c:ext xmlns:c16="http://schemas.microsoft.com/office/drawing/2014/chart" uri="{C3380CC4-5D6E-409C-BE32-E72D297353CC}">
                  <c16:uniqueId val="{00000004-AF12-4CD6-B471-C9C788B82273}"/>
                </c:ext>
              </c:extLst>
            </c:dLbl>
            <c:dLbl>
              <c:idx val="2"/>
              <c:layout>
                <c:manualLayout>
                  <c:x val="6.5306095508762041E-2"/>
                  <c:y val="-1.9194490641408338E-2"/>
                </c:manualLayout>
              </c:layout>
              <c:tx>
                <c:rich>
                  <a:bodyPr rot="0" spcFirstLastPara="1" vertOverflow="ellipsis" vert="horz" wrap="square" lIns="38100" tIns="19050" rIns="38100" bIns="19050" anchor="ctr" anchorCtr="0">
                    <a:noAutofit/>
                  </a:bodyPr>
                  <a:lstStyle/>
                  <a:p>
                    <a:pPr algn="l">
                      <a:defRPr sz="1000" b="0" i="0" u="none" strike="noStrike" kern="1200" baseline="0">
                        <a:solidFill>
                          <a:schemeClr val="bg1"/>
                        </a:solidFill>
                        <a:latin typeface="Montserrat" panose="00000500000000000000"/>
                        <a:ea typeface="+mn-ea"/>
                        <a:cs typeface="+mn-cs"/>
                      </a:defRPr>
                    </a:pPr>
                    <a:fld id="{C3D7BCC3-5482-47F1-87AF-FD54A9AC0454}" type="CATEGORYNAME">
                      <a:rPr lang="en-US" sz="1000">
                        <a:solidFill>
                          <a:srgbClr val="44BAE7"/>
                        </a:solidFill>
                      </a:rPr>
                      <a:pPr algn="l">
                        <a:defRPr sz="1000">
                          <a:solidFill>
                            <a:schemeClr val="bg1"/>
                          </a:solidFill>
                        </a:defRPr>
                      </a:pPr>
                      <a:t>[CATEGORY NAME]</a:t>
                    </a:fld>
                    <a:r>
                      <a:rPr lang="en-US" sz="1000" baseline="0" dirty="0">
                        <a:solidFill>
                          <a:srgbClr val="44BAE7"/>
                        </a:solidFill>
                      </a:rPr>
                      <a:t>
</a:t>
                    </a:r>
                    <a:fld id="{5A32A9FE-F542-4542-B203-725656E51807}" type="PERCENTAGE">
                      <a:rPr lang="en-US" sz="1000" baseline="0">
                        <a:solidFill>
                          <a:srgbClr val="44BAE7"/>
                        </a:solidFill>
                      </a:rPr>
                      <a:pPr algn="l">
                        <a:defRPr sz="1000">
                          <a:solidFill>
                            <a:schemeClr val="bg1"/>
                          </a:solidFill>
                        </a:defRPr>
                      </a:pPr>
                      <a:t>[PERCENTAGE]</a:t>
                    </a:fld>
                    <a:endParaRPr lang="en-US" sz="1000" baseline="0" dirty="0">
                      <a:solidFill>
                        <a:srgbClr val="44BAE7"/>
                      </a:solidFill>
                    </a:endParaRPr>
                  </a:p>
                </c:rich>
              </c:tx>
              <c:spPr>
                <a:noFill/>
                <a:ln>
                  <a:noFill/>
                </a:ln>
                <a:effectLst/>
              </c:spPr>
              <c:txPr>
                <a:bodyPr rot="0" spcFirstLastPara="1" vertOverflow="ellipsis" vert="horz" wrap="square" lIns="38100" tIns="19050" rIns="38100" bIns="19050" anchor="ctr" anchorCtr="0">
                  <a:noAutofit/>
                </a:bodyPr>
                <a:lstStyle/>
                <a:p>
                  <a:pPr algn="l">
                    <a:defRPr sz="1000" b="0" i="0" u="none" strike="noStrike" kern="1200" baseline="0">
                      <a:solidFill>
                        <a:schemeClr val="bg1"/>
                      </a:solidFill>
                      <a:latin typeface="Montserrat" panose="0000050000000000000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2374210329607894"/>
                      <c:h val="0.16551307801901918"/>
                    </c:manualLayout>
                  </c15:layout>
                  <c15:dlblFieldTable/>
                  <c15:showDataLabelsRange val="0"/>
                </c:ext>
                <c:ext xmlns:c16="http://schemas.microsoft.com/office/drawing/2014/chart" uri="{C3380CC4-5D6E-409C-BE32-E72D297353CC}">
                  <c16:uniqueId val="{00000005-AF12-4CD6-B471-C9C788B82273}"/>
                </c:ext>
              </c:extLst>
            </c:dLbl>
            <c:dLbl>
              <c:idx val="3"/>
              <c:layout>
                <c:manualLayout>
                  <c:x val="6.2438242006903386E-2"/>
                  <c:y val="-2.2280578975505037E-2"/>
                </c:manualLayout>
              </c:layout>
              <c:tx>
                <c:rich>
                  <a:bodyPr/>
                  <a:lstStyle/>
                  <a:p>
                    <a:fld id="{CFE2A274-6A22-4473-B1FF-4C006738F9D1}" type="CATEGORYNAME">
                      <a:rPr lang="en-US">
                        <a:solidFill>
                          <a:srgbClr val="1A547A"/>
                        </a:solidFill>
                      </a:rPr>
                      <a:pPr/>
                      <a:t>[CATEGORY NAME]</a:t>
                    </a:fld>
                    <a:r>
                      <a:rPr lang="en-US" baseline="0" dirty="0">
                        <a:solidFill>
                          <a:srgbClr val="1A547A"/>
                        </a:solidFill>
                      </a:rPr>
                      <a:t>
</a:t>
                    </a:r>
                    <a:fld id="{A5C1E9C6-57B4-4151-93EC-E1E57AC14825}" type="PERCENTAGE">
                      <a:rPr lang="en-US" baseline="0">
                        <a:solidFill>
                          <a:srgbClr val="1A547A"/>
                        </a:solidFill>
                      </a:rPr>
                      <a:pPr/>
                      <a:t>[PERCENTAGE]</a:t>
                    </a:fld>
                    <a:endParaRPr lang="en-US" baseline="0" dirty="0">
                      <a:solidFill>
                        <a:srgbClr val="1A547A"/>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1994533257392602"/>
                      <c:h val="0.10068737435777264"/>
                    </c:manualLayout>
                  </c15:layout>
                  <c15:dlblFieldTable/>
                  <c15:showDataLabelsRange val="0"/>
                </c:ext>
                <c:ext xmlns:c16="http://schemas.microsoft.com/office/drawing/2014/chart" uri="{C3380CC4-5D6E-409C-BE32-E72D297353CC}">
                  <c16:uniqueId val="{00000006-AF12-4CD6-B471-C9C788B82273}"/>
                </c:ext>
              </c:extLst>
            </c:dLbl>
            <c:dLbl>
              <c:idx val="4"/>
              <c:layout>
                <c:manualLayout>
                  <c:x val="0.24487348870463743"/>
                  <c:y val="5.754316853180204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F12-4CD6-B471-C9C788B82273}"/>
                </c:ext>
              </c:extLst>
            </c:dLbl>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bg1"/>
                    </a:solidFill>
                    <a:latin typeface="Montserrat" panose="00000500000000000000"/>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Genetic predisposition</c:v>
                </c:pt>
                <c:pt idx="1">
                  <c:v>Social circumstances</c:v>
                </c:pt>
                <c:pt idx="2">
                  <c:v>Environmental exposure</c:v>
                </c:pt>
                <c:pt idx="3">
                  <c:v>Health care</c:v>
                </c:pt>
                <c:pt idx="4">
                  <c:v>Behavioral patterns</c:v>
                </c:pt>
              </c:strCache>
            </c:strRef>
          </c:cat>
          <c:val>
            <c:numRef>
              <c:f>Sheet1!$B$2:$B$6</c:f>
              <c:numCache>
                <c:formatCode>General</c:formatCode>
                <c:ptCount val="5"/>
                <c:pt idx="0">
                  <c:v>30</c:v>
                </c:pt>
                <c:pt idx="1">
                  <c:v>15</c:v>
                </c:pt>
                <c:pt idx="2">
                  <c:v>5</c:v>
                </c:pt>
                <c:pt idx="3">
                  <c:v>10</c:v>
                </c:pt>
                <c:pt idx="4">
                  <c:v>40</c:v>
                </c:pt>
              </c:numCache>
            </c:numRef>
          </c:val>
          <c:extLst>
            <c:ext xmlns:c16="http://schemas.microsoft.com/office/drawing/2014/chart" uri="{C3380CC4-5D6E-409C-BE32-E72D297353CC}">
              <c16:uniqueId val="{00000000-AF12-4CD6-B471-C9C788B8227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Montserrat" panose="00000500000000000000"/>
                <a:ea typeface="+mn-ea"/>
                <a:cs typeface="+mn-cs"/>
              </a:defRPr>
            </a:pPr>
            <a:r>
              <a:rPr lang="en-US" sz="1600" b="1" dirty="0"/>
              <a:t>Number of U.S.</a:t>
            </a:r>
            <a:r>
              <a:rPr lang="en-US" sz="1600" b="1" baseline="0" dirty="0"/>
              <a:t> Deaths from Behavioral Causes, 2000</a:t>
            </a:r>
            <a:endParaRPr lang="en-US" sz="1600" b="1" dirty="0"/>
          </a:p>
        </c:rich>
      </c:tx>
      <c:layout>
        <c:manualLayout>
          <c:xMode val="edge"/>
          <c:yMode val="edge"/>
          <c:x val="0.14831305243755133"/>
          <c:y val="3.5529388290666639E-2"/>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barChart>
        <c:barDir val="bar"/>
        <c:grouping val="clustered"/>
        <c:varyColors val="0"/>
        <c:ser>
          <c:idx val="0"/>
          <c:order val="0"/>
          <c:tx>
            <c:strRef>
              <c:f>Sheet1!$B$1</c:f>
              <c:strCache>
                <c:ptCount val="1"/>
                <c:pt idx="0">
                  <c:v>NO. OF DEATHS (THOUSANDS)</c:v>
                </c:pt>
              </c:strCache>
            </c:strRef>
          </c:tx>
          <c:spPr>
            <a:solidFill>
              <a:srgbClr val="1A54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panose="0000050000000000000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Sexual 
Behavior</c:v>
                </c:pt>
                <c:pt idx="1">
                  <c:v>Alcohol</c:v>
                </c:pt>
                <c:pt idx="2">
                  <c:v>Motor 
Vehicle</c:v>
                </c:pt>
                <c:pt idx="3">
                  <c:v>Guns</c:v>
                </c:pt>
                <c:pt idx="4">
                  <c:v>Drug 
Induced</c:v>
                </c:pt>
                <c:pt idx="5">
                  <c:v>Obesity &amp; 
Inactivity</c:v>
                </c:pt>
                <c:pt idx="6">
                  <c:v>Smoking</c:v>
                </c:pt>
              </c:strCache>
            </c:strRef>
          </c:cat>
          <c:val>
            <c:numRef>
              <c:f>Sheet1!$B$2:$B$8</c:f>
              <c:numCache>
                <c:formatCode>General</c:formatCode>
                <c:ptCount val="7"/>
                <c:pt idx="0">
                  <c:v>20</c:v>
                </c:pt>
                <c:pt idx="1">
                  <c:v>85</c:v>
                </c:pt>
                <c:pt idx="2">
                  <c:v>43</c:v>
                </c:pt>
                <c:pt idx="3">
                  <c:v>29</c:v>
                </c:pt>
                <c:pt idx="4">
                  <c:v>17</c:v>
                </c:pt>
                <c:pt idx="5">
                  <c:v>365</c:v>
                </c:pt>
                <c:pt idx="6">
                  <c:v>435</c:v>
                </c:pt>
              </c:numCache>
            </c:numRef>
          </c:val>
          <c:extLst>
            <c:ext xmlns:c16="http://schemas.microsoft.com/office/drawing/2014/chart" uri="{C3380CC4-5D6E-409C-BE32-E72D297353CC}">
              <c16:uniqueId val="{00000000-44C2-46AC-AD82-3524E607684B}"/>
            </c:ext>
          </c:extLst>
        </c:ser>
        <c:dLbls>
          <c:showLegendKey val="0"/>
          <c:showVal val="0"/>
          <c:showCatName val="0"/>
          <c:showSerName val="0"/>
          <c:showPercent val="0"/>
          <c:showBubbleSize val="0"/>
        </c:dLbls>
        <c:gapWidth val="25"/>
        <c:axId val="377692080"/>
        <c:axId val="377692408"/>
      </c:barChart>
      <c:catAx>
        <c:axId val="377692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000" b="0" i="0" u="none" strike="noStrike" kern="1200" baseline="0">
                <a:solidFill>
                  <a:schemeClr val="tx1">
                    <a:lumMod val="65000"/>
                    <a:lumOff val="35000"/>
                  </a:schemeClr>
                </a:solidFill>
                <a:latin typeface="Montserrat" panose="00000500000000000000"/>
                <a:ea typeface="+mn-ea"/>
                <a:cs typeface="+mn-cs"/>
              </a:defRPr>
            </a:pPr>
            <a:endParaRPr lang="en-US"/>
          </a:p>
        </c:txPr>
        <c:crossAx val="377692408"/>
        <c:crosses val="autoZero"/>
        <c:auto val="1"/>
        <c:lblAlgn val="ctr"/>
        <c:lblOffset val="100"/>
        <c:noMultiLvlLbl val="0"/>
      </c:catAx>
      <c:valAx>
        <c:axId val="377692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ontserrat" panose="00000500000000000000"/>
                    <a:ea typeface="+mn-ea"/>
                    <a:cs typeface="+mn-cs"/>
                  </a:defRPr>
                </a:pPr>
                <a:r>
                  <a:rPr lang="en-US" dirty="0"/>
                  <a:t>NO. OF DEATHS (THOUSANDS)</a:t>
                </a:r>
              </a:p>
            </c:rich>
          </c:tx>
          <c:layout>
            <c:manualLayout>
              <c:xMode val="edge"/>
              <c:yMode val="edge"/>
              <c:x val="0.13467480906856918"/>
              <c:y val="0.9087102656829295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a:ea typeface="+mn-ea"/>
                <a:cs typeface="+mn-cs"/>
              </a:defRPr>
            </a:pPr>
            <a:endParaRPr lang="en-US"/>
          </a:p>
        </c:txPr>
        <c:crossAx val="377692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Montserrat" panose="00000500000000000000"/>
                <a:ea typeface="+mn-ea"/>
                <a:cs typeface="+mn-cs"/>
              </a:defRPr>
            </a:pPr>
            <a:r>
              <a:rPr lang="en-US" sz="1600" b="1" dirty="0"/>
              <a:t>Abstinent Subjects after Three Months in Trial</a:t>
            </a:r>
          </a:p>
        </c:rich>
      </c:tx>
      <c:layout>
        <c:manualLayout>
          <c:xMode val="edge"/>
          <c:yMode val="edge"/>
          <c:x val="0.17320518818618869"/>
          <c:y val="3.5625608119913631E-2"/>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barChart>
        <c:barDir val="bar"/>
        <c:grouping val="clustered"/>
        <c:varyColors val="0"/>
        <c:ser>
          <c:idx val="0"/>
          <c:order val="0"/>
          <c:tx>
            <c:strRef>
              <c:f>Sheet1!$B$1</c:f>
              <c:strCache>
                <c:ptCount val="1"/>
                <c:pt idx="0">
                  <c:v>Abstinent Subjects after Three Months</c:v>
                </c:pt>
              </c:strCache>
            </c:strRef>
          </c:tx>
          <c:spPr>
            <a:solidFill>
              <a:srgbClr val="44BAE7"/>
            </a:solidFill>
            <a:ln>
              <a:noFill/>
            </a:ln>
            <a:effectLst/>
          </c:spPr>
          <c:invertIfNegative val="0"/>
          <c:cat>
            <c:strRef>
              <c:f>Sheet1!$A$2:$A$3</c:f>
              <c:strCache>
                <c:ptCount val="2"/>
                <c:pt idx="0">
                  <c:v>Intervention</c:v>
                </c:pt>
                <c:pt idx="1">
                  <c:v>Control</c:v>
                </c:pt>
              </c:strCache>
            </c:strRef>
          </c:cat>
          <c:val>
            <c:numRef>
              <c:f>Sheet1!$B$2:$B$3</c:f>
              <c:numCache>
                <c:formatCode>General</c:formatCode>
                <c:ptCount val="2"/>
                <c:pt idx="0">
                  <c:v>47</c:v>
                </c:pt>
                <c:pt idx="1">
                  <c:v>19</c:v>
                </c:pt>
              </c:numCache>
            </c:numRef>
          </c:val>
          <c:extLst>
            <c:ext xmlns:c16="http://schemas.microsoft.com/office/drawing/2014/chart" uri="{C3380CC4-5D6E-409C-BE32-E72D297353CC}">
              <c16:uniqueId val="{00000000-A2B6-4180-B439-83BC57C2B0B5}"/>
            </c:ext>
          </c:extLst>
        </c:ser>
        <c:dLbls>
          <c:showLegendKey val="0"/>
          <c:showVal val="0"/>
          <c:showCatName val="0"/>
          <c:showSerName val="0"/>
          <c:showPercent val="0"/>
          <c:showBubbleSize val="0"/>
        </c:dLbls>
        <c:gapWidth val="50"/>
        <c:axId val="1165568664"/>
        <c:axId val="1165572272"/>
      </c:barChart>
      <c:catAx>
        <c:axId val="1165568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a:ea typeface="+mn-ea"/>
                <a:cs typeface="+mn-cs"/>
              </a:defRPr>
            </a:pPr>
            <a:endParaRPr lang="en-US"/>
          </a:p>
        </c:txPr>
        <c:crossAx val="1165572272"/>
        <c:crosses val="autoZero"/>
        <c:auto val="1"/>
        <c:lblAlgn val="ctr"/>
        <c:lblOffset val="100"/>
        <c:noMultiLvlLbl val="0"/>
      </c:catAx>
      <c:valAx>
        <c:axId val="1165572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a:ea typeface="+mn-ea"/>
                    <a:cs typeface="+mn-cs"/>
                  </a:defRPr>
                </a:pPr>
                <a:r>
                  <a:rPr lang="en-US" sz="1200"/>
                  <a:t>NO. OF SUBJECTS</a:t>
                </a:r>
              </a:p>
            </c:rich>
          </c:tx>
          <c:layout>
            <c:manualLayout>
              <c:xMode val="edge"/>
              <c:yMode val="edge"/>
              <c:x val="0.17037733414508488"/>
              <c:y val="0.8592788479263411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a:ea typeface="+mn-ea"/>
                <a:cs typeface="+mn-cs"/>
              </a:defRPr>
            </a:pPr>
            <a:endParaRPr lang="en-US"/>
          </a:p>
        </c:txPr>
        <c:crossAx val="1165568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49721128608923"/>
          <c:y val="0.12980595320941998"/>
          <c:w val="0.61429445538057748"/>
          <c:h val="0.65411401770978039"/>
        </c:manualLayout>
      </c:layout>
      <c:barChart>
        <c:barDir val="bar"/>
        <c:grouping val="percentStacked"/>
        <c:varyColors val="0"/>
        <c:ser>
          <c:idx val="0"/>
          <c:order val="0"/>
          <c:tx>
            <c:strRef>
              <c:f>Sheet1!$B$1</c:f>
              <c:strCache>
                <c:ptCount val="1"/>
                <c:pt idx="0">
                  <c:v>Received</c:v>
                </c:pt>
              </c:strCache>
            </c:strRef>
          </c:tx>
          <c:spPr>
            <a:solidFill>
              <a:srgbClr val="1A547A"/>
            </a:solidFill>
            <a:ln>
              <a:noFill/>
            </a:ln>
            <a:effectLst/>
          </c:spPr>
          <c:invertIfNegative val="0"/>
          <c:cat>
            <c:strRef>
              <c:f>Sheet1!$A$2:$A$5</c:f>
              <c:strCache>
                <c:ptCount val="4"/>
                <c:pt idx="0">
                  <c:v>SmokefreeTXT</c:v>
                </c:pt>
                <c:pt idx="1">
                  <c:v>Quitline</c:v>
                </c:pt>
                <c:pt idx="2">
                  <c:v>NRT**</c:v>
                </c:pt>
                <c:pt idx="3">
                  <c:v>BNI*</c:v>
                </c:pt>
              </c:strCache>
            </c:strRef>
          </c:cat>
          <c:val>
            <c:numRef>
              <c:f>Sheet1!$B$2:$B$5</c:f>
              <c:numCache>
                <c:formatCode>General</c:formatCode>
                <c:ptCount val="4"/>
                <c:pt idx="0">
                  <c:v>11.6</c:v>
                </c:pt>
                <c:pt idx="1">
                  <c:v>12.4</c:v>
                </c:pt>
                <c:pt idx="2">
                  <c:v>14.4</c:v>
                </c:pt>
                <c:pt idx="3">
                  <c:v>13.5</c:v>
                </c:pt>
              </c:numCache>
            </c:numRef>
          </c:val>
          <c:extLst>
            <c:ext xmlns:c16="http://schemas.microsoft.com/office/drawing/2014/chart" uri="{C3380CC4-5D6E-409C-BE32-E72D297353CC}">
              <c16:uniqueId val="{00000000-40ED-425D-807A-337815E2BE54}"/>
            </c:ext>
          </c:extLst>
        </c:ser>
        <c:ser>
          <c:idx val="1"/>
          <c:order val="1"/>
          <c:tx>
            <c:strRef>
              <c:f>Sheet1!$C$1</c:f>
              <c:strCache>
                <c:ptCount val="1"/>
                <c:pt idx="0">
                  <c:v>Control</c:v>
                </c:pt>
              </c:strCache>
            </c:strRef>
          </c:tx>
          <c:spPr>
            <a:solidFill>
              <a:srgbClr val="44BAE7"/>
            </a:solidFill>
            <a:ln>
              <a:noFill/>
            </a:ln>
            <a:effectLst/>
          </c:spPr>
          <c:invertIfNegative val="0"/>
          <c:cat>
            <c:strRef>
              <c:f>Sheet1!$A$2:$A$5</c:f>
              <c:strCache>
                <c:ptCount val="4"/>
                <c:pt idx="0">
                  <c:v>SmokefreeTXT</c:v>
                </c:pt>
                <c:pt idx="1">
                  <c:v>Quitline</c:v>
                </c:pt>
                <c:pt idx="2">
                  <c:v>NRT**</c:v>
                </c:pt>
                <c:pt idx="3">
                  <c:v>BNI*</c:v>
                </c:pt>
              </c:strCache>
            </c:strRef>
          </c:cat>
          <c:val>
            <c:numRef>
              <c:f>Sheet1!$C$2:$C$5</c:f>
              <c:numCache>
                <c:formatCode>General</c:formatCode>
                <c:ptCount val="4"/>
                <c:pt idx="0">
                  <c:v>10.8</c:v>
                </c:pt>
                <c:pt idx="1">
                  <c:v>10.1</c:v>
                </c:pt>
                <c:pt idx="2">
                  <c:v>8</c:v>
                </c:pt>
                <c:pt idx="3">
                  <c:v>8.9</c:v>
                </c:pt>
              </c:numCache>
            </c:numRef>
          </c:val>
          <c:extLst>
            <c:ext xmlns:c16="http://schemas.microsoft.com/office/drawing/2014/chart" uri="{C3380CC4-5D6E-409C-BE32-E72D297353CC}">
              <c16:uniqueId val="{00000001-40ED-425D-807A-337815E2BE54}"/>
            </c:ext>
          </c:extLst>
        </c:ser>
        <c:dLbls>
          <c:showLegendKey val="0"/>
          <c:showVal val="0"/>
          <c:showCatName val="0"/>
          <c:showSerName val="0"/>
          <c:showPercent val="0"/>
          <c:showBubbleSize val="0"/>
        </c:dLbls>
        <c:gapWidth val="50"/>
        <c:overlap val="100"/>
        <c:axId val="1275376096"/>
        <c:axId val="1275378392"/>
      </c:barChart>
      <c:catAx>
        <c:axId val="1275376096"/>
        <c:scaling>
          <c:orientation val="minMax"/>
        </c:scaling>
        <c:delete val="0"/>
        <c:axPos val="l"/>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ontserrat" panose="00000500000000000000"/>
                    <a:ea typeface="+mn-ea"/>
                    <a:cs typeface="+mn-cs"/>
                  </a:defRPr>
                </a:pPr>
                <a:r>
                  <a:rPr lang="en-US" dirty="0"/>
                  <a:t>COMPONENT</a:t>
                </a:r>
              </a:p>
            </c:rich>
          </c:tx>
          <c:layout>
            <c:manualLayout>
              <c:xMode val="edge"/>
              <c:yMode val="edge"/>
              <c:x val="0.15833333333333333"/>
              <c:y val="1.1353688115533963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a:ea typeface="+mn-ea"/>
                <a:cs typeface="+mn-cs"/>
              </a:defRPr>
            </a:pPr>
            <a:endParaRPr lang="en-US"/>
          </a:p>
        </c:txPr>
        <c:crossAx val="1275378392"/>
        <c:crosses val="autoZero"/>
        <c:auto val="1"/>
        <c:lblAlgn val="ctr"/>
        <c:lblOffset val="100"/>
        <c:noMultiLvlLbl val="0"/>
      </c:catAx>
      <c:valAx>
        <c:axId val="12753783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ontserrat" panose="00000500000000000000"/>
                    <a:ea typeface="+mn-ea"/>
                    <a:cs typeface="+mn-cs"/>
                  </a:defRPr>
                </a:pPr>
                <a:r>
                  <a:rPr lang="en-US" dirty="0"/>
                  <a:t>PERCENT</a:t>
                </a:r>
                <a:r>
                  <a:rPr lang="en-US" baseline="0" dirty="0"/>
                  <a:t> OF 528 SUBJECTS</a:t>
                </a:r>
                <a:endParaRPr lang="en-US" dirty="0"/>
              </a:p>
            </c:rich>
          </c:tx>
          <c:layout>
            <c:manualLayout>
              <c:xMode val="edge"/>
              <c:yMode val="edge"/>
              <c:x val="0.32225902230971126"/>
              <c:y val="0.8889699157705568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a:ea typeface="+mn-ea"/>
                <a:cs typeface="+mn-cs"/>
              </a:defRPr>
            </a:pPr>
            <a:endParaRPr lang="en-US"/>
          </a:p>
        </c:txPr>
        <c:crossAx val="127537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100" b="0" i="0" u="none" strike="noStrike" kern="1200" spc="0" baseline="0">
                <a:solidFill>
                  <a:schemeClr val="tx1">
                    <a:lumMod val="65000"/>
                    <a:lumOff val="35000"/>
                  </a:schemeClr>
                </a:solidFill>
                <a:latin typeface="Montserrat" panose="00000500000000000000"/>
                <a:ea typeface="+mn-ea"/>
                <a:cs typeface="+mn-cs"/>
              </a:defRPr>
            </a:pPr>
            <a:r>
              <a:rPr lang="en-US" sz="1100"/>
              <a:t>Exposure to edible and inhalable cannabis products in cannabis-attributable visits at UCHED from 2012 to 2016.</a:t>
            </a:r>
          </a:p>
        </c:rich>
      </c:tx>
      <c:layout>
        <c:manualLayout>
          <c:xMode val="edge"/>
          <c:yMode val="edge"/>
          <c:x val="0.16061726504504439"/>
          <c:y val="2.2916491008891864E-2"/>
        </c:manualLayout>
      </c:layout>
      <c:overlay val="0"/>
      <c:spPr>
        <a:noFill/>
        <a:ln>
          <a:noFill/>
        </a:ln>
        <a:effectLst/>
      </c:spPr>
      <c:txPr>
        <a:bodyPr rot="0" spcFirstLastPara="1" vertOverflow="ellipsis" vert="horz" wrap="square" anchor="ctr" anchorCtr="1"/>
        <a:lstStyle/>
        <a:p>
          <a:pPr algn="l">
            <a:defRPr sz="1100"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lineChart>
        <c:grouping val="standard"/>
        <c:varyColors val="0"/>
        <c:ser>
          <c:idx val="0"/>
          <c:order val="0"/>
          <c:tx>
            <c:strRef>
              <c:f>Sheet1!$B$1</c:f>
              <c:strCache>
                <c:ptCount val="1"/>
                <c:pt idx="0">
                  <c:v>Edible</c:v>
                </c:pt>
              </c:strCache>
            </c:strRef>
          </c:tx>
          <c:spPr>
            <a:ln w="28575" cap="rnd">
              <a:solidFill>
                <a:srgbClr val="CFB3CD">
                  <a:alpha val="65000"/>
                </a:srgbClr>
              </a:solidFill>
              <a:round/>
            </a:ln>
            <a:effectLst/>
          </c:spPr>
          <c:marker>
            <c:symbol val="circle"/>
            <c:size val="5"/>
            <c:spPr>
              <a:noFill/>
              <a:ln w="9525" cap="flat" cmpd="sng">
                <a:noFill/>
                <a:round/>
              </a:ln>
              <a:effectLst/>
            </c:spPr>
          </c:marker>
          <c:errBars>
            <c:errDir val="y"/>
            <c:errBarType val="both"/>
            <c:errValType val="percentage"/>
            <c:noEndCap val="0"/>
            <c:val val="5"/>
            <c:spPr>
              <a:noFill/>
              <a:ln w="12700" cap="flat" cmpd="sng" algn="ctr">
                <a:solidFill>
                  <a:schemeClr val="tx1">
                    <a:lumMod val="65000"/>
                    <a:lumOff val="35000"/>
                  </a:schemeClr>
                </a:solidFill>
                <a:round/>
              </a:ln>
              <a:effectLst/>
            </c:spPr>
          </c:errBar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10</c:v>
                </c:pt>
                <c:pt idx="1">
                  <c:v>10</c:v>
                </c:pt>
                <c:pt idx="2">
                  <c:v>50</c:v>
                </c:pt>
                <c:pt idx="3">
                  <c:v>62</c:v>
                </c:pt>
                <c:pt idx="4">
                  <c:v>107</c:v>
                </c:pt>
              </c:numCache>
            </c:numRef>
          </c:val>
          <c:smooth val="0"/>
          <c:extLst>
            <c:ext xmlns:c16="http://schemas.microsoft.com/office/drawing/2014/chart" uri="{C3380CC4-5D6E-409C-BE32-E72D297353CC}">
              <c16:uniqueId val="{00000000-9578-422E-AE68-73F830122D3F}"/>
            </c:ext>
          </c:extLst>
        </c:ser>
        <c:ser>
          <c:idx val="1"/>
          <c:order val="1"/>
          <c:tx>
            <c:strRef>
              <c:f>Sheet1!$C$1</c:f>
              <c:strCache>
                <c:ptCount val="1"/>
                <c:pt idx="0">
                  <c:v>Inhalable</c:v>
                </c:pt>
              </c:strCache>
            </c:strRef>
          </c:tx>
          <c:spPr>
            <a:ln w="28575" cap="rnd">
              <a:solidFill>
                <a:srgbClr val="AC80A0">
                  <a:alpha val="65000"/>
                </a:srgbClr>
              </a:solidFill>
              <a:round/>
            </a:ln>
            <a:effectLst/>
          </c:spPr>
          <c:marker>
            <c:symbol val="circle"/>
            <c:size val="5"/>
            <c:spPr>
              <a:noFill/>
              <a:ln w="9525">
                <a:noFill/>
              </a:ln>
              <a:effectLst/>
            </c:spPr>
          </c:marker>
          <c:errBars>
            <c:errDir val="y"/>
            <c:errBarType val="both"/>
            <c:errValType val="percentage"/>
            <c:noEndCap val="0"/>
            <c:val val="5"/>
            <c:spPr>
              <a:noFill/>
              <a:ln w="12700" cap="flat" cmpd="sng" algn="ctr">
                <a:solidFill>
                  <a:schemeClr val="tx1">
                    <a:lumMod val="65000"/>
                    <a:lumOff val="35000"/>
                  </a:schemeClr>
                </a:solidFill>
                <a:round/>
              </a:ln>
              <a:effectLst/>
            </c:spPr>
          </c:errBar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195</c:v>
                </c:pt>
                <c:pt idx="1">
                  <c:v>315</c:v>
                </c:pt>
                <c:pt idx="2">
                  <c:v>395</c:v>
                </c:pt>
                <c:pt idx="3">
                  <c:v>552</c:v>
                </c:pt>
                <c:pt idx="4">
                  <c:v>870</c:v>
                </c:pt>
              </c:numCache>
            </c:numRef>
          </c:val>
          <c:smooth val="0"/>
          <c:extLst>
            <c:ext xmlns:c16="http://schemas.microsoft.com/office/drawing/2014/chart" uri="{C3380CC4-5D6E-409C-BE32-E72D297353CC}">
              <c16:uniqueId val="{00000001-9578-422E-AE68-73F830122D3F}"/>
            </c:ext>
          </c:extLst>
        </c:ser>
        <c:dLbls>
          <c:showLegendKey val="0"/>
          <c:showVal val="0"/>
          <c:showCatName val="0"/>
          <c:showSerName val="0"/>
          <c:showPercent val="0"/>
          <c:showBubbleSize val="0"/>
        </c:dLbls>
        <c:marker val="1"/>
        <c:smooth val="0"/>
        <c:axId val="826385912"/>
        <c:axId val="826386896"/>
      </c:lineChart>
      <c:catAx>
        <c:axId val="826385912"/>
        <c:scaling>
          <c:orientation val="minMax"/>
        </c:scaling>
        <c:delete val="0"/>
        <c:axPos val="b"/>
        <c:title>
          <c:tx>
            <c:rich>
              <a:bodyPr rot="0" spcFirstLastPara="1" vertOverflow="ellipsis" vert="horz" wrap="square" anchor="ctr" anchorCtr="1"/>
              <a:lstStyle/>
              <a:p>
                <a:pPr algn="l">
                  <a:defRPr sz="800" b="0" i="0" u="none" strike="noStrike" kern="1200" baseline="0">
                    <a:solidFill>
                      <a:schemeClr val="tx1">
                        <a:lumMod val="65000"/>
                        <a:lumOff val="35000"/>
                      </a:schemeClr>
                    </a:solidFill>
                    <a:latin typeface="Montserrat" panose="00000500000000000000"/>
                    <a:ea typeface="+mn-ea"/>
                    <a:cs typeface="+mn-cs"/>
                  </a:defRPr>
                </a:pPr>
                <a:r>
                  <a:rPr lang="en-US" sz="800"/>
                  <a:t>Error bars indicate 95% CIs.</a:t>
                </a:r>
              </a:p>
              <a:p>
                <a:pPr algn="l">
                  <a:defRPr sz="800"/>
                </a:pPr>
                <a:r>
                  <a:rPr lang="en-US" sz="800"/>
                  <a:t>UCHED = UCHealth University of Colorado Hospital Emergency Department.</a:t>
                </a:r>
              </a:p>
            </c:rich>
          </c:tx>
          <c:layout>
            <c:manualLayout>
              <c:xMode val="edge"/>
              <c:yMode val="edge"/>
              <c:x val="0.14860847499138916"/>
              <c:y val="0.90612706347990379"/>
            </c:manualLayout>
          </c:layout>
          <c:overlay val="0"/>
          <c:spPr>
            <a:noFill/>
            <a:ln>
              <a:noFill/>
            </a:ln>
            <a:effectLst/>
          </c:spPr>
          <c:txPr>
            <a:bodyPr rot="0" spcFirstLastPara="1" vertOverflow="ellipsis" vert="horz" wrap="square" anchor="ctr" anchorCtr="1"/>
            <a:lstStyle/>
            <a:p>
              <a:pPr algn="l">
                <a:defRPr sz="80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a:ea typeface="+mn-ea"/>
                <a:cs typeface="+mn-cs"/>
              </a:defRPr>
            </a:pPr>
            <a:endParaRPr lang="en-US"/>
          </a:p>
        </c:txPr>
        <c:crossAx val="826386896"/>
        <c:crosses val="autoZero"/>
        <c:auto val="1"/>
        <c:lblAlgn val="ctr"/>
        <c:lblOffset val="100"/>
        <c:noMultiLvlLbl val="0"/>
      </c:catAx>
      <c:valAx>
        <c:axId val="826386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a:ea typeface="+mn-ea"/>
                    <a:cs typeface="+mn-cs"/>
                  </a:defRPr>
                </a:pPr>
                <a:r>
                  <a:rPr lang="en-US" sz="1050"/>
                  <a:t>Cannabis-Attributable Visits, n</a:t>
                </a:r>
              </a:p>
            </c:rich>
          </c:tx>
          <c:layout>
            <c:manualLayout>
              <c:xMode val="edge"/>
              <c:yMode val="edge"/>
              <c:x val="2.2801677433628955E-2"/>
              <c:y val="0.22707637332119013"/>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out"/>
        <c:minorTickMark val="out"/>
        <c:tickLblPos val="nextTo"/>
        <c:spPr>
          <a:noFill/>
          <a:ln>
            <a:solidFill>
              <a:srgbClr val="DADADA"/>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a:ea typeface="+mn-ea"/>
                <a:cs typeface="+mn-cs"/>
              </a:defRPr>
            </a:pPr>
            <a:endParaRPr lang="en-US"/>
          </a:p>
        </c:txPr>
        <c:crossAx val="826385912"/>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100" b="0" i="0" u="none" strike="noStrike" kern="1200" spc="0" baseline="0">
                <a:solidFill>
                  <a:schemeClr val="tx1">
                    <a:lumMod val="65000"/>
                    <a:lumOff val="35000"/>
                  </a:schemeClr>
                </a:solidFill>
                <a:latin typeface="Montserrat" panose="00000500000000000000"/>
                <a:ea typeface="+mn-ea"/>
                <a:cs typeface="+mn-cs"/>
              </a:defRPr>
            </a:pPr>
            <a:r>
              <a:rPr lang="en-US" sz="1100"/>
              <a:t>Annual children’s hospital visits and regional poison center cases for unintentional marijuana exposures in children 9 years or younger in Colorado between 2009 and 2015. </a:t>
            </a:r>
          </a:p>
        </c:rich>
      </c:tx>
      <c:layout>
        <c:manualLayout>
          <c:xMode val="edge"/>
          <c:yMode val="edge"/>
          <c:x val="7.9967226160681276E-2"/>
          <c:y val="2.5006013585288062E-2"/>
        </c:manualLayout>
      </c:layout>
      <c:overlay val="0"/>
      <c:spPr>
        <a:noFill/>
        <a:ln>
          <a:noFill/>
        </a:ln>
        <a:effectLst/>
      </c:spPr>
      <c:txPr>
        <a:bodyPr rot="0" spcFirstLastPara="1" vertOverflow="ellipsis" vert="horz" wrap="square" anchor="ctr" anchorCtr="1"/>
        <a:lstStyle/>
        <a:p>
          <a:pPr algn="l">
            <a:defRPr sz="1100"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lineChart>
        <c:grouping val="standard"/>
        <c:varyColors val="0"/>
        <c:ser>
          <c:idx val="0"/>
          <c:order val="0"/>
          <c:tx>
            <c:strRef>
              <c:f>Sheet1!$B$1</c:f>
              <c:strCache>
                <c:ptCount val="1"/>
                <c:pt idx="0">
                  <c:v>Children's hospital visits</c:v>
                </c:pt>
              </c:strCache>
            </c:strRef>
          </c:tx>
          <c:spPr>
            <a:ln w="28575" cap="rnd">
              <a:solidFill>
                <a:schemeClr val="accent1"/>
              </a:solidFill>
              <a:round/>
            </a:ln>
            <a:effectLst/>
          </c:spPr>
          <c:marker>
            <c:symbol val="none"/>
          </c:marker>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Sheet1!$B$2:$B$8</c:f>
              <c:numCache>
                <c:formatCode>General</c:formatCode>
                <c:ptCount val="7"/>
                <c:pt idx="0">
                  <c:v>1</c:v>
                </c:pt>
                <c:pt idx="1">
                  <c:v>3</c:v>
                </c:pt>
                <c:pt idx="2">
                  <c:v>10</c:v>
                </c:pt>
                <c:pt idx="3">
                  <c:v>9</c:v>
                </c:pt>
                <c:pt idx="4">
                  <c:v>7</c:v>
                </c:pt>
                <c:pt idx="5">
                  <c:v>16</c:v>
                </c:pt>
                <c:pt idx="6">
                  <c:v>16</c:v>
                </c:pt>
              </c:numCache>
            </c:numRef>
          </c:val>
          <c:smooth val="0"/>
          <c:extLst>
            <c:ext xmlns:c16="http://schemas.microsoft.com/office/drawing/2014/chart" uri="{C3380CC4-5D6E-409C-BE32-E72D297353CC}">
              <c16:uniqueId val="{00000000-C89D-4DBD-AEFD-4FFC9B3D8775}"/>
            </c:ext>
          </c:extLst>
        </c:ser>
        <c:ser>
          <c:idx val="1"/>
          <c:order val="1"/>
          <c:tx>
            <c:strRef>
              <c:f>Sheet1!$C$1</c:f>
              <c:strCache>
                <c:ptCount val="1"/>
                <c:pt idx="0">
                  <c:v>Poison center cases</c:v>
                </c:pt>
              </c:strCache>
            </c:strRef>
          </c:tx>
          <c:spPr>
            <a:ln w="28575" cap="rnd">
              <a:solidFill>
                <a:srgbClr val="1A547A"/>
              </a:solidFill>
              <a:round/>
            </a:ln>
            <a:effectLst/>
          </c:spPr>
          <c:marker>
            <c:symbol val="none"/>
          </c:marker>
          <c:cat>
            <c:numRef>
              <c:f>Sheet1!$A$2:$A$8</c:f>
              <c:numCache>
                <c:formatCode>General</c:formatCode>
                <c:ptCount val="7"/>
                <c:pt idx="0">
                  <c:v>2009</c:v>
                </c:pt>
                <c:pt idx="1">
                  <c:v>2010</c:v>
                </c:pt>
                <c:pt idx="2">
                  <c:v>2011</c:v>
                </c:pt>
                <c:pt idx="3">
                  <c:v>2012</c:v>
                </c:pt>
                <c:pt idx="4">
                  <c:v>2013</c:v>
                </c:pt>
                <c:pt idx="5">
                  <c:v>2014</c:v>
                </c:pt>
                <c:pt idx="6">
                  <c:v>2015</c:v>
                </c:pt>
              </c:numCache>
            </c:numRef>
          </c:cat>
          <c:val>
            <c:numRef>
              <c:f>Sheet1!$C$2:$C$8</c:f>
              <c:numCache>
                <c:formatCode>General</c:formatCode>
                <c:ptCount val="7"/>
                <c:pt idx="0">
                  <c:v>9</c:v>
                </c:pt>
                <c:pt idx="1">
                  <c:v>12</c:v>
                </c:pt>
                <c:pt idx="2">
                  <c:v>18</c:v>
                </c:pt>
                <c:pt idx="3">
                  <c:v>12</c:v>
                </c:pt>
                <c:pt idx="4">
                  <c:v>25</c:v>
                </c:pt>
                <c:pt idx="5">
                  <c:v>40</c:v>
                </c:pt>
                <c:pt idx="6">
                  <c:v>47</c:v>
                </c:pt>
              </c:numCache>
            </c:numRef>
          </c:val>
          <c:smooth val="0"/>
          <c:extLst>
            <c:ext xmlns:c16="http://schemas.microsoft.com/office/drawing/2014/chart" uri="{C3380CC4-5D6E-409C-BE32-E72D297353CC}">
              <c16:uniqueId val="{00000001-C89D-4DBD-AEFD-4FFC9B3D8775}"/>
            </c:ext>
          </c:extLst>
        </c:ser>
        <c:dLbls>
          <c:showLegendKey val="0"/>
          <c:showVal val="0"/>
          <c:showCatName val="0"/>
          <c:showSerName val="0"/>
          <c:showPercent val="0"/>
          <c:showBubbleSize val="0"/>
        </c:dLbls>
        <c:smooth val="0"/>
        <c:axId val="813639936"/>
        <c:axId val="813641248"/>
      </c:lineChart>
      <c:catAx>
        <c:axId val="813639936"/>
        <c:scaling>
          <c:orientation val="minMax"/>
        </c:scaling>
        <c:delete val="0"/>
        <c:axPos val="b"/>
        <c:title>
          <c:tx>
            <c:rich>
              <a:bodyPr rot="0" spcFirstLastPara="1" vertOverflow="ellipsis" vert="horz" wrap="square" anchor="ctr" anchorCtr="1"/>
              <a:lstStyle/>
              <a:p>
                <a:pPr algn="l">
                  <a:defRPr sz="800" b="0" i="0" u="none" strike="noStrike" kern="1200" baseline="0">
                    <a:solidFill>
                      <a:schemeClr val="tx1">
                        <a:lumMod val="65000"/>
                        <a:lumOff val="35000"/>
                      </a:schemeClr>
                    </a:solidFill>
                    <a:latin typeface="Montserrat" panose="00000500000000000000"/>
                    <a:ea typeface="+mn-ea"/>
                    <a:cs typeface="+mn-cs"/>
                  </a:defRPr>
                </a:pPr>
                <a:r>
                  <a:rPr lang="en-US" sz="800"/>
                  <a:t>Children’s hospital visits include emergency department visits, urgent care visits, and inpatient hospital admissions.</a:t>
                </a:r>
              </a:p>
            </c:rich>
          </c:tx>
          <c:layout>
            <c:manualLayout>
              <c:xMode val="edge"/>
              <c:yMode val="edge"/>
              <c:x val="0.11772447843212967"/>
              <c:y val="0.90436676536713057"/>
            </c:manualLayout>
          </c:layout>
          <c:overlay val="0"/>
          <c:spPr>
            <a:noFill/>
            <a:ln>
              <a:noFill/>
            </a:ln>
            <a:effectLst/>
          </c:spPr>
          <c:txPr>
            <a:bodyPr rot="0" spcFirstLastPara="1" vertOverflow="ellipsis" vert="horz" wrap="square" anchor="ctr" anchorCtr="1"/>
            <a:lstStyle/>
            <a:p>
              <a:pPr algn="l">
                <a:defRPr sz="80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a:ea typeface="+mn-ea"/>
                <a:cs typeface="+mn-cs"/>
              </a:defRPr>
            </a:pPr>
            <a:endParaRPr lang="en-US"/>
          </a:p>
        </c:txPr>
        <c:crossAx val="813641248"/>
        <c:crosses val="autoZero"/>
        <c:auto val="1"/>
        <c:lblAlgn val="ctr"/>
        <c:lblOffset val="100"/>
        <c:noMultiLvlLbl val="0"/>
      </c:catAx>
      <c:valAx>
        <c:axId val="813641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a:ea typeface="+mn-ea"/>
                    <a:cs typeface="+mn-cs"/>
                  </a:defRPr>
                </a:pPr>
                <a:r>
                  <a:rPr lang="en-US" sz="1050" dirty="0"/>
                  <a:t>No. of Visits</a:t>
                </a:r>
              </a:p>
            </c:rich>
          </c:tx>
          <c:layout>
            <c:manualLayout>
              <c:xMode val="edge"/>
              <c:yMode val="edge"/>
              <c:x val="2.6911277544033961E-2"/>
              <c:y val="0.28513221847642495"/>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a:ea typeface="+mn-ea"/>
                <a:cs typeface="+mn-cs"/>
              </a:defRPr>
            </a:pPr>
            <a:endParaRPr lang="en-US"/>
          </a:p>
        </c:txPr>
        <c:crossAx val="813639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a:ea typeface="+mn-ea"/>
                <a:cs typeface="+mn-cs"/>
              </a:defRPr>
            </a:pPr>
            <a:r>
              <a:rPr lang="en-US" sz="1400" dirty="0"/>
              <a:t>Risk of Psychosis</a:t>
            </a:r>
          </a:p>
        </c:rich>
      </c:tx>
      <c:layout>
        <c:manualLayout>
          <c:xMode val="edge"/>
          <c:yMode val="edge"/>
          <c:x val="4.0656542316597141E-2"/>
          <c:y val="2.19306847282753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a:ea typeface="+mn-ea"/>
              <a:cs typeface="+mn-cs"/>
            </a:defRPr>
          </a:pPr>
          <a:endParaRPr lang="en-US"/>
        </a:p>
      </c:txPr>
    </c:title>
    <c:autoTitleDeleted val="0"/>
    <c:plotArea>
      <c:layout/>
      <c:barChart>
        <c:barDir val="col"/>
        <c:grouping val="clustered"/>
        <c:varyColors val="0"/>
        <c:ser>
          <c:idx val="0"/>
          <c:order val="0"/>
          <c:tx>
            <c:strRef>
              <c:f>Sheet1!$B$1</c:f>
              <c:strCache>
                <c:ptCount val="1"/>
                <c:pt idx="0">
                  <c:v>Crude OR</c:v>
                </c:pt>
              </c:strCache>
            </c:strRef>
          </c:tx>
          <c:spPr>
            <a:solidFill>
              <a:schemeClr val="accent1"/>
            </a:solidFill>
            <a:ln>
              <a:noFill/>
            </a:ln>
            <a:effectLst/>
          </c:spPr>
          <c:invertIfNegative val="0"/>
          <c:cat>
            <c:strRef>
              <c:f>Sheet1!$A$2:$A$8</c:f>
              <c:strCache>
                <c:ptCount val="7"/>
                <c:pt idx="0">
                  <c:v>Never used (reference)</c:v>
                </c:pt>
                <c:pt idx="1">
                  <c:v>Rare use of THC &lt; 10%</c:v>
                </c:pt>
                <c:pt idx="2">
                  <c:v>Rare use of THC ≥ 10%</c:v>
                </c:pt>
                <c:pt idx="3">
                  <c:v>Used THC &lt; 10% more than once a week</c:v>
                </c:pt>
                <c:pt idx="4">
                  <c:v>Used THC ≥ 10% more than once a week</c:v>
                </c:pt>
                <c:pt idx="5">
                  <c:v>Daily use of THC &lt; 10%</c:v>
                </c:pt>
                <c:pt idx="6">
                  <c:v>Daily use of THC ≥ 10%</c:v>
                </c:pt>
              </c:strCache>
            </c:strRef>
          </c:cat>
          <c:val>
            <c:numRef>
              <c:f>Sheet1!$B$2:$B$8</c:f>
              <c:numCache>
                <c:formatCode>General</c:formatCode>
                <c:ptCount val="7"/>
                <c:pt idx="0">
                  <c:v>1</c:v>
                </c:pt>
                <c:pt idx="1">
                  <c:v>0.93</c:v>
                </c:pt>
                <c:pt idx="2">
                  <c:v>1.1100000000000001</c:v>
                </c:pt>
                <c:pt idx="3">
                  <c:v>1.71</c:v>
                </c:pt>
                <c:pt idx="4">
                  <c:v>2.12</c:v>
                </c:pt>
                <c:pt idx="5">
                  <c:v>3.08</c:v>
                </c:pt>
                <c:pt idx="6">
                  <c:v>5.81</c:v>
                </c:pt>
              </c:numCache>
            </c:numRef>
          </c:val>
          <c:extLst>
            <c:ext xmlns:c16="http://schemas.microsoft.com/office/drawing/2014/chart" uri="{C3380CC4-5D6E-409C-BE32-E72D297353CC}">
              <c16:uniqueId val="{00000000-89A8-4A85-8621-EC6165785977}"/>
            </c:ext>
          </c:extLst>
        </c:ser>
        <c:ser>
          <c:idx val="1"/>
          <c:order val="1"/>
          <c:tx>
            <c:strRef>
              <c:f>Sheet1!$C$1</c:f>
              <c:strCache>
                <c:ptCount val="1"/>
                <c:pt idx="0">
                  <c:v>Adjusted OR</c:v>
                </c:pt>
              </c:strCache>
            </c:strRef>
          </c:tx>
          <c:spPr>
            <a:solidFill>
              <a:srgbClr val="1A547A"/>
            </a:solidFill>
            <a:ln>
              <a:noFill/>
            </a:ln>
            <a:effectLst/>
          </c:spPr>
          <c:invertIfNegative val="0"/>
          <c:cat>
            <c:strRef>
              <c:f>Sheet1!$A$2:$A$8</c:f>
              <c:strCache>
                <c:ptCount val="7"/>
                <c:pt idx="0">
                  <c:v>Never used (reference)</c:v>
                </c:pt>
                <c:pt idx="1">
                  <c:v>Rare use of THC &lt; 10%</c:v>
                </c:pt>
                <c:pt idx="2">
                  <c:v>Rare use of THC ≥ 10%</c:v>
                </c:pt>
                <c:pt idx="3">
                  <c:v>Used THC &lt; 10% more than once a week</c:v>
                </c:pt>
                <c:pt idx="4">
                  <c:v>Used THC ≥ 10% more than once a week</c:v>
                </c:pt>
                <c:pt idx="5">
                  <c:v>Daily use of THC &lt; 10%</c:v>
                </c:pt>
                <c:pt idx="6">
                  <c:v>Daily use of THC ≥ 10%</c:v>
                </c:pt>
              </c:strCache>
            </c:strRef>
          </c:cat>
          <c:val>
            <c:numRef>
              <c:f>Sheet1!$C$2:$C$8</c:f>
              <c:numCache>
                <c:formatCode>General</c:formatCode>
                <c:ptCount val="7"/>
                <c:pt idx="1">
                  <c:v>0.84</c:v>
                </c:pt>
                <c:pt idx="2">
                  <c:v>0.96</c:v>
                </c:pt>
                <c:pt idx="3">
                  <c:v>1.36</c:v>
                </c:pt>
                <c:pt idx="4">
                  <c:v>1.57</c:v>
                </c:pt>
                <c:pt idx="5">
                  <c:v>2.19</c:v>
                </c:pt>
                <c:pt idx="6">
                  <c:v>4.78</c:v>
                </c:pt>
              </c:numCache>
            </c:numRef>
          </c:val>
          <c:extLst>
            <c:ext xmlns:c16="http://schemas.microsoft.com/office/drawing/2014/chart" uri="{C3380CC4-5D6E-409C-BE32-E72D297353CC}">
              <c16:uniqueId val="{00000001-89A8-4A85-8621-EC6165785977}"/>
            </c:ext>
          </c:extLst>
        </c:ser>
        <c:dLbls>
          <c:showLegendKey val="0"/>
          <c:showVal val="0"/>
          <c:showCatName val="0"/>
          <c:showSerName val="0"/>
          <c:showPercent val="0"/>
          <c:showBubbleSize val="0"/>
        </c:dLbls>
        <c:gapWidth val="75"/>
        <c:overlap val="-27"/>
        <c:axId val="347653832"/>
        <c:axId val="347655800"/>
      </c:barChart>
      <c:catAx>
        <c:axId val="347653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a:ea typeface="+mn-ea"/>
                <a:cs typeface="+mn-cs"/>
              </a:defRPr>
            </a:pPr>
            <a:endParaRPr lang="en-US"/>
          </a:p>
        </c:txPr>
        <c:crossAx val="347655800"/>
        <c:crosses val="autoZero"/>
        <c:auto val="1"/>
        <c:lblAlgn val="ctr"/>
        <c:lblOffset val="100"/>
        <c:noMultiLvlLbl val="0"/>
      </c:catAx>
      <c:valAx>
        <c:axId val="347655800"/>
        <c:scaling>
          <c:orientation val="minMax"/>
          <c:max val="10"/>
        </c:scaling>
        <c:delete val="0"/>
        <c:axPos val="l"/>
        <c:majorGridlines>
          <c:spPr>
            <a:ln w="9525" cap="flat" cmpd="sng" algn="ctr">
              <a:solidFill>
                <a:srgbClr val="D9D9D9"/>
              </a:solidFill>
              <a:round/>
            </a:ln>
            <a:effectLst/>
          </c:spPr>
        </c:majorGridlines>
        <c:numFmt formatCode="General" sourceLinked="1"/>
        <c:majorTickMark val="out"/>
        <c:minorTickMark val="out"/>
        <c:tickLblPos val="nextTo"/>
        <c:spPr>
          <a:noFill/>
          <a:ln>
            <a:solidFill>
              <a:srgbClr val="D9D9D9"/>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a:ea typeface="+mn-ea"/>
                <a:cs typeface="+mn-cs"/>
              </a:defRPr>
            </a:pPr>
            <a:endParaRPr lang="en-US"/>
          </a:p>
        </c:txPr>
        <c:crossAx val="347653832"/>
        <c:crosses val="autoZero"/>
        <c:crossBetween val="between"/>
        <c:majorUnit val="2"/>
        <c:minorUnit val="1"/>
      </c:valAx>
      <c:spPr>
        <a:noFill/>
        <a:ln>
          <a:noFill/>
        </a:ln>
        <a:effectLst/>
      </c:spPr>
    </c:plotArea>
    <c:legend>
      <c:legendPos val="b"/>
      <c:layout>
        <c:manualLayout>
          <c:xMode val="edge"/>
          <c:yMode val="edge"/>
          <c:x val="0.33338519291600299"/>
          <c:y val="0.93588740702586115"/>
          <c:w val="0.33322961416799413"/>
          <c:h val="6.41125929741388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ontserrat" panose="0000050000000000000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0.22017</cdr:x>
      <cdr:y>0.14311</cdr:y>
    </cdr:from>
    <cdr:to>
      <cdr:x>0.93984</cdr:x>
      <cdr:y>0.73203</cdr:y>
    </cdr:to>
    <cdr:grpSp>
      <cdr:nvGrpSpPr>
        <cdr:cNvPr id="71" name="Group 70">
          <a:extLst xmlns:a="http://schemas.openxmlformats.org/drawingml/2006/main">
            <a:ext uri="{FF2B5EF4-FFF2-40B4-BE49-F238E27FC236}">
              <a16:creationId xmlns:a16="http://schemas.microsoft.com/office/drawing/2014/main" id="{24FD112A-8AFC-4A7B-89CF-BF319D9C1C80}"/>
            </a:ext>
          </a:extLst>
        </cdr:cNvPr>
        <cdr:cNvGrpSpPr/>
      </cdr:nvGrpSpPr>
      <cdr:grpSpPr>
        <a:xfrm xmlns:a="http://schemas.openxmlformats.org/drawingml/2006/main">
          <a:off x="1338749" y="580122"/>
          <a:ext cx="4375969" cy="2387294"/>
          <a:chOff x="1342159" y="581604"/>
          <a:chExt cx="4387129" cy="2393371"/>
        </a:xfrm>
      </cdr:grpSpPr>
      <cdr:cxnSp macro="">
        <cdr:nvCxnSpPr>
          <cdr:cNvPr id="3" name="Straight Arrow Connector 2">
            <a:extLst xmlns:a="http://schemas.openxmlformats.org/drawingml/2006/main">
              <a:ext uri="{FF2B5EF4-FFF2-40B4-BE49-F238E27FC236}">
                <a16:creationId xmlns:a16="http://schemas.microsoft.com/office/drawing/2014/main" id="{1E932D08-E3A1-45A5-B5F5-08D5CA045C46}"/>
              </a:ext>
            </a:extLst>
          </cdr:cNvPr>
          <cdr:cNvCxnSpPr/>
        </cdr:nvCxnSpPr>
        <cdr:spPr>
          <a:xfrm xmlns:a="http://schemas.openxmlformats.org/drawingml/2006/main">
            <a:off x="5376862" y="581604"/>
            <a:ext cx="0" cy="1907596"/>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9" name="Straight Arrow Connector 8">
            <a:extLst xmlns:a="http://schemas.openxmlformats.org/drawingml/2006/main">
              <a:ext uri="{FF2B5EF4-FFF2-40B4-BE49-F238E27FC236}">
                <a16:creationId xmlns:a16="http://schemas.microsoft.com/office/drawing/2014/main" id="{DEFFE8F0-F87B-437E-8BAE-308411788F0C}"/>
              </a:ext>
            </a:extLst>
          </cdr:cNvPr>
          <cdr:cNvCxnSpPr/>
        </cdr:nvCxnSpPr>
        <cdr:spPr>
          <a:xfrm xmlns:a="http://schemas.openxmlformats.org/drawingml/2006/main">
            <a:off x="3763963" y="1918493"/>
            <a:ext cx="0" cy="927895"/>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5" name="Straight Arrow Connector 34">
            <a:extLst xmlns:a="http://schemas.openxmlformats.org/drawingml/2006/main">
              <a:ext uri="{FF2B5EF4-FFF2-40B4-BE49-F238E27FC236}">
                <a16:creationId xmlns:a16="http://schemas.microsoft.com/office/drawing/2014/main" id="{380ECB6E-23E0-484B-BEEE-48D44BFA3169}"/>
              </a:ext>
            </a:extLst>
          </cdr:cNvPr>
          <cdr:cNvCxnSpPr/>
        </cdr:nvCxnSpPr>
        <cdr:spPr>
          <a:xfrm xmlns:a="http://schemas.openxmlformats.org/drawingml/2006/main">
            <a:off x="5729288" y="1460500"/>
            <a:ext cx="0" cy="1000125"/>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39" name="Straight Arrow Connector 38">
            <a:extLst xmlns:a="http://schemas.openxmlformats.org/drawingml/2006/main">
              <a:ext uri="{FF2B5EF4-FFF2-40B4-BE49-F238E27FC236}">
                <a16:creationId xmlns:a16="http://schemas.microsoft.com/office/drawing/2014/main" id="{C8C82574-7FFD-476E-94C2-6097944CF016}"/>
              </a:ext>
            </a:extLst>
          </cdr:cNvPr>
          <cdr:cNvCxnSpPr/>
        </cdr:nvCxnSpPr>
        <cdr:spPr>
          <a:xfrm xmlns:a="http://schemas.openxmlformats.org/drawingml/2006/main">
            <a:off x="4915695" y="2182019"/>
            <a:ext cx="0" cy="557212"/>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43" name="Straight Arrow Connector 42">
            <a:extLst xmlns:a="http://schemas.openxmlformats.org/drawingml/2006/main">
              <a:ext uri="{FF2B5EF4-FFF2-40B4-BE49-F238E27FC236}">
                <a16:creationId xmlns:a16="http://schemas.microsoft.com/office/drawing/2014/main" id="{2513F3D6-A093-4292-BAB8-44A68BA67C02}"/>
              </a:ext>
            </a:extLst>
          </cdr:cNvPr>
          <cdr:cNvCxnSpPr/>
        </cdr:nvCxnSpPr>
        <cdr:spPr>
          <a:xfrm xmlns:a="http://schemas.openxmlformats.org/drawingml/2006/main">
            <a:off x="4109245" y="1881981"/>
            <a:ext cx="0" cy="1021557"/>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59" name="Straight Arrow Connector 58">
            <a:extLst xmlns:a="http://schemas.openxmlformats.org/drawingml/2006/main">
              <a:ext uri="{FF2B5EF4-FFF2-40B4-BE49-F238E27FC236}">
                <a16:creationId xmlns:a16="http://schemas.microsoft.com/office/drawing/2014/main" id="{29A878E7-00DD-4B85-8296-8B31DD1157B1}"/>
              </a:ext>
            </a:extLst>
          </cdr:cNvPr>
          <cdr:cNvCxnSpPr/>
        </cdr:nvCxnSpPr>
        <cdr:spPr>
          <a:xfrm xmlns:a="http://schemas.openxmlformats.org/drawingml/2006/main">
            <a:off x="3295651" y="1761331"/>
            <a:ext cx="0" cy="1170782"/>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61" name="Straight Arrow Connector 60">
            <a:extLst xmlns:a="http://schemas.openxmlformats.org/drawingml/2006/main">
              <a:ext uri="{FF2B5EF4-FFF2-40B4-BE49-F238E27FC236}">
                <a16:creationId xmlns:a16="http://schemas.microsoft.com/office/drawing/2014/main" id="{A418F8A8-40AA-4F8F-A64E-FAA970576963}"/>
              </a:ext>
            </a:extLst>
          </cdr:cNvPr>
          <cdr:cNvCxnSpPr/>
        </cdr:nvCxnSpPr>
        <cdr:spPr>
          <a:xfrm xmlns:a="http://schemas.openxmlformats.org/drawingml/2006/main">
            <a:off x="2487614" y="2796381"/>
            <a:ext cx="0" cy="165100"/>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63" name="Straight Arrow Connector 62">
            <a:extLst xmlns:a="http://schemas.openxmlformats.org/drawingml/2006/main">
              <a:ext uri="{FF2B5EF4-FFF2-40B4-BE49-F238E27FC236}">
                <a16:creationId xmlns:a16="http://schemas.microsoft.com/office/drawing/2014/main" id="{143CBD0F-9552-4D59-95D9-0C66659F3280}"/>
              </a:ext>
            </a:extLst>
          </cdr:cNvPr>
          <cdr:cNvCxnSpPr/>
        </cdr:nvCxnSpPr>
        <cdr:spPr>
          <a:xfrm xmlns:a="http://schemas.openxmlformats.org/drawingml/2006/main">
            <a:off x="1674020" y="2853531"/>
            <a:ext cx="0" cy="121444"/>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2" name="Straight Arrow Connector 21">
            <a:extLst xmlns:a="http://schemas.openxmlformats.org/drawingml/2006/main">
              <a:ext uri="{FF2B5EF4-FFF2-40B4-BE49-F238E27FC236}">
                <a16:creationId xmlns:a16="http://schemas.microsoft.com/office/drawing/2014/main" id="{C1CE604E-27D8-4E29-B103-F6B96C8EF157}"/>
              </a:ext>
            </a:extLst>
          </cdr:cNvPr>
          <cdr:cNvCxnSpPr/>
        </cdr:nvCxnSpPr>
        <cdr:spPr>
          <a:xfrm xmlns:a="http://schemas.openxmlformats.org/drawingml/2006/main">
            <a:off x="2149438" y="2439194"/>
            <a:ext cx="0" cy="435769"/>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3" name="Straight Arrow Connector 12">
            <a:extLst xmlns:a="http://schemas.openxmlformats.org/drawingml/2006/main">
              <a:ext uri="{FF2B5EF4-FFF2-40B4-BE49-F238E27FC236}">
                <a16:creationId xmlns:a16="http://schemas.microsoft.com/office/drawing/2014/main" id="{DEFFE8F0-F87B-437E-8BAE-308411788F0C}"/>
              </a:ext>
            </a:extLst>
          </cdr:cNvPr>
          <cdr:cNvCxnSpPr/>
        </cdr:nvCxnSpPr>
        <cdr:spPr>
          <a:xfrm xmlns:a="http://schemas.openxmlformats.org/drawingml/2006/main">
            <a:off x="2955853" y="2224881"/>
            <a:ext cx="0" cy="575857"/>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6" name="Straight Arrow Connector 5">
            <a:extLst xmlns:a="http://schemas.openxmlformats.org/drawingml/2006/main">
              <a:ext uri="{FF2B5EF4-FFF2-40B4-BE49-F238E27FC236}">
                <a16:creationId xmlns:a16="http://schemas.microsoft.com/office/drawing/2014/main" id="{7FCC75B7-E321-44C5-80D9-3C0F8ACEDD0F}"/>
              </a:ext>
            </a:extLst>
          </cdr:cNvPr>
          <cdr:cNvCxnSpPr/>
        </cdr:nvCxnSpPr>
        <cdr:spPr>
          <a:xfrm xmlns:a="http://schemas.openxmlformats.org/drawingml/2006/main">
            <a:off x="4577556" y="831850"/>
            <a:ext cx="0" cy="1721644"/>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25" name="Straight Arrow Connector 24">
            <a:extLst xmlns:a="http://schemas.openxmlformats.org/drawingml/2006/main">
              <a:ext uri="{FF2B5EF4-FFF2-40B4-BE49-F238E27FC236}">
                <a16:creationId xmlns:a16="http://schemas.microsoft.com/office/drawing/2014/main" id="{C1CE604E-27D8-4E29-B103-F6B96C8EF157}"/>
              </a:ext>
            </a:extLst>
          </cdr:cNvPr>
          <cdr:cNvCxnSpPr/>
        </cdr:nvCxnSpPr>
        <cdr:spPr>
          <a:xfrm xmlns:a="http://schemas.openxmlformats.org/drawingml/2006/main">
            <a:off x="1342159" y="2761456"/>
            <a:ext cx="0" cy="184944"/>
          </a:xfrm>
          <a:prstGeom xmlns:a="http://schemas.openxmlformats.org/drawingml/2006/main" prst="straightConnector1">
            <a:avLst/>
          </a:prstGeom>
          <a:ln xmlns:a="http://schemas.openxmlformats.org/drawingml/2006/main" w="12700">
            <a:solidFill>
              <a:srgbClr val="AC80A0"/>
            </a:solidFill>
            <a:headEnd type="none"/>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8d0692b9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78d0692b90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78d0692b90_2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8d0692b90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8d0692b90_2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en-US" dirty="0">
                <a:latin typeface="Arial" panose="020B0604020202020204" pitchFamily="34" charset="0"/>
              </a:rPr>
              <a:t>Our nation’s EDs are challenged by large volumes of patients, long waits to get admitted patients upstairs, inadequate funding and federally mandated treatment of all who arrive seeking care. It is essential that our approaches to treating those with social and behavioral causes of illness and injury are sensitive to the very real constraints of time, space, manpower, and money. Otherwise, our clinical trials and interventions will be nothing more than expensive academic exercises. To me, this speaks to the need to increase our use of pragmatic trials. Or, if you prefer, trials of comparative effectiveness. It’s also important to note that ED-based interventions should not, and cannot, exist, in a vacuum. They must be part of a continuum of care. So interventions and programs need to be designed with a systems approach.</a:t>
            </a:r>
          </a:p>
          <a:p>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71" name="Google Shape;371;g78d0692b90_2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The Cannabis plant gives rise to both hemp (low THC by law) and marijuana (limited regulation about content). The two primary ingredients are THC (tetrahydrocannabinol, psychoactive) and CBD (cannabidiol, not psychoactive and likely limited medicinal value despite the hype). See hemp rope and stylish shirt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13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Shows the current status of cannabis regulation by state</a:t>
            </a:r>
          </a:p>
          <a:p>
            <a:pPr marL="158750" indent="0">
              <a:buNone/>
            </a:pPr>
            <a:endParaRPr lang="en-US" dirty="0"/>
          </a:p>
        </p:txBody>
      </p:sp>
    </p:spTree>
    <p:extLst>
      <p:ext uri="{BB962C8B-B14F-4D97-AF65-F5344CB8AC3E}">
        <p14:creationId xmlns:p14="http://schemas.microsoft.com/office/powerpoint/2010/main" val="1447785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Note the stark difference between medical (sterile) and recreational (engaging, commercial) dispensaries</a:t>
            </a:r>
          </a:p>
          <a:p>
            <a:r>
              <a:rPr lang="en-US" dirty="0"/>
              <a:t>States all do this differently</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3704159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 sativa releases many alkaloids which have different effects – the two of which you should be most familiar with are</a:t>
            </a:r>
          </a:p>
          <a:p>
            <a:pPr marL="0" lvl="0" indent="0" algn="l" rtl="0">
              <a:spcBef>
                <a:spcPts val="0"/>
              </a:spcBef>
              <a:spcAft>
                <a:spcPts val="0"/>
              </a:spcAft>
              <a:buNone/>
            </a:pPr>
            <a:r>
              <a:rPr lang="en-US" dirty="0"/>
              <a:t>THC and CBD</a:t>
            </a:r>
          </a:p>
          <a:p>
            <a:pPr marL="0" lvl="0" indent="0" algn="l" rtl="0">
              <a:spcBef>
                <a:spcPts val="0"/>
              </a:spcBef>
              <a:spcAft>
                <a:spcPts val="0"/>
              </a:spcAft>
              <a:buNone/>
            </a:pPr>
            <a:r>
              <a:rPr lang="en-US" dirty="0"/>
              <a:t>THC is the reason people use recreational marijuana – it has all of the relaxation, euphoria, </a:t>
            </a:r>
            <a:r>
              <a:rPr lang="en-US" dirty="0" err="1"/>
              <a:t>etc</a:t>
            </a:r>
            <a:r>
              <a:rPr lang="en-US" dirty="0"/>
              <a:t> effects, but also anxiety and paranoia</a:t>
            </a:r>
          </a:p>
          <a:p>
            <a:pPr marL="0" lvl="0" indent="0" algn="l" rtl="0">
              <a:spcBef>
                <a:spcPts val="0"/>
              </a:spcBef>
              <a:spcAft>
                <a:spcPts val="0"/>
              </a:spcAft>
              <a:buNone/>
            </a:pPr>
            <a:r>
              <a:rPr lang="en-US" dirty="0"/>
              <a:t>CBD has no psychoactive effects, but is appealing for its theoretical medical effects (unproved benefit, though low risk), including treatment of pediatric epilepsy (though only very specific forms such as Lennox </a:t>
            </a:r>
            <a:r>
              <a:rPr lang="en-US" dirty="0" err="1"/>
              <a:t>Gestaut</a:t>
            </a:r>
            <a:r>
              <a:rPr lang="en-US" dirty="0"/>
              <a:t>). In contrast to medical cannabis, CBD is legal for sale in many states and can be bought OTC in pharmacies. When bought this way, its contents are not guaranteed</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224695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One quick note on something which is NOT the same as cannabis – which are the synthetic cannabinoids. These are lab chemicals that are sprayed on plant material (to mimic the look of cannabis) that made it into the drug marketplace and are unregulated and sold in head shops, </a:t>
            </a:r>
            <a:r>
              <a:rPr lang="en-US" dirty="0" err="1"/>
              <a:t>etc</a:t>
            </a:r>
            <a:r>
              <a:rPr lang="en-US" dirty="0"/>
              <a:t>, and most widely utilized by homeless urban populations. Although they were marketed to mimic the effects of marijuana due to the structural similarity among the chemicals, they have very unpredictable and dangerous side-effects, and should never be used. These include K2, Spice, and dozens or more other “brands”.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22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How does cannabis effect the brain? </a:t>
            </a:r>
          </a:p>
          <a:p>
            <a:pPr marL="0" lvl="0" indent="0" algn="l" rtl="0">
              <a:spcBef>
                <a:spcPts val="0"/>
              </a:spcBef>
              <a:spcAft>
                <a:spcPts val="0"/>
              </a:spcAft>
              <a:buNone/>
            </a:pPr>
            <a:r>
              <a:rPr lang="en-US" dirty="0"/>
              <a:t>It turns out your brain has a whole system already in place for the effects of cannabis – the endocannabinoid system. It is not put there so people can get high on cannabis, but to regulate basic functions like memory, temperature, appetite control, as well as higher cortical functions. </a:t>
            </a:r>
            <a:br>
              <a:rPr lang="en-US" dirty="0"/>
            </a:br>
            <a:r>
              <a:rPr lang="en-US" dirty="0"/>
              <a:t>One of the concerns here pertains to the developing brain, because we don’t know how taking cannabis effects this system and the growth of it, but it does hijack the body’s internal controls. </a:t>
            </a:r>
          </a:p>
          <a:p>
            <a:pPr marL="0" lvl="0" indent="0" algn="l" rtl="0">
              <a:spcBef>
                <a:spcPts val="0"/>
              </a:spcBef>
              <a:spcAft>
                <a:spcPts val="0"/>
              </a:spcAft>
              <a:buNone/>
            </a:pPr>
            <a:r>
              <a:rPr lang="en-US" dirty="0"/>
              <a:t>So there are receptors all over the brain in a few important areas: </a:t>
            </a:r>
            <a:br>
              <a:rPr lang="en-US" dirty="0"/>
            </a:br>
            <a:r>
              <a:rPr lang="en-US" dirty="0"/>
              <a:t>Amygdala – this is the reason people use cannabis – is the center of emotions, and has all the relaxation, euphoria</a:t>
            </a:r>
          </a:p>
          <a:p>
            <a:pPr marL="0" lvl="0" indent="0" algn="l" rtl="0">
              <a:spcBef>
                <a:spcPts val="0"/>
              </a:spcBef>
              <a:spcAft>
                <a:spcPts val="0"/>
              </a:spcAft>
              <a:buNone/>
            </a:pPr>
            <a:r>
              <a:rPr lang="en-US" dirty="0"/>
              <a:t>The basal ganglia and cerebellum – Movement, motor control, and planning motor control. Underlies coordination and concerns regarding driving performance. </a:t>
            </a:r>
          </a:p>
          <a:p>
            <a:pPr marL="0" lvl="0" indent="0" algn="l" rtl="0">
              <a:spcBef>
                <a:spcPts val="0"/>
              </a:spcBef>
              <a:spcAft>
                <a:spcPts val="0"/>
              </a:spcAft>
              <a:buNone/>
            </a:pPr>
            <a:r>
              <a:rPr lang="en-US" dirty="0"/>
              <a:t>The hypothalamus – controls appetite and why people get so hungry. </a:t>
            </a:r>
          </a:p>
          <a:p>
            <a:pPr marL="0" lvl="0" indent="0" algn="l" rtl="0">
              <a:spcBef>
                <a:spcPts val="0"/>
              </a:spcBef>
              <a:spcAft>
                <a:spcPts val="0"/>
              </a:spcAft>
              <a:buNone/>
            </a:pPr>
            <a:r>
              <a:rPr lang="en-US" dirty="0"/>
              <a:t>Interestingly, the brainstem contains very few – and the brainstem is what drives respiration. This is why cannabis overdose doesn’t cause people to stop breathing, although that is probably not true in young children. </a:t>
            </a:r>
          </a:p>
          <a:p>
            <a:pPr marL="0" lvl="0" indent="0" algn="l" rtl="0">
              <a:spcBef>
                <a:spcPts val="0"/>
              </a:spcBef>
              <a:spcAft>
                <a:spcPts val="0"/>
              </a:spcAft>
              <a:buNone/>
            </a:pPr>
            <a:r>
              <a:rPr lang="en-US" dirty="0"/>
              <a:t>Lastly, the cortex – contains the highest amount of CB receptors, which make up more of the brain than any other receptor. This is executive function, divided attention, decision making, and allowing us to process complex stimuli in our environment.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01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And the effects take place at different times, and last different durations. </a:t>
            </a:r>
          </a:p>
          <a:p>
            <a:pPr marL="0" lvl="0" indent="0" algn="l" rtl="0">
              <a:spcBef>
                <a:spcPts val="360"/>
              </a:spcBef>
              <a:spcAft>
                <a:spcPts val="0"/>
              </a:spcAft>
              <a:buNone/>
            </a:pPr>
            <a:r>
              <a:rPr lang="en-US" dirty="0"/>
              <a:t>A person smoking marijuana will begin to experience effect almost instantly, within 5-10 minutes. That effect will peak….and last about 4-6 hours. The person can self-titrate and just take another “hit” when they feel the effects begin to wane, and this is why smoked cannabis has fewer overdose events. </a:t>
            </a:r>
          </a:p>
          <a:p>
            <a:pPr marL="0" lvl="0" indent="0" algn="l" rtl="0">
              <a:spcBef>
                <a:spcPts val="360"/>
              </a:spcBef>
              <a:spcAft>
                <a:spcPts val="0"/>
              </a:spcAft>
              <a:buNone/>
            </a:pPr>
            <a:r>
              <a:rPr lang="en-US" dirty="0"/>
              <a:t>Edibles, on the other hand, take much longer to take effect – as long as an hour or two – and can last up to 24 hours. </a:t>
            </a:r>
          </a:p>
        </p:txBody>
      </p:sp>
    </p:spTree>
    <p:extLst>
      <p:ext uri="{BB962C8B-B14F-4D97-AF65-F5344CB8AC3E}">
        <p14:creationId xmlns:p14="http://schemas.microsoft.com/office/powerpoint/2010/main" val="2957070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Due to the high potency of modern cannabis, it is easy to “overdose”. Colorado PSA in response to that. Overdose does not have the lethal effects associated with opioids so some have considered cannabis legalization to be a “harm reduction” effort, however this is speculative. In many cases people combine opioids with cannabis.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Even the bud is not what it used to be, as the marijuana smoked today is much more concentrated in THC than it used to be. This is due to breeding and cultivation to increase the concentration of THC. There are strains that have very low THC and high CBD as well.</a:t>
            </a:r>
          </a:p>
          <a:p>
            <a:pPr marL="0" lvl="0" indent="0" algn="l" rtl="0">
              <a:spcBef>
                <a:spcPts val="360"/>
              </a:spcBef>
              <a:spcAft>
                <a:spcPts val="0"/>
              </a:spcAft>
              <a:buNone/>
            </a:pPr>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2705181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majority of ED visits are due to edibles, and highly concentrated bud or concentrates (THC that has been extracted in alcohol or oils and used in vaporizers or smoked (like hash)). </a:t>
            </a:r>
          </a:p>
          <a:p>
            <a:pPr marL="0" lvl="0" indent="0" algn="l" rtl="0">
              <a:spcBef>
                <a:spcPts val="0"/>
              </a:spcBef>
              <a:spcAft>
                <a:spcPts val="0"/>
              </a:spcAft>
              <a:buNone/>
            </a:pPr>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14794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1604519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58750" indent="0">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361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100" dirty="0">
                <a:solidFill>
                  <a:srgbClr val="1A547A"/>
                </a:solidFill>
                <a:latin typeface="Montserrat" panose="00000500000000000000"/>
              </a:rPr>
              <a:t>These candies, which look remarkably like the real thing, contain a large amount of THC. </a:t>
            </a:r>
          </a:p>
          <a:p>
            <a:r>
              <a:rPr lang="en-US" sz="1100" dirty="0">
                <a:solidFill>
                  <a:srgbClr val="1A547A"/>
                </a:solidFill>
                <a:latin typeface="Montserrat" panose="00000500000000000000"/>
              </a:rPr>
              <a:t>A "typical" dose is 10-20 mg so even a single skittle is enough for an adult.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rgbClr val="1A547A"/>
                </a:solidFill>
                <a:latin typeface="Montserrat" panose="00000500000000000000"/>
              </a:rPr>
              <a:t>The Mars company sued to maker of this product for trademark infringement.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latin typeface="Montserrat" panose="00000500000000000000"/>
              </a:rPr>
              <a:t>https://chicago.suntimes.com/cannabis/2021/5/4/22420070/mars-candy-medicated-skittles-cannabis-pot-candy-gummies-zkittlez-taste-rainbow-girl-scout-cookies</a:t>
            </a:r>
          </a:p>
          <a:p>
            <a:endParaRPr lang="en-US" sz="1100" dirty="0">
              <a:solidFill>
                <a:srgbClr val="1A547A"/>
              </a:solidFill>
              <a:latin typeface="Montserrat" panose="00000500000000000000"/>
            </a:endParaRPr>
          </a:p>
          <a:p>
            <a:pPr marL="158750" indent="0">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927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Edibles and why kids get in trouble.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But so can adults as detailed in the great editorial from the NYT in 2014. </a:t>
            </a:r>
            <a:r>
              <a:rPr lang="en-US" sz="1800" dirty="0">
                <a:solidFill>
                  <a:srgbClr val="000000"/>
                </a:solidFill>
                <a:effectLst/>
                <a:latin typeface="Arial" panose="020B0604020202020204" pitchFamily="34" charset="0"/>
                <a:ea typeface="Arial" panose="020B0604020202020204" pitchFamily="34" charset="0"/>
              </a:rPr>
              <a:t>She intentionally ate 10 x 10 mg sections of a weed-laced chocolate chip cookie while vacationing in </a:t>
            </a:r>
            <a:r>
              <a:rPr lang="en-US" sz="1800" dirty="0" err="1">
                <a:solidFill>
                  <a:srgbClr val="000000"/>
                </a:solidFill>
                <a:effectLst/>
                <a:latin typeface="Arial" panose="020B0604020202020204" pitchFamily="34" charset="0"/>
                <a:ea typeface="Arial" panose="020B0604020202020204" pitchFamily="34" charset="0"/>
              </a:rPr>
              <a:t>colorado</a:t>
            </a:r>
            <a:r>
              <a:rPr lang="en-US" sz="1800" dirty="0">
                <a:solidFill>
                  <a:srgbClr val="000000"/>
                </a:solidFill>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030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136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Although some question whether there is an association (people with underlying disease use a lot of cannabis) or causal relationship (heavy cannabis uses causes psychosis), the data is mixed. This study suggests the latter given the clear dose-response relationship.</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07705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Cannabis hyperemesis syndrome is related to heavy cannabis use and seems particularly associated with high potency strains now available. Fairly prevalent in some areas, especially where “adult use” recreational cannabis is legalized.  It appears to be an intoxication syndrome, not a withdrawal syndrome. Hot showering or capsaicin cream rubbed on the abdomen seem to alleviate the problem.</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943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Vaping nicotine undoubtedly beneficial than smoking</a:t>
            </a:r>
          </a:p>
          <a:p>
            <a:r>
              <a:rPr lang="en-US" dirty="0"/>
              <a:t>Some benefits for cannabis too</a:t>
            </a:r>
          </a:p>
          <a:p>
            <a:r>
              <a:rPr lang="en-US" dirty="0"/>
              <a:t>Can vape nicotine oil, as in commercially available JUUL, or THC, as in illicit, home-made, or non-commercial THC. Can also vape directly from cannabis leaf or bud.</a:t>
            </a:r>
          </a:p>
          <a:p>
            <a:r>
              <a:rPr lang="en-US" dirty="0"/>
              <a:t>Nearly all EVALI is due to THC</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2215726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r>
              <a:rPr lang="en-US" dirty="0"/>
              <a:t>Lung injury does not seem to occur with nicotine vaping, probably because its commercially made (by Juul for example). Most of the reported cases, about 80%, admitted using cannabis. The other 20% probably just didn’t admit to it. The peak incidence of illness is clear and once the epidemic was identified public health messaging likely forced the reduction in risky cannabis use or a change in manufacturing process for cannabis oil (likely the diluent that was related, see next slide).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436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67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8d0692b90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8d0692b90_2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1" name="Google Shape;371;g78d0692b90_2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extLst>
      <p:ext uri="{BB962C8B-B14F-4D97-AF65-F5344CB8AC3E}">
        <p14:creationId xmlns:p14="http://schemas.microsoft.com/office/powerpoint/2010/main" val="288620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familiar with the leading causes of death as recorded on US death certificates: heart disease, cancer, and stroke, etc. But analysis by underlying etiology reveals the profound role of health behaviors in framing causes of mortality and morbidity. Among the deaths from smoking, the light blue horizontal bar indicates the approximately 200,000 people who had mental illness or a problem with substance abuse. Adapted from </a:t>
            </a:r>
            <a:r>
              <a:rPr lang="en-US" dirty="0" err="1"/>
              <a:t>Mokdad</a:t>
            </a:r>
            <a:r>
              <a:rPr lang="en-US" dirty="0"/>
              <a:t> et al.12  Behavioral causes account for 40% of all US deaths.</a:t>
            </a:r>
          </a:p>
          <a:p>
            <a:r>
              <a:rPr lang="en-US" dirty="0"/>
              <a:t>Determinants of Health and Their Contribution to Premature Death. Adapted from McGinnis et al.10. This slide may be somewhat disconcerting for clinicians, like us, who like to believe that our health care plays an important role in determining health. One may conclude that consideration of upstream, proximal phenomena, like health behaviors, is essential to improving the health of individuals and populations.</a:t>
            </a:r>
          </a:p>
        </p:txBody>
      </p:sp>
    </p:spTree>
    <p:extLst>
      <p:ext uri="{BB962C8B-B14F-4D97-AF65-F5344CB8AC3E}">
        <p14:creationId xmlns:p14="http://schemas.microsoft.com/office/powerpoint/2010/main" val="58156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5895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8416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9738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8d0692b90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8d0692b90_2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200399"/>
              </a:buClr>
              <a:buSzPts val="1800"/>
              <a:buFont typeface="Cambria"/>
              <a:buNone/>
            </a:pPr>
            <a:endParaRPr lang="en-US" sz="1100" dirty="0">
              <a:solidFill>
                <a:srgbClr val="000000"/>
              </a:solidFill>
              <a:latin typeface="Cambria"/>
              <a:ea typeface="Cambria"/>
              <a:cs typeface="Cambria"/>
              <a:sym typeface="Cambria"/>
            </a:endParaRPr>
          </a:p>
        </p:txBody>
      </p:sp>
      <p:sp>
        <p:nvSpPr>
          <p:cNvPr id="265" name="Google Shape;265;g78d0692b90_2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30313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47" name="Google Shape;47;p11"/>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053002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lt1"/>
        </a:solidFill>
        <a:effectLst/>
      </p:bgPr>
    </p:bg>
    <p:spTree>
      <p:nvGrpSpPr>
        <p:cNvPr id="1" name="Shape 29"/>
        <p:cNvGrpSpPr/>
        <p:nvPr/>
      </p:nvGrpSpPr>
      <p:grpSpPr>
        <a:xfrm>
          <a:off x="0" y="0"/>
          <a:ext cx="0" cy="0"/>
          <a:chOff x="0" y="0"/>
          <a:chExt cx="0" cy="0"/>
        </a:xfrm>
      </p:grpSpPr>
      <p:pic>
        <p:nvPicPr>
          <p:cNvPr id="2" name="Picture 1">
            <a:extLst>
              <a:ext uri="{FF2B5EF4-FFF2-40B4-BE49-F238E27FC236}">
                <a16:creationId xmlns:a16="http://schemas.microsoft.com/office/drawing/2014/main" id="{B66E8C90-863F-42E5-BE16-9100CA894A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1777" b="17018"/>
          <a:stretch/>
        </p:blipFill>
        <p:spPr>
          <a:xfrm flipH="1">
            <a:off x="7744702" y="0"/>
            <a:ext cx="1411328" cy="5143501"/>
          </a:xfrm>
          <a:prstGeom prst="rect">
            <a:avLst/>
          </a:prstGeom>
        </p:spPr>
      </p:pic>
      <p:pic>
        <p:nvPicPr>
          <p:cNvPr id="3" name="Picture 2">
            <a:extLst>
              <a:ext uri="{FF2B5EF4-FFF2-40B4-BE49-F238E27FC236}">
                <a16:creationId xmlns:a16="http://schemas.microsoft.com/office/drawing/2014/main" id="{14E82BEC-21C1-4483-A6F2-DC221CAF7F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7018"/>
          <a:stretch/>
        </p:blipFill>
        <p:spPr>
          <a:xfrm>
            <a:off x="0" y="-1"/>
            <a:ext cx="7744703" cy="5143501"/>
          </a:xfrm>
          <a:prstGeom prst="rect">
            <a:avLst/>
          </a:prstGeom>
        </p:spPr>
      </p:pic>
      <p:sp>
        <p:nvSpPr>
          <p:cNvPr id="4" name="Rectangle 3">
            <a:extLst>
              <a:ext uri="{FF2B5EF4-FFF2-40B4-BE49-F238E27FC236}">
                <a16:creationId xmlns:a16="http://schemas.microsoft.com/office/drawing/2014/main" id="{993B0952-E507-4C21-BAF3-FA2F634599E2}"/>
              </a:ext>
            </a:extLst>
          </p:cNvPr>
          <p:cNvSpPr/>
          <p:nvPr userDrawn="1"/>
        </p:nvSpPr>
        <p:spPr>
          <a:xfrm>
            <a:off x="-12032" y="0"/>
            <a:ext cx="9156032" cy="6388769"/>
          </a:xfrm>
          <a:prstGeom prst="rect">
            <a:avLst/>
          </a:prstGeom>
          <a:gradFill flip="none" rotWithShape="1">
            <a:gsLst>
              <a:gs pos="0">
                <a:srgbClr val="023346">
                  <a:alpha val="87000"/>
                </a:srgbClr>
              </a:gs>
              <a:gs pos="43000">
                <a:srgbClr val="023346">
                  <a:alpha val="47000"/>
                </a:srgbClr>
              </a:gs>
              <a:gs pos="74000">
                <a:srgbClr val="066D7C">
                  <a:alpha val="30000"/>
                </a:srgbClr>
              </a:gs>
              <a:gs pos="100000">
                <a:srgbClr val="066D7C">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5" name="Slide Number Placeholder 2">
            <a:extLst>
              <a:ext uri="{FF2B5EF4-FFF2-40B4-BE49-F238E27FC236}">
                <a16:creationId xmlns:a16="http://schemas.microsoft.com/office/drawing/2014/main" id="{2EC77517-E6F6-494F-A1D8-D5FCC8B09945}"/>
              </a:ext>
            </a:extLst>
          </p:cNvPr>
          <p:cNvSpPr txBox="1">
            <a:spLocks/>
          </p:cNvSpPr>
          <p:nvPr userDrawn="1"/>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a:t>
            </a:fld>
            <a:endParaRPr lang="en-US">
              <a:solidFill>
                <a:schemeClr val="bg1"/>
              </a:solidFill>
              <a:latin typeface="Montserrat" panose="00000500000000000000" pitchFamily="2" charset="0"/>
            </a:endParaRPr>
          </a:p>
        </p:txBody>
      </p:sp>
    </p:spTree>
    <p:extLst>
      <p:ext uri="{BB962C8B-B14F-4D97-AF65-F5344CB8AC3E}">
        <p14:creationId xmlns:p14="http://schemas.microsoft.com/office/powerpoint/2010/main" val="1352601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505628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922012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lt1"/>
        </a:solidFill>
        <a:effectLst/>
      </p:bgPr>
    </p:bg>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77294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576071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584436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52ED-07A0-474E-BFDD-4B8F00E1AE1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C12CA5-3397-4B1F-93F0-CEBBB3E66B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8702DC-6254-4C8B-AC0D-0301D9F5BA3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03537FBD-A9BB-42FF-96FD-A8BA400AA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62C0F-AFF3-4432-A30C-23D9F56D124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79094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close up of a building&#10;&#10;Description automatically generated">
            <a:extLst>
              <a:ext uri="{FF2B5EF4-FFF2-40B4-BE49-F238E27FC236}">
                <a16:creationId xmlns:a16="http://schemas.microsoft.com/office/drawing/2014/main" id="{FDB3F7CE-550E-4610-B5DF-1FA801605E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a:extLst>
              <a:ext uri="{FF2B5EF4-FFF2-40B4-BE49-F238E27FC236}">
                <a16:creationId xmlns:a16="http://schemas.microsoft.com/office/drawing/2014/main" id="{5D582A24-9A29-4124-8324-34FBD73D9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94770-34B0-4982-98C8-938CA7BBE2EA}"/>
              </a:ext>
            </a:extLst>
          </p:cNvPr>
          <p:cNvSpPr>
            <a:spLocks noGrp="1"/>
          </p:cNvSpPr>
          <p:nvPr>
            <p:ph idx="1"/>
          </p:nvPr>
        </p:nvSpPr>
        <p:spPr>
          <a:xfrm>
            <a:off x="628650" y="1385887"/>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02A5F-09CB-4349-8D49-4D52A7029FA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EB57945C-3E03-4513-B0E7-25D236025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C272D-BB9A-4E7C-8A6E-4C7836A259B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569374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6314-BCD1-4E9B-AE4C-94AA2FA047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68DD65-5D09-477C-8574-D8AAD9E99D7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3CFF89-8D96-45B3-ADFC-E67C36D58F5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D1ABF8F3-1610-41FA-80CD-53038BD6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73CA3-8C21-4F6B-B4A0-6FE5D953B6C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007303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AA3D-7431-464F-9186-E7B55F23B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F25C9-91E6-4C58-AD11-058DA6C1BE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D00767-00C7-45AA-9918-DFEB699BBF9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0D500A-3039-4F62-BA4F-1462D48847EB}"/>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FE1EAA7B-872C-4ECB-897D-CB42E37F5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E2922-B930-4533-AC81-F0B7480B612B}"/>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8423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7E7F-4AE3-49FF-A594-BFFF943CB0E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9D3942-CB5C-4F9B-8005-3096659B605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4C331-9327-43A5-92B2-DE6BDB5EAB5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B971-C93B-4070-963A-46298322D62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F8464-A47E-4B6F-BDF4-2EBBB0D436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EA124-7444-4963-95BC-252C50FEFCAE}"/>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8" name="Footer Placeholder 7">
            <a:extLst>
              <a:ext uri="{FF2B5EF4-FFF2-40B4-BE49-F238E27FC236}">
                <a16:creationId xmlns:a16="http://schemas.microsoft.com/office/drawing/2014/main" id="{FCC02BF8-91AB-4C48-BC0D-E2836FAA8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E80BFC-748F-41F2-AA3F-8223A0196C33}"/>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560918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0A93-15BF-4B09-B677-107B9DF1B7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C9A4B4-40DE-4BF0-84A6-5E13A8C306F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4" name="Footer Placeholder 3">
            <a:extLst>
              <a:ext uri="{FF2B5EF4-FFF2-40B4-BE49-F238E27FC236}">
                <a16:creationId xmlns:a16="http://schemas.microsoft.com/office/drawing/2014/main" id="{133ABF2A-338E-4D47-9A79-034E960A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F26117-B279-49B9-920A-6B9D3B132A5E}"/>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401298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6154-5A64-4C60-A1A5-BEBE28D0E432}"/>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3" name="Footer Placeholder 2">
            <a:extLst>
              <a:ext uri="{FF2B5EF4-FFF2-40B4-BE49-F238E27FC236}">
                <a16:creationId xmlns:a16="http://schemas.microsoft.com/office/drawing/2014/main" id="{78772B5C-6F14-4B21-9B0E-54EE88BDBF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1220D6-1C6C-4B8C-B2F1-E4F80DA219D9}"/>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242062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C418-A697-4179-8652-1B684C78244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3ACAEA-76C5-459F-8FA6-DAA0B21905E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257E9-66F0-4658-A7CB-7A551DA422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2E149A-957C-4F82-A7B4-A29D328FC81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C0DEDF76-256F-4F19-9BE1-10D3E739E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5BC49-5106-46FE-A0DC-7F0AF5C08E1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43875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7141-989B-4E84-B75D-AEF380FBFA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182509-3458-47DC-8DC5-1E8D5C91A1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0FA7246-E76C-4914-A005-0666929B58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01059-8866-4290-BEC4-CCAA7D6D383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DF40731A-5759-4EAD-B93F-CDFF17C3C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1DE64-2E58-4F6F-A9EA-EDD82D1B7A3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691849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7F30-90E9-4AD4-9646-113533B3DB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4010DF-6ECD-40D5-942B-C82D15EED3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B327-1BE0-4E32-A813-229721EAE2BF}"/>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161FF75E-AAB6-4ED6-AF51-548CE6E68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48345-1E3F-4E42-868C-BEF0CF9009D7}"/>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3098297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FC74B-9C0A-4B98-8697-B44C4064508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EA76F-07DF-4000-A8DE-7DFD091CCBD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BC27D-A6A3-4819-9159-393DFBA6D5C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22E06892-8091-496F-AF77-39DB93E6C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81BA9-80DD-4CAF-BEEB-819844334F28}"/>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144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p:cSld name="1_Two Content">
    <p:bg>
      <p:bgPr>
        <a:solidFill>
          <a:schemeClr val="lt1"/>
        </a:solidFill>
        <a:effectLst/>
      </p:bgPr>
    </p:bg>
    <p:spTree>
      <p:nvGrpSpPr>
        <p:cNvPr id="1" name="Shape 28"/>
        <p:cNvGrpSpPr/>
        <p:nvPr/>
      </p:nvGrpSpPr>
      <p:grpSpPr>
        <a:xfrm>
          <a:off x="0" y="0"/>
          <a:ext cx="0" cy="0"/>
          <a:chOff x="0" y="0"/>
          <a:chExt cx="0" cy="0"/>
        </a:xfrm>
      </p:grpSpPr>
      <p:pic>
        <p:nvPicPr>
          <p:cNvPr id="3" name="Imagen 1" descr="Imagen que contiene exterior, montaña, nieve, hombre&#10;&#10;Descripción generada automáticamente">
            <a:extLst>
              <a:ext uri="{FF2B5EF4-FFF2-40B4-BE49-F238E27FC236}">
                <a16:creationId xmlns:a16="http://schemas.microsoft.com/office/drawing/2014/main" id="{B6B7A762-144E-422F-AE44-291598BE5D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Tree>
    <p:extLst>
      <p:ext uri="{BB962C8B-B14F-4D97-AF65-F5344CB8AC3E}">
        <p14:creationId xmlns:p14="http://schemas.microsoft.com/office/powerpoint/2010/main" val="2953155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p:cSld name="1_Comparison">
    <p:bg>
      <p:bgPr>
        <a:solidFill>
          <a:schemeClr val="lt1"/>
        </a:solidFill>
        <a:effectLst/>
      </p:bgPr>
    </p:bg>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8282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48324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4" name="Google Shape;24;p5"/>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1" name="Google Shape;31;p7"/>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0" name="Google Shape;40;p9"/>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22960" y="457200"/>
            <a:ext cx="7543800" cy="85725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2764640" y="4844841"/>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418040" y="4863891"/>
            <a:ext cx="725961"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900" b="0" i="0" u="none" strike="noStrike" cap="none">
                <a:solidFill>
                  <a:srgbClr val="515B61"/>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515B61"/>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515B61"/>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515B61"/>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515B61"/>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515B61"/>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515B61"/>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515B61"/>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515B6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3829887"/>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7DD09-0878-41E6-9A0F-7EDF7AE5D3E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8F205-9C71-4394-987C-AED735C988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68A7D-B158-488A-B125-E360A6295F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B6CE96AB-569D-47C9-A192-3032D6E9BB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1FD22-1DC4-4469-BA1A-877EACD009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D68A29-66D6-4EDE-82FF-42BE2EE452F8}" type="slidenum">
              <a:rPr lang="en-US" smtClean="0"/>
              <a:t>‹#›</a:t>
            </a:fld>
            <a:endParaRPr lang="en-US"/>
          </a:p>
        </p:txBody>
      </p:sp>
    </p:spTree>
    <p:extLst>
      <p:ext uri="{BB962C8B-B14F-4D97-AF65-F5344CB8AC3E}">
        <p14:creationId xmlns:p14="http://schemas.microsoft.com/office/powerpoint/2010/main" val="381771143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2.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disa.com/map-of-marijuana-legality-by-sta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24.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tiff"/><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hyperlink" Target="https://www.nytimes.com/" TargetMode="Externa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9"/>
        <p:cNvGrpSpPr/>
        <p:nvPr/>
      </p:nvGrpSpPr>
      <p:grpSpPr>
        <a:xfrm>
          <a:off x="0" y="0"/>
          <a:ext cx="0" cy="0"/>
          <a:chOff x="0" y="0"/>
          <a:chExt cx="0" cy="0"/>
        </a:xfrm>
      </p:grpSpPr>
      <p:pic>
        <p:nvPicPr>
          <p:cNvPr id="10" name="Picture 9">
            <a:extLst>
              <a:ext uri="{FF2B5EF4-FFF2-40B4-BE49-F238E27FC236}">
                <a16:creationId xmlns:a16="http://schemas.microsoft.com/office/drawing/2014/main" id="{9F0BCF6F-8AC0-4A83-9490-51FD11DEF700}"/>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6092"/>
          <a:stretch/>
        </p:blipFill>
        <p:spPr>
          <a:xfrm rot="10800000">
            <a:off x="3441829" y="0"/>
            <a:ext cx="5702170" cy="5143500"/>
          </a:xfrm>
          <a:prstGeom prst="rect">
            <a:avLst/>
          </a:prstGeom>
        </p:spPr>
      </p:pic>
      <p:sp>
        <p:nvSpPr>
          <p:cNvPr id="4" name="TextBox 3">
            <a:extLst>
              <a:ext uri="{FF2B5EF4-FFF2-40B4-BE49-F238E27FC236}">
                <a16:creationId xmlns:a16="http://schemas.microsoft.com/office/drawing/2014/main" id="{C3107D4D-6E20-46BF-A388-639086F48BFE}"/>
              </a:ext>
            </a:extLst>
          </p:cNvPr>
          <p:cNvSpPr txBox="1"/>
          <p:nvPr/>
        </p:nvSpPr>
        <p:spPr>
          <a:xfrm>
            <a:off x="559345" y="2613303"/>
            <a:ext cx="3470044" cy="1169551"/>
          </a:xfrm>
          <a:prstGeom prst="rect">
            <a:avLst/>
          </a:prstGeom>
          <a:noFill/>
        </p:spPr>
        <p:txBody>
          <a:bodyPr wrap="square" rtlCol="0">
            <a:spAutoFit/>
          </a:bodyPr>
          <a:lstStyle/>
          <a:p>
            <a:r>
              <a:rPr lang="en-US" sz="1000" b="1" dirty="0">
                <a:solidFill>
                  <a:schemeClr val="bg1"/>
                </a:solidFill>
                <a:latin typeface="Montserrat" panose="00000500000000000000" pitchFamily="2" charset="0"/>
              </a:rPr>
              <a:t>Module Primary Authors</a:t>
            </a:r>
          </a:p>
          <a:p>
            <a:r>
              <a:rPr lang="en-US" sz="1000" dirty="0">
                <a:solidFill>
                  <a:schemeClr val="bg1"/>
                </a:solidFill>
                <a:latin typeface="Montserrat" panose="00000500000000000000" pitchFamily="2" charset="0"/>
              </a:rPr>
              <a:t>Steven L. Bernstein and Lewis S. Nelson</a:t>
            </a:r>
          </a:p>
          <a:p>
            <a:endParaRPr lang="en-US" sz="1000" dirty="0">
              <a:solidFill>
                <a:schemeClr val="bg1"/>
              </a:solidFill>
              <a:latin typeface="Montserrat" panose="00000500000000000000" pitchFamily="2" charset="0"/>
            </a:endParaRPr>
          </a:p>
          <a:p>
            <a:r>
              <a:rPr lang="en-US" sz="1000" b="1" dirty="0">
                <a:solidFill>
                  <a:schemeClr val="bg1"/>
                </a:solidFill>
                <a:latin typeface="Montserrat" panose="00000500000000000000" pitchFamily="2" charset="0"/>
              </a:rPr>
              <a:t>Authoring Group</a:t>
            </a:r>
          </a:p>
          <a:p>
            <a:r>
              <a:rPr lang="en-US" sz="1000" dirty="0">
                <a:solidFill>
                  <a:schemeClr val="bg1"/>
                </a:solidFill>
                <a:latin typeface="Montserrat" panose="00000500000000000000" pitchFamily="2" charset="0"/>
              </a:rPr>
              <a:t>Steven L. Bernstein, Kathryn Hawk, Lindsey Jennings, Lucinda Lai, Alexis LaPietra,  Ryan McCormack, Lewis S. Nelson, and Reuben Strayer</a:t>
            </a:r>
          </a:p>
        </p:txBody>
      </p:sp>
      <p:sp>
        <p:nvSpPr>
          <p:cNvPr id="131" name="Google Shape;131;p25"/>
          <p:cNvSpPr txBox="1"/>
          <p:nvPr/>
        </p:nvSpPr>
        <p:spPr>
          <a:xfrm>
            <a:off x="559346" y="4025067"/>
            <a:ext cx="3630818" cy="713846"/>
          </a:xfrm>
          <a:prstGeom prst="rect">
            <a:avLst/>
          </a:prstGeom>
          <a:noFill/>
          <a:ln>
            <a:noFill/>
          </a:ln>
        </p:spPr>
        <p:txBody>
          <a:bodyPr spcFirstLastPara="1" wrap="square" lIns="68569" tIns="34275" rIns="68569" bIns="34275" anchor="t" anchorCtr="0">
            <a:noAutofit/>
          </a:bodyPr>
          <a:lstStyle/>
          <a:p>
            <a:pPr>
              <a:buClr>
                <a:schemeClr val="dk1"/>
              </a:buClr>
              <a:buSzPts val="1200"/>
            </a:pPr>
            <a:r>
              <a:rPr lang="en" sz="800" i="1" dirty="0">
                <a:solidFill>
                  <a:schemeClr val="bg1"/>
                </a:solidFill>
                <a:latin typeface="Montserrat Light" panose="00000400000000000000" pitchFamily="2" charset="0"/>
                <a:ea typeface="Times New Roman"/>
                <a:cs typeface="Times New Roman"/>
                <a:sym typeface="Times New Roman"/>
              </a:rPr>
              <a:t>Funding for this initiative was made possible (in part) by grant no. 1H79FG000021-01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sz="1000" i="1" dirty="0">
              <a:solidFill>
                <a:schemeClr val="bg1"/>
              </a:solidFill>
              <a:latin typeface="Montserrat Light" panose="00000400000000000000" pitchFamily="2" charset="0"/>
            </a:endParaRPr>
          </a:p>
        </p:txBody>
      </p:sp>
      <p:sp>
        <p:nvSpPr>
          <p:cNvPr id="12" name="Google Shape;41;p13">
            <a:extLst>
              <a:ext uri="{FF2B5EF4-FFF2-40B4-BE49-F238E27FC236}">
                <a16:creationId xmlns:a16="http://schemas.microsoft.com/office/drawing/2014/main" id="{B88DE256-6331-46EA-A4E7-EE787B62B507}"/>
              </a:ext>
            </a:extLst>
          </p:cNvPr>
          <p:cNvSpPr txBox="1"/>
          <p:nvPr/>
        </p:nvSpPr>
        <p:spPr>
          <a:xfrm>
            <a:off x="559345" y="621505"/>
            <a:ext cx="4884193" cy="1749585"/>
          </a:xfrm>
          <a:prstGeom prst="rect">
            <a:avLst/>
          </a:prstGeom>
          <a:noFill/>
          <a:ln>
            <a:noFill/>
          </a:ln>
        </p:spPr>
        <p:txBody>
          <a:bodyPr spcFirstLastPara="1" wrap="square" lIns="68569" tIns="34275" rIns="68569" bIns="34275" anchor="b" anchorCtr="0">
            <a:noAutofit/>
          </a:bodyPr>
          <a:lstStyle/>
          <a:p>
            <a:pPr defTabSz="685800">
              <a:lnSpc>
                <a:spcPct val="85000"/>
              </a:lnSpc>
              <a:buClr>
                <a:srgbClr val="FFFFFF"/>
              </a:buClr>
              <a:buSzPts val="5400"/>
            </a:pPr>
            <a:r>
              <a:rPr lang="en-US" sz="4000" b="1" dirty="0">
                <a:solidFill>
                  <a:schemeClr val="bg1"/>
                </a:solidFill>
                <a:latin typeface="Montserrat" panose="00000500000000000000" pitchFamily="2" charset="0"/>
                <a:ea typeface="Calibri"/>
                <a:cs typeface="Calibri"/>
                <a:sym typeface="Calibri"/>
              </a:rPr>
              <a:t>Module #6</a:t>
            </a:r>
            <a:br>
              <a:rPr lang="en-US" sz="4000" b="1" dirty="0">
                <a:solidFill>
                  <a:schemeClr val="bg1"/>
                </a:solidFill>
                <a:latin typeface="Montserrat" panose="00000500000000000000" pitchFamily="2" charset="0"/>
                <a:ea typeface="Calibri"/>
                <a:cs typeface="Calibri"/>
                <a:sym typeface="Calibri"/>
              </a:rPr>
            </a:br>
            <a:r>
              <a:rPr lang="en-US" sz="4000" b="1" dirty="0">
                <a:solidFill>
                  <a:schemeClr val="bg1"/>
                </a:solidFill>
                <a:latin typeface="Montserrat" panose="00000500000000000000" pitchFamily="2" charset="0"/>
                <a:ea typeface="Calibri"/>
                <a:cs typeface="Calibri"/>
                <a:sym typeface="Calibri"/>
              </a:rPr>
              <a:t>Tobacco, Cannabis, and Vaping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a:extLst>
              <a:ext uri="{FF2B5EF4-FFF2-40B4-BE49-F238E27FC236}">
                <a16:creationId xmlns:a16="http://schemas.microsoft.com/office/drawing/2014/main" id="{93C7E09B-5473-4E35-85B5-B4AD6852974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7061" b="7061"/>
          <a:stretch/>
        </p:blipFill>
        <p:spPr>
          <a:xfrm>
            <a:off x="-1" y="0"/>
            <a:ext cx="9143999" cy="5143500"/>
          </a:xfrm>
          <a:prstGeom prst="rect">
            <a:avLst/>
          </a:prstGeom>
        </p:spPr>
      </p:pic>
      <p:sp>
        <p:nvSpPr>
          <p:cNvPr id="12" name="Rectangle 11">
            <a:extLst>
              <a:ext uri="{FF2B5EF4-FFF2-40B4-BE49-F238E27FC236}">
                <a16:creationId xmlns:a16="http://schemas.microsoft.com/office/drawing/2014/main" id="{8555604A-C42E-4974-8757-CB4DA91EEC04}"/>
              </a:ext>
            </a:extLst>
          </p:cNvPr>
          <p:cNvSpPr/>
          <p:nvPr/>
        </p:nvSpPr>
        <p:spPr>
          <a:xfrm>
            <a:off x="0" y="0"/>
            <a:ext cx="9144000" cy="5143500"/>
          </a:xfrm>
          <a:prstGeom prst="rect">
            <a:avLst/>
          </a:prstGeom>
          <a:solidFill>
            <a:srgbClr val="07070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Google Shape;375;p42"/>
          <p:cNvSpPr/>
          <p:nvPr/>
        </p:nvSpPr>
        <p:spPr>
          <a:xfrm>
            <a:off x="4449084" y="3585751"/>
            <a:ext cx="3260879" cy="259687"/>
          </a:xfrm>
          <a:prstGeom prst="rect">
            <a:avLst/>
          </a:prstGeom>
          <a:noFill/>
          <a:ln>
            <a:noFill/>
          </a:ln>
        </p:spPr>
        <p:txBody>
          <a:bodyPr spcFirstLastPara="1" wrap="square" lIns="33056" tIns="34275" rIns="33056" bIns="34275" anchor="b" anchorCtr="0">
            <a:noAutofit/>
          </a:bodyPr>
          <a:lstStyle/>
          <a:p>
            <a:r>
              <a:rPr lang="en-US" sz="900" dirty="0">
                <a:solidFill>
                  <a:schemeClr val="bg1"/>
                </a:solidFill>
                <a:latin typeface="Montserrat" panose="00000500000000000000" pitchFamily="2" charset="0"/>
                <a:ea typeface="Calibri"/>
                <a:cs typeface="Calibri"/>
                <a:sym typeface="Calibri"/>
              </a:rPr>
              <a:t>Bernstein, D’Onofrio. </a:t>
            </a:r>
            <a:r>
              <a:rPr lang="en-US" sz="900" i="1" dirty="0">
                <a:solidFill>
                  <a:schemeClr val="bg1"/>
                </a:solidFill>
                <a:latin typeface="Montserrat" panose="00000500000000000000" pitchFamily="2" charset="0"/>
                <a:ea typeface="Calibri"/>
                <a:cs typeface="Calibri"/>
                <a:sym typeface="Calibri"/>
              </a:rPr>
              <a:t>Addiction Science and Clinical Practice</a:t>
            </a:r>
            <a:r>
              <a:rPr lang="en-US" sz="900" dirty="0">
                <a:solidFill>
                  <a:schemeClr val="bg1"/>
                </a:solidFill>
                <a:latin typeface="Montserrat" panose="00000500000000000000" pitchFamily="2" charset="0"/>
                <a:ea typeface="Calibri"/>
                <a:cs typeface="Calibri"/>
                <a:sym typeface="Calibri"/>
              </a:rPr>
              <a:t>. 2017</a:t>
            </a:r>
            <a:endParaRPr sz="1050" dirty="0">
              <a:solidFill>
                <a:schemeClr val="bg1"/>
              </a:solidFill>
              <a:latin typeface="Montserrat" panose="00000500000000000000" pitchFamily="2" charset="0"/>
            </a:endParaRPr>
          </a:p>
        </p:txBody>
      </p:sp>
      <p:sp>
        <p:nvSpPr>
          <p:cNvPr id="10" name="Google Shape;41;p13">
            <a:extLst>
              <a:ext uri="{FF2B5EF4-FFF2-40B4-BE49-F238E27FC236}">
                <a16:creationId xmlns:a16="http://schemas.microsoft.com/office/drawing/2014/main" id="{3E652F02-66CA-4FFA-8816-64B447ADF672}"/>
              </a:ext>
            </a:extLst>
          </p:cNvPr>
          <p:cNvSpPr txBox="1"/>
          <p:nvPr/>
        </p:nvSpPr>
        <p:spPr>
          <a:xfrm>
            <a:off x="3805394" y="387455"/>
            <a:ext cx="292968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Key Points</a:t>
            </a:r>
          </a:p>
        </p:txBody>
      </p:sp>
      <p:cxnSp>
        <p:nvCxnSpPr>
          <p:cNvPr id="11" name="Straight Connector 10">
            <a:extLst>
              <a:ext uri="{FF2B5EF4-FFF2-40B4-BE49-F238E27FC236}">
                <a16:creationId xmlns:a16="http://schemas.microsoft.com/office/drawing/2014/main" id="{33E45A56-DEF6-46DE-A48C-636A846476A9}"/>
              </a:ext>
            </a:extLst>
          </p:cNvPr>
          <p:cNvCxnSpPr>
            <a:cxnSpLocks/>
          </p:cNvCxnSpPr>
          <p:nvPr/>
        </p:nvCxnSpPr>
        <p:spPr>
          <a:xfrm>
            <a:off x="3913678" y="1033838"/>
            <a:ext cx="535406" cy="0"/>
          </a:xfrm>
          <a:prstGeom prst="line">
            <a:avLst/>
          </a:prstGeom>
          <a:noFill/>
          <a:ln w="57150" cap="flat" cmpd="sng" algn="ctr">
            <a:solidFill>
              <a:srgbClr val="4ABDE8">
                <a:shade val="95000"/>
                <a:satMod val="105000"/>
              </a:srgbClr>
            </a:solidFill>
            <a:prstDash val="solid"/>
          </a:ln>
          <a:effectLst/>
        </p:spPr>
      </p:cxnSp>
      <p:sp>
        <p:nvSpPr>
          <p:cNvPr id="374" name="Google Shape;374;p42"/>
          <p:cNvSpPr txBox="1">
            <a:spLocks noGrp="1"/>
          </p:cNvSpPr>
          <p:nvPr>
            <p:ph idx="1"/>
          </p:nvPr>
        </p:nvSpPr>
        <p:spPr>
          <a:xfrm>
            <a:off x="3859985" y="1257045"/>
            <a:ext cx="4642571" cy="3122953"/>
          </a:xfrm>
          <a:prstGeom prst="rect">
            <a:avLst/>
          </a:prstGeom>
          <a:noFill/>
          <a:ln>
            <a:noFill/>
          </a:ln>
        </p:spPr>
        <p:txBody>
          <a:bodyPr spcFirstLastPara="1" wrap="square" lIns="68569" tIns="34275" rIns="68569" bIns="34275" anchor="t" anchorCtr="0">
            <a:noAutofit/>
          </a:bodyPr>
          <a:lstStyle/>
          <a:p>
            <a:pPr marL="257175" indent="-233363">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Smoking interventions are feasible and efficacious in ED populations.</a:t>
            </a:r>
            <a:endParaRPr sz="2000" dirty="0">
              <a:solidFill>
                <a:schemeClr val="bg1"/>
              </a:solidFill>
              <a:latin typeface="Montserrat" panose="00000500000000000000" pitchFamily="2" charset="0"/>
            </a:endParaRPr>
          </a:p>
          <a:p>
            <a:pPr marL="257175" indent="-233363">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cs typeface="Times New Roman"/>
                <a:sym typeface="Times New Roman"/>
              </a:rPr>
              <a:t>BNI and NRT are independently effective and cost-effective.</a:t>
            </a:r>
            <a:endParaRPr sz="1200" dirty="0">
              <a:solidFill>
                <a:schemeClr val="bg1"/>
              </a:solidFill>
              <a:latin typeface="Montserrat" panose="00000500000000000000" pitchFamily="2" charset="0"/>
              <a:cs typeface="Times New Roman"/>
            </a:endParaRPr>
          </a:p>
          <a:p>
            <a:pPr marL="257175" indent="-233363">
              <a:lnSpc>
                <a:spcPct val="100000"/>
              </a:lnSpc>
              <a:spcBef>
                <a:spcPts val="600"/>
              </a:spcBef>
              <a:buClr>
                <a:schemeClr val="bg1"/>
              </a:buClr>
              <a:buSzPct val="80000"/>
              <a:buFont typeface="Montserrat" panose="00000500000000000000" pitchFamily="2" charset="0"/>
              <a:buChar char="O"/>
            </a:pPr>
            <a:r>
              <a:rPr lang="en" sz="1200" b="1" dirty="0">
                <a:solidFill>
                  <a:schemeClr val="bg1"/>
                </a:solidFill>
                <a:latin typeface="Montserrat" panose="00000500000000000000" pitchFamily="2" charset="0"/>
                <a:ea typeface="Times New Roman"/>
                <a:cs typeface="Times New Roman"/>
                <a:sym typeface="Times New Roman"/>
              </a:rPr>
              <a:t>Problem:</a:t>
            </a:r>
            <a:r>
              <a:rPr lang="en" sz="1200" dirty="0">
                <a:solidFill>
                  <a:schemeClr val="bg1"/>
                </a:solidFill>
                <a:latin typeface="Montserrat" panose="00000500000000000000" pitchFamily="2" charset="0"/>
                <a:ea typeface="Times New Roman"/>
                <a:cs typeface="Times New Roman"/>
                <a:sym typeface="Times New Roman"/>
              </a:rPr>
              <a:t> Most E</a:t>
            </a:r>
            <a:r>
              <a:rPr lang="en-US" sz="1200" dirty="0">
                <a:solidFill>
                  <a:schemeClr val="bg1"/>
                </a:solidFill>
                <a:latin typeface="Montserrat" panose="00000500000000000000" pitchFamily="2" charset="0"/>
                <a:ea typeface="Times New Roman"/>
                <a:cs typeface="Times New Roman"/>
                <a:sym typeface="Times New Roman"/>
              </a:rPr>
              <a:t>d</a:t>
            </a:r>
            <a:r>
              <a:rPr lang="en" sz="1200" dirty="0">
                <a:solidFill>
                  <a:schemeClr val="bg1"/>
                </a:solidFill>
                <a:latin typeface="Montserrat" panose="00000500000000000000" pitchFamily="2" charset="0"/>
                <a:ea typeface="Times New Roman"/>
                <a:cs typeface="Times New Roman"/>
                <a:sym typeface="Times New Roman"/>
              </a:rPr>
              <a:t>s are unable to provide 6 weeks of NRT, BNI from nonclinical provider.</a:t>
            </a:r>
          </a:p>
          <a:p>
            <a:pPr marL="23812" indent="0">
              <a:lnSpc>
                <a:spcPct val="100000"/>
              </a:lnSpc>
              <a:spcBef>
                <a:spcPts val="600"/>
              </a:spcBef>
              <a:buClr>
                <a:schemeClr val="bg1"/>
              </a:buClr>
              <a:buSzPct val="80000"/>
              <a:buNone/>
            </a:pPr>
            <a:r>
              <a:rPr lang="en" sz="1200" b="1" dirty="0">
                <a:solidFill>
                  <a:schemeClr val="bg1"/>
                </a:solidFill>
                <a:latin typeface="Montserrat" panose="00000500000000000000" pitchFamily="2" charset="0"/>
                <a:cs typeface="Times New Roman"/>
                <a:sym typeface="Times New Roman"/>
              </a:rPr>
              <a:t>Changing the Paradigm</a:t>
            </a:r>
          </a:p>
          <a:p>
            <a:pPr marL="23812" indent="0">
              <a:lnSpc>
                <a:spcPct val="100000"/>
              </a:lnSpc>
              <a:spcBef>
                <a:spcPts val="600"/>
              </a:spcBef>
              <a:buClr>
                <a:schemeClr val="bg1"/>
              </a:buClr>
              <a:buSzPct val="80000"/>
              <a:buNone/>
            </a:pPr>
            <a:r>
              <a:rPr lang="en" sz="1200" b="1" dirty="0">
                <a:solidFill>
                  <a:schemeClr val="bg1"/>
                </a:solidFill>
                <a:latin typeface="Montserrat" panose="00000500000000000000" pitchFamily="2" charset="0"/>
                <a:cs typeface="Times New Roman"/>
                <a:sym typeface="Times New Roman"/>
              </a:rPr>
              <a:t>			</a:t>
            </a:r>
            <a:r>
              <a:rPr lang="en" sz="1200" b="1" u="sng" dirty="0">
                <a:solidFill>
                  <a:schemeClr val="bg1"/>
                </a:solidFill>
                <a:latin typeface="Montserrat" panose="00000500000000000000" pitchFamily="2" charset="0"/>
                <a:cs typeface="Times New Roman"/>
                <a:sym typeface="Times New Roman"/>
              </a:rPr>
              <a:t>STIR</a:t>
            </a:r>
          </a:p>
          <a:p>
            <a:pPr marL="23812" indent="0">
              <a:lnSpc>
                <a:spcPct val="100000"/>
              </a:lnSpc>
              <a:spcBef>
                <a:spcPts val="0"/>
              </a:spcBef>
              <a:buClr>
                <a:schemeClr val="bg1"/>
              </a:buClr>
              <a:buSzPct val="80000"/>
              <a:buNone/>
            </a:pPr>
            <a:r>
              <a:rPr lang="en" sz="1200" b="1" dirty="0">
                <a:solidFill>
                  <a:schemeClr val="bg1"/>
                </a:solidFill>
                <a:latin typeface="Montserrat" panose="00000500000000000000" pitchFamily="2" charset="0"/>
                <a:cs typeface="Times New Roman"/>
                <a:sym typeface="Times New Roman"/>
              </a:rPr>
              <a:t>			S</a:t>
            </a:r>
            <a:r>
              <a:rPr lang="en" sz="1200" dirty="0">
                <a:solidFill>
                  <a:schemeClr val="bg1"/>
                </a:solidFill>
                <a:latin typeface="Montserrat" panose="00000500000000000000" pitchFamily="2" charset="0"/>
                <a:cs typeface="Times New Roman"/>
                <a:sym typeface="Times New Roman"/>
              </a:rPr>
              <a:t>creening</a:t>
            </a:r>
          </a:p>
          <a:p>
            <a:pPr marL="23812" indent="0">
              <a:lnSpc>
                <a:spcPct val="100000"/>
              </a:lnSpc>
              <a:spcBef>
                <a:spcPts val="0"/>
              </a:spcBef>
              <a:buClr>
                <a:schemeClr val="bg1"/>
              </a:buClr>
              <a:buSzPct val="80000"/>
              <a:buNone/>
            </a:pPr>
            <a:r>
              <a:rPr lang="en" sz="1200" b="1" dirty="0">
                <a:solidFill>
                  <a:schemeClr val="bg1"/>
                </a:solidFill>
                <a:latin typeface="Montserrat" panose="00000500000000000000" pitchFamily="2" charset="0"/>
                <a:cs typeface="Times New Roman"/>
                <a:sym typeface="Times New Roman"/>
              </a:rPr>
              <a:t>			T</a:t>
            </a:r>
            <a:r>
              <a:rPr lang="en" sz="1200" dirty="0">
                <a:solidFill>
                  <a:schemeClr val="bg1"/>
                </a:solidFill>
                <a:latin typeface="Montserrat" panose="00000500000000000000" pitchFamily="2" charset="0"/>
                <a:cs typeface="Times New Roman"/>
                <a:sym typeface="Times New Roman"/>
              </a:rPr>
              <a:t>reatment</a:t>
            </a:r>
          </a:p>
          <a:p>
            <a:pPr marL="23812" indent="0">
              <a:lnSpc>
                <a:spcPct val="100000"/>
              </a:lnSpc>
              <a:spcBef>
                <a:spcPts val="0"/>
              </a:spcBef>
              <a:buClr>
                <a:schemeClr val="bg1"/>
              </a:buClr>
              <a:buSzPct val="80000"/>
              <a:buNone/>
            </a:pPr>
            <a:r>
              <a:rPr lang="en" sz="1200" b="1" dirty="0">
                <a:solidFill>
                  <a:schemeClr val="bg1"/>
                </a:solidFill>
                <a:latin typeface="Montserrat" panose="00000500000000000000" pitchFamily="2" charset="0"/>
                <a:cs typeface="Times New Roman"/>
                <a:sym typeface="Times New Roman"/>
              </a:rPr>
              <a:t>			I</a:t>
            </a:r>
            <a:r>
              <a:rPr lang="en" sz="1200" dirty="0">
                <a:solidFill>
                  <a:schemeClr val="bg1"/>
                </a:solidFill>
                <a:latin typeface="Montserrat" panose="00000500000000000000" pitchFamily="2" charset="0"/>
                <a:cs typeface="Times New Roman"/>
                <a:sym typeface="Times New Roman"/>
              </a:rPr>
              <a:t>nitiation</a:t>
            </a:r>
          </a:p>
          <a:p>
            <a:pPr marL="23812" indent="0">
              <a:lnSpc>
                <a:spcPct val="100000"/>
              </a:lnSpc>
              <a:spcBef>
                <a:spcPts val="0"/>
              </a:spcBef>
              <a:buClr>
                <a:schemeClr val="bg1"/>
              </a:buClr>
              <a:buSzPct val="80000"/>
              <a:buNone/>
            </a:pPr>
            <a:r>
              <a:rPr lang="en" sz="1200" b="1" dirty="0">
                <a:solidFill>
                  <a:schemeClr val="bg1"/>
                </a:solidFill>
                <a:latin typeface="Montserrat" panose="00000500000000000000" pitchFamily="2" charset="0"/>
                <a:cs typeface="Times New Roman"/>
                <a:sym typeface="Times New Roman"/>
              </a:rPr>
              <a:t>			R</a:t>
            </a:r>
            <a:r>
              <a:rPr lang="en" sz="1200" dirty="0">
                <a:solidFill>
                  <a:schemeClr val="bg1"/>
                </a:solidFill>
                <a:latin typeface="Montserrat" panose="00000500000000000000" pitchFamily="2" charset="0"/>
                <a:cs typeface="Times New Roman"/>
                <a:sym typeface="Times New Roman"/>
              </a:rPr>
              <a:t>eferral</a:t>
            </a:r>
            <a:endParaRPr lang="en" sz="1200" b="1" dirty="0">
              <a:solidFill>
                <a:schemeClr val="bg1"/>
              </a:solidFill>
              <a:latin typeface="Montserrat" panose="00000500000000000000" pitchFamily="2" charset="0"/>
              <a:cs typeface="Times New Roman"/>
              <a:sym typeface="Times New Roman"/>
            </a:endParaRPr>
          </a:p>
          <a:p>
            <a:pPr marL="23812" indent="0">
              <a:lnSpc>
                <a:spcPct val="100000"/>
              </a:lnSpc>
              <a:spcBef>
                <a:spcPts val="600"/>
              </a:spcBef>
              <a:buClr>
                <a:schemeClr val="bg1"/>
              </a:buClr>
              <a:buSzPct val="80000"/>
              <a:buNone/>
            </a:pPr>
            <a:endParaRPr lang="en" sz="2000" b="1" dirty="0">
              <a:solidFill>
                <a:schemeClr val="bg1"/>
              </a:solidFill>
              <a:latin typeface="Montserrat" panose="00000500000000000000" pitchFamily="2" charset="0"/>
              <a:cs typeface="Times New Roman"/>
              <a:sym typeface="Times New Roman"/>
            </a:endParaRPr>
          </a:p>
        </p:txBody>
      </p:sp>
      <p:sp>
        <p:nvSpPr>
          <p:cNvPr id="17" name="Slide Number Placeholder 2">
            <a:extLst>
              <a:ext uri="{FF2B5EF4-FFF2-40B4-BE49-F238E27FC236}">
                <a16:creationId xmlns:a16="http://schemas.microsoft.com/office/drawing/2014/main" id="{3C99E769-E975-4410-B72C-6F7C46E2521C}"/>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10</a:t>
            </a:fld>
            <a:endParaRPr lang="en-US" dirty="0">
              <a:solidFill>
                <a:schemeClr val="bg1"/>
              </a:solidFill>
              <a:latin typeface="Montserrat" panose="00000500000000000000" pitchFamily="2" charset="0"/>
            </a:endParaRPr>
          </a:p>
        </p:txBody>
      </p:sp>
      <p:pic>
        <p:nvPicPr>
          <p:cNvPr id="9" name="Content Placeholder 3">
            <a:extLst>
              <a:ext uri="{FF2B5EF4-FFF2-40B4-BE49-F238E27FC236}">
                <a16:creationId xmlns:a16="http://schemas.microsoft.com/office/drawing/2014/main" id="{12E13596-F23C-49CC-8307-D65495F58A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3913678" y="2571749"/>
            <a:ext cx="1522667" cy="950119"/>
          </a:xfrm>
          <a:prstGeom prst="rect">
            <a:avLst/>
          </a:prstGeom>
          <a:noFill/>
          <a:ln>
            <a:noFill/>
          </a:ln>
        </p:spPr>
      </p:pic>
      <p:sp>
        <p:nvSpPr>
          <p:cNvPr id="2" name="Arrow: Right 1">
            <a:extLst>
              <a:ext uri="{FF2B5EF4-FFF2-40B4-BE49-F238E27FC236}">
                <a16:creationId xmlns:a16="http://schemas.microsoft.com/office/drawing/2014/main" id="{8282D764-FC9E-42FD-BF35-EFD25AC076BE}"/>
              </a:ext>
            </a:extLst>
          </p:cNvPr>
          <p:cNvSpPr/>
          <p:nvPr/>
        </p:nvSpPr>
        <p:spPr>
          <a:xfrm>
            <a:off x="5490038" y="2903933"/>
            <a:ext cx="446418" cy="285750"/>
          </a:xfrm>
          <a:prstGeom prst="rightArrow">
            <a:avLst>
              <a:gd name="adj1" fmla="val 45000"/>
              <a:gd name="adj2" fmla="val 50000"/>
            </a:avLst>
          </a:prstGeom>
          <a:solidFill>
            <a:srgbClr val="44BAE7"/>
          </a:solidFill>
          <a:ln>
            <a:solidFill>
              <a:srgbClr val="44B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small plant&#10;&#10;Description automatically generated with low confidence">
            <a:extLst>
              <a:ext uri="{FF2B5EF4-FFF2-40B4-BE49-F238E27FC236}">
                <a16:creationId xmlns:a16="http://schemas.microsoft.com/office/drawing/2014/main" id="{6FCA789B-3BAA-4313-9727-7AD09AC16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87" b="1087"/>
          <a:stretch/>
        </p:blipFill>
        <p:spPr>
          <a:xfrm>
            <a:off x="-747" y="0"/>
            <a:ext cx="9145493" cy="5143500"/>
          </a:xfrm>
          <a:prstGeom prst="rect">
            <a:avLst/>
          </a:prstGeom>
        </p:spPr>
      </p:pic>
      <p:sp>
        <p:nvSpPr>
          <p:cNvPr id="8" name="Rectangle 7">
            <a:extLst>
              <a:ext uri="{FF2B5EF4-FFF2-40B4-BE49-F238E27FC236}">
                <a16:creationId xmlns:a16="http://schemas.microsoft.com/office/drawing/2014/main" id="{EF27E5C3-685F-42AC-B701-6508071E3C69}"/>
              </a:ext>
            </a:extLst>
          </p:cNvPr>
          <p:cNvSpPr/>
          <p:nvPr/>
        </p:nvSpPr>
        <p:spPr>
          <a:xfrm>
            <a:off x="0" y="-2"/>
            <a:ext cx="9144000" cy="5143499"/>
          </a:xfrm>
          <a:prstGeom prst="rect">
            <a:avLst/>
          </a:prstGeom>
          <a:gradFill flip="none" rotWithShape="1">
            <a:gsLst>
              <a:gs pos="0">
                <a:schemeClr val="accent6">
                  <a:lumMod val="50000"/>
                  <a:alpha val="0"/>
                </a:schemeClr>
              </a:gs>
              <a:gs pos="35000">
                <a:schemeClr val="accent6">
                  <a:lumMod val="50000"/>
                  <a:alpha val="50000"/>
                </a:schemeClr>
              </a:gs>
              <a:gs pos="89000">
                <a:schemeClr val="accent6">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630151" y="349770"/>
            <a:ext cx="632786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chemeClr val="bg1"/>
                </a:solidFill>
                <a:latin typeface="Montserrat" panose="00000500000000000000" pitchFamily="2" charset="0"/>
                <a:ea typeface="Calibri"/>
                <a:cs typeface="Calibri"/>
                <a:sym typeface="Calibri"/>
              </a:rPr>
              <a:t>Cannabis</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11</a:t>
            </a:fld>
            <a:endParaRPr lang="en-US" dirty="0">
              <a:solidFill>
                <a:schemeClr val="bg1"/>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74154" y="98538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9" name="Google Shape;89;p20">
            <a:extLst>
              <a:ext uri="{FF2B5EF4-FFF2-40B4-BE49-F238E27FC236}">
                <a16:creationId xmlns:a16="http://schemas.microsoft.com/office/drawing/2014/main" id="{94DF6278-828F-42C3-A13D-D915BECA3F64}"/>
              </a:ext>
            </a:extLst>
          </p:cNvPr>
          <p:cNvSpPr txBox="1"/>
          <p:nvPr/>
        </p:nvSpPr>
        <p:spPr>
          <a:xfrm>
            <a:off x="1705640" y="1217654"/>
            <a:ext cx="1134641" cy="849086"/>
          </a:xfrm>
          <a:prstGeom prst="rect">
            <a:avLst/>
          </a:prstGeom>
          <a:noFill/>
          <a:ln>
            <a:noFill/>
          </a:ln>
        </p:spPr>
        <p:txBody>
          <a:bodyPr spcFirstLastPara="1" wrap="square" lIns="68569" tIns="34275" rIns="68569" bIns="34275" anchor="t" anchorCtr="0">
            <a:noAutofit/>
          </a:bodyPr>
          <a:lstStyle/>
          <a:p>
            <a:pPr marL="19050" algn="ctr">
              <a:buClr>
                <a:srgbClr val="1A547A"/>
              </a:buClr>
              <a:buSzPct val="80000"/>
            </a:pPr>
            <a:r>
              <a:rPr lang="en-US" sz="2000" b="1" dirty="0">
                <a:solidFill>
                  <a:schemeClr val="bg1"/>
                </a:solidFill>
                <a:latin typeface="Montserrat" panose="00000500000000000000" pitchFamily="2" charset="0"/>
                <a:ea typeface="Calibri"/>
                <a:cs typeface="Calibri"/>
                <a:sym typeface="Calibri"/>
              </a:rPr>
              <a:t>Hemp</a:t>
            </a:r>
          </a:p>
          <a:p>
            <a:pPr marL="19050" algn="ctr">
              <a:buClr>
                <a:srgbClr val="1A547A"/>
              </a:buClr>
              <a:buSzPct val="80000"/>
            </a:pPr>
            <a:r>
              <a:rPr lang="en-US" sz="1600" dirty="0">
                <a:solidFill>
                  <a:schemeClr val="bg1"/>
                </a:solidFill>
                <a:latin typeface="Montserrat" panose="00000500000000000000" pitchFamily="2" charset="0"/>
                <a:ea typeface="Calibri"/>
                <a:cs typeface="Calibri"/>
                <a:sym typeface="Calibri"/>
              </a:rPr>
              <a:t>Agriculture production</a:t>
            </a:r>
          </a:p>
        </p:txBody>
      </p:sp>
      <p:sp>
        <p:nvSpPr>
          <p:cNvPr id="10" name="Google Shape;89;p20">
            <a:extLst>
              <a:ext uri="{FF2B5EF4-FFF2-40B4-BE49-F238E27FC236}">
                <a16:creationId xmlns:a16="http://schemas.microsoft.com/office/drawing/2014/main" id="{4BB8D080-A536-449E-88D9-35E45661B35A}"/>
              </a:ext>
            </a:extLst>
          </p:cNvPr>
          <p:cNvSpPr txBox="1"/>
          <p:nvPr/>
        </p:nvSpPr>
        <p:spPr>
          <a:xfrm>
            <a:off x="6303720" y="1217654"/>
            <a:ext cx="1603715" cy="849086"/>
          </a:xfrm>
          <a:prstGeom prst="rect">
            <a:avLst/>
          </a:prstGeom>
          <a:noFill/>
          <a:ln>
            <a:noFill/>
          </a:ln>
        </p:spPr>
        <p:txBody>
          <a:bodyPr spcFirstLastPara="1" wrap="square" lIns="68569" tIns="34275" rIns="68569" bIns="34275" anchor="t" anchorCtr="0">
            <a:noAutofit/>
          </a:bodyPr>
          <a:lstStyle/>
          <a:p>
            <a:pPr marL="19050" algn="ctr">
              <a:buClr>
                <a:srgbClr val="1A547A"/>
              </a:buClr>
              <a:buSzPct val="80000"/>
            </a:pPr>
            <a:r>
              <a:rPr lang="en-US" sz="2000" b="1" dirty="0">
                <a:solidFill>
                  <a:schemeClr val="bg1"/>
                </a:solidFill>
                <a:latin typeface="Montserrat" panose="00000500000000000000" pitchFamily="2" charset="0"/>
                <a:ea typeface="Calibri"/>
                <a:cs typeface="Calibri"/>
                <a:sym typeface="Calibri"/>
              </a:rPr>
              <a:t>Marijuana</a:t>
            </a:r>
          </a:p>
          <a:p>
            <a:pPr marL="19050" algn="ctr">
              <a:buClr>
                <a:srgbClr val="1A547A"/>
              </a:buClr>
              <a:buSzPct val="80000"/>
            </a:pPr>
            <a:r>
              <a:rPr lang="en-US" sz="1600" dirty="0">
                <a:solidFill>
                  <a:schemeClr val="bg1"/>
                </a:solidFill>
                <a:latin typeface="Montserrat" panose="00000500000000000000" pitchFamily="2" charset="0"/>
                <a:ea typeface="Calibri"/>
                <a:cs typeface="Calibri"/>
                <a:sym typeface="Calibri"/>
              </a:rPr>
              <a:t>Pharmacological production</a:t>
            </a:r>
          </a:p>
        </p:txBody>
      </p:sp>
      <p:sp>
        <p:nvSpPr>
          <p:cNvPr id="11" name="Google Shape;89;p20">
            <a:extLst>
              <a:ext uri="{FF2B5EF4-FFF2-40B4-BE49-F238E27FC236}">
                <a16:creationId xmlns:a16="http://schemas.microsoft.com/office/drawing/2014/main" id="{CCD83F09-B290-4643-927B-914692350553}"/>
              </a:ext>
            </a:extLst>
          </p:cNvPr>
          <p:cNvSpPr txBox="1"/>
          <p:nvPr/>
        </p:nvSpPr>
        <p:spPr>
          <a:xfrm>
            <a:off x="1163149" y="2305512"/>
            <a:ext cx="542491" cy="273790"/>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b="1" dirty="0">
                <a:solidFill>
                  <a:schemeClr val="bg1"/>
                </a:solidFill>
                <a:latin typeface="Montserrat" panose="00000500000000000000" pitchFamily="2" charset="0"/>
                <a:ea typeface="Calibri"/>
                <a:cs typeface="Calibri"/>
                <a:sym typeface="Calibri"/>
              </a:rPr>
              <a:t>Fiber</a:t>
            </a:r>
          </a:p>
        </p:txBody>
      </p:sp>
      <p:sp>
        <p:nvSpPr>
          <p:cNvPr id="12" name="Google Shape;89;p20">
            <a:extLst>
              <a:ext uri="{FF2B5EF4-FFF2-40B4-BE49-F238E27FC236}">
                <a16:creationId xmlns:a16="http://schemas.microsoft.com/office/drawing/2014/main" id="{0128318E-7C74-41A6-A8F0-BA0BF41C4D42}"/>
              </a:ext>
            </a:extLst>
          </p:cNvPr>
          <p:cNvSpPr txBox="1"/>
          <p:nvPr/>
        </p:nvSpPr>
        <p:spPr>
          <a:xfrm>
            <a:off x="2069057" y="2310737"/>
            <a:ext cx="407805" cy="27378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b="1" dirty="0">
                <a:solidFill>
                  <a:schemeClr val="bg1"/>
                </a:solidFill>
                <a:latin typeface="Montserrat" panose="00000500000000000000" pitchFamily="2" charset="0"/>
                <a:ea typeface="Calibri"/>
                <a:cs typeface="Calibri"/>
                <a:sym typeface="Calibri"/>
              </a:rPr>
              <a:t>Oil</a:t>
            </a:r>
          </a:p>
        </p:txBody>
      </p:sp>
      <p:sp>
        <p:nvSpPr>
          <p:cNvPr id="13" name="Google Shape;89;p20">
            <a:extLst>
              <a:ext uri="{FF2B5EF4-FFF2-40B4-BE49-F238E27FC236}">
                <a16:creationId xmlns:a16="http://schemas.microsoft.com/office/drawing/2014/main" id="{3057482D-41E8-43FF-AD2A-C867E06C796A}"/>
              </a:ext>
            </a:extLst>
          </p:cNvPr>
          <p:cNvSpPr txBox="1"/>
          <p:nvPr/>
        </p:nvSpPr>
        <p:spPr>
          <a:xfrm>
            <a:off x="2732946" y="2305513"/>
            <a:ext cx="586009" cy="27378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b="1" dirty="0">
                <a:solidFill>
                  <a:schemeClr val="bg1"/>
                </a:solidFill>
                <a:latin typeface="Montserrat" panose="00000500000000000000" pitchFamily="2" charset="0"/>
                <a:ea typeface="Calibri"/>
                <a:cs typeface="Calibri"/>
                <a:sym typeface="Calibri"/>
              </a:rPr>
              <a:t>Feeds</a:t>
            </a:r>
          </a:p>
        </p:txBody>
      </p:sp>
      <p:sp>
        <p:nvSpPr>
          <p:cNvPr id="14" name="Google Shape;89;p20">
            <a:extLst>
              <a:ext uri="{FF2B5EF4-FFF2-40B4-BE49-F238E27FC236}">
                <a16:creationId xmlns:a16="http://schemas.microsoft.com/office/drawing/2014/main" id="{F1D0FE17-3329-4281-B28C-3BE9322C6BE9}"/>
              </a:ext>
            </a:extLst>
          </p:cNvPr>
          <p:cNvSpPr txBox="1"/>
          <p:nvPr/>
        </p:nvSpPr>
        <p:spPr>
          <a:xfrm>
            <a:off x="1611455" y="2639859"/>
            <a:ext cx="1323007" cy="706366"/>
          </a:xfrm>
          <a:prstGeom prst="rect">
            <a:avLst/>
          </a:prstGeom>
          <a:noFill/>
          <a:ln>
            <a:noFill/>
          </a:ln>
        </p:spPr>
        <p:txBody>
          <a:bodyPr spcFirstLastPara="1" wrap="square" lIns="68569" tIns="34275" rIns="68569" bIns="34275" anchor="t" anchorCtr="0">
            <a:noAutofit/>
          </a:bodyPr>
          <a:lstStyle/>
          <a:p>
            <a:pPr marL="19050" algn="ctr">
              <a:buClr>
                <a:srgbClr val="1A547A"/>
              </a:buClr>
              <a:buSzPct val="80000"/>
            </a:pPr>
            <a:r>
              <a:rPr lang="en-US" dirty="0">
                <a:solidFill>
                  <a:schemeClr val="bg1"/>
                </a:solidFill>
                <a:latin typeface="Montserrat" panose="00000500000000000000" pitchFamily="2" charset="0"/>
                <a:ea typeface="Calibri"/>
                <a:cs typeface="Calibri"/>
                <a:sym typeface="Calibri"/>
              </a:rPr>
              <a:t>Very little THC (0.3%) </a:t>
            </a:r>
          </a:p>
          <a:p>
            <a:pPr marL="19050" algn="ctr">
              <a:buClr>
                <a:srgbClr val="1A547A"/>
              </a:buClr>
              <a:buSzPct val="80000"/>
            </a:pPr>
            <a:r>
              <a:rPr lang="en-US" dirty="0">
                <a:solidFill>
                  <a:schemeClr val="bg1"/>
                </a:solidFill>
                <a:latin typeface="Montserrat" panose="00000500000000000000" pitchFamily="2" charset="0"/>
                <a:ea typeface="Calibri"/>
                <a:cs typeface="Calibri"/>
                <a:sym typeface="Calibri"/>
              </a:rPr>
              <a:t>C. ruderalis</a:t>
            </a:r>
          </a:p>
        </p:txBody>
      </p:sp>
      <p:sp>
        <p:nvSpPr>
          <p:cNvPr id="15" name="Google Shape;89;p20">
            <a:extLst>
              <a:ext uri="{FF2B5EF4-FFF2-40B4-BE49-F238E27FC236}">
                <a16:creationId xmlns:a16="http://schemas.microsoft.com/office/drawing/2014/main" id="{9A788B6D-BF5A-4C88-BB9D-E645E33CCCA7}"/>
              </a:ext>
            </a:extLst>
          </p:cNvPr>
          <p:cNvSpPr txBox="1"/>
          <p:nvPr/>
        </p:nvSpPr>
        <p:spPr>
          <a:xfrm>
            <a:off x="5691403" y="2706219"/>
            <a:ext cx="772101" cy="535149"/>
          </a:xfrm>
          <a:prstGeom prst="rect">
            <a:avLst/>
          </a:prstGeom>
          <a:noFill/>
          <a:ln>
            <a:noFill/>
          </a:ln>
        </p:spPr>
        <p:txBody>
          <a:bodyPr spcFirstLastPara="1" wrap="square" lIns="68569" tIns="34275" rIns="68569" bIns="34275" anchor="t" anchorCtr="0">
            <a:noAutofit/>
          </a:bodyPr>
          <a:lstStyle/>
          <a:p>
            <a:pPr marL="19050" algn="ctr">
              <a:buClr>
                <a:srgbClr val="1A547A"/>
              </a:buClr>
              <a:buSzPct val="80000"/>
            </a:pPr>
            <a:r>
              <a:rPr lang="en-US" b="1" dirty="0">
                <a:solidFill>
                  <a:schemeClr val="bg1"/>
                </a:solidFill>
                <a:latin typeface="Montserrat" panose="00000500000000000000" pitchFamily="2" charset="0"/>
                <a:ea typeface="Calibri"/>
                <a:cs typeface="Calibri"/>
                <a:sym typeface="Calibri"/>
              </a:rPr>
              <a:t>THC</a:t>
            </a:r>
          </a:p>
          <a:p>
            <a:pPr marL="19050" algn="ctr">
              <a:buClr>
                <a:srgbClr val="1A547A"/>
              </a:buClr>
              <a:buSzPct val="80000"/>
            </a:pPr>
            <a:r>
              <a:rPr lang="en-US" dirty="0">
                <a:solidFill>
                  <a:schemeClr val="bg1"/>
                </a:solidFill>
                <a:latin typeface="Montserrat" panose="00000500000000000000" pitchFamily="2" charset="0"/>
                <a:ea typeface="Calibri"/>
                <a:cs typeface="Calibri"/>
                <a:sym typeface="Calibri"/>
              </a:rPr>
              <a:t>C. sativa</a:t>
            </a:r>
          </a:p>
        </p:txBody>
      </p:sp>
      <p:sp>
        <p:nvSpPr>
          <p:cNvPr id="16" name="Google Shape;89;p20">
            <a:extLst>
              <a:ext uri="{FF2B5EF4-FFF2-40B4-BE49-F238E27FC236}">
                <a16:creationId xmlns:a16="http://schemas.microsoft.com/office/drawing/2014/main" id="{C45D55B3-3409-4DE4-92A4-BD02550CB59B}"/>
              </a:ext>
            </a:extLst>
          </p:cNvPr>
          <p:cNvSpPr txBox="1"/>
          <p:nvPr/>
        </p:nvSpPr>
        <p:spPr>
          <a:xfrm>
            <a:off x="7645280" y="2710131"/>
            <a:ext cx="772101" cy="531238"/>
          </a:xfrm>
          <a:prstGeom prst="rect">
            <a:avLst/>
          </a:prstGeom>
          <a:noFill/>
          <a:ln>
            <a:noFill/>
          </a:ln>
        </p:spPr>
        <p:txBody>
          <a:bodyPr spcFirstLastPara="1" wrap="square" lIns="68569" tIns="34275" rIns="68569" bIns="34275" anchor="t" anchorCtr="0">
            <a:noAutofit/>
          </a:bodyPr>
          <a:lstStyle/>
          <a:p>
            <a:pPr marL="19050" algn="ctr">
              <a:buClr>
                <a:srgbClr val="1A547A"/>
              </a:buClr>
              <a:buSzPct val="80000"/>
            </a:pPr>
            <a:r>
              <a:rPr lang="en-US" b="1" dirty="0">
                <a:solidFill>
                  <a:schemeClr val="bg1"/>
                </a:solidFill>
                <a:latin typeface="Montserrat" panose="00000500000000000000" pitchFamily="2" charset="0"/>
                <a:ea typeface="Calibri"/>
                <a:cs typeface="Calibri"/>
                <a:sym typeface="Calibri"/>
              </a:rPr>
              <a:t>CBD</a:t>
            </a:r>
          </a:p>
          <a:p>
            <a:pPr marL="19050" algn="ctr">
              <a:buClr>
                <a:srgbClr val="1A547A"/>
              </a:buClr>
              <a:buSzPct val="80000"/>
            </a:pPr>
            <a:r>
              <a:rPr lang="en-US" dirty="0">
                <a:solidFill>
                  <a:schemeClr val="bg1"/>
                </a:solidFill>
                <a:latin typeface="Montserrat" panose="00000500000000000000" pitchFamily="2" charset="0"/>
                <a:ea typeface="Calibri"/>
                <a:cs typeface="Calibri"/>
                <a:sym typeface="Calibri"/>
              </a:rPr>
              <a:t>C. indica</a:t>
            </a:r>
          </a:p>
        </p:txBody>
      </p:sp>
      <p:sp>
        <p:nvSpPr>
          <p:cNvPr id="21" name="Rectángulo: esquinas redondeadas 10">
            <a:extLst>
              <a:ext uri="{FF2B5EF4-FFF2-40B4-BE49-F238E27FC236}">
                <a16:creationId xmlns:a16="http://schemas.microsoft.com/office/drawing/2014/main" id="{8BA39892-ACAD-48E3-9FE3-88C2CF14E6FC}"/>
              </a:ext>
            </a:extLst>
          </p:cNvPr>
          <p:cNvSpPr/>
          <p:nvPr/>
        </p:nvSpPr>
        <p:spPr>
          <a:xfrm>
            <a:off x="7601684" y="3220200"/>
            <a:ext cx="901170" cy="1495358"/>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8" name="Google Shape;306;p52">
            <a:extLst>
              <a:ext uri="{FF2B5EF4-FFF2-40B4-BE49-F238E27FC236}">
                <a16:creationId xmlns:a16="http://schemas.microsoft.com/office/drawing/2014/main" id="{70016E95-EFC8-4E90-8065-4F691325CAF4}"/>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7761242" y="3267353"/>
            <a:ext cx="582053" cy="1418823"/>
          </a:xfrm>
          <a:prstGeom prst="rect">
            <a:avLst/>
          </a:prstGeom>
          <a:noFill/>
          <a:ln>
            <a:noFill/>
          </a:ln>
        </p:spPr>
      </p:pic>
      <p:sp>
        <p:nvSpPr>
          <p:cNvPr id="22" name="Rectángulo: esquinas redondeadas 10">
            <a:extLst>
              <a:ext uri="{FF2B5EF4-FFF2-40B4-BE49-F238E27FC236}">
                <a16:creationId xmlns:a16="http://schemas.microsoft.com/office/drawing/2014/main" id="{4B34F744-2A7D-4156-A96E-4D7D8DAE5F22}"/>
              </a:ext>
            </a:extLst>
          </p:cNvPr>
          <p:cNvSpPr/>
          <p:nvPr/>
        </p:nvSpPr>
        <p:spPr>
          <a:xfrm>
            <a:off x="5309386" y="3239076"/>
            <a:ext cx="1536134" cy="1135304"/>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7" name="Google Shape;305;p52">
            <a:extLst>
              <a:ext uri="{FF2B5EF4-FFF2-40B4-BE49-F238E27FC236}">
                <a16:creationId xmlns:a16="http://schemas.microsoft.com/office/drawing/2014/main" id="{625DC3F1-FD4D-4856-9A67-ADFA1E937A01}"/>
              </a:ext>
            </a:extLst>
          </p:cNvPr>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5388197" y="3348782"/>
            <a:ext cx="1378512" cy="915892"/>
          </a:xfrm>
          <a:prstGeom prst="rect">
            <a:avLst/>
          </a:prstGeom>
          <a:noFill/>
          <a:ln>
            <a:noFill/>
          </a:ln>
        </p:spPr>
      </p:pic>
      <p:sp>
        <p:nvSpPr>
          <p:cNvPr id="23" name="Rectángulo: esquinas redondeadas 10">
            <a:extLst>
              <a:ext uri="{FF2B5EF4-FFF2-40B4-BE49-F238E27FC236}">
                <a16:creationId xmlns:a16="http://schemas.microsoft.com/office/drawing/2014/main" id="{0F2D82B2-51A0-4490-854E-DAF1A06ADB94}"/>
              </a:ext>
            </a:extLst>
          </p:cNvPr>
          <p:cNvSpPr/>
          <p:nvPr/>
        </p:nvSpPr>
        <p:spPr>
          <a:xfrm>
            <a:off x="2844593" y="3239075"/>
            <a:ext cx="1104417" cy="1135305"/>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9" name="Google Shape;307;p52">
            <a:extLst>
              <a:ext uri="{FF2B5EF4-FFF2-40B4-BE49-F238E27FC236}">
                <a16:creationId xmlns:a16="http://schemas.microsoft.com/office/drawing/2014/main" id="{C5E4749A-B274-4B80-94A9-E4106E0E74AD}"/>
              </a:ext>
            </a:extLst>
          </p:cNvPr>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2955569" y="3385049"/>
            <a:ext cx="882463" cy="843356"/>
          </a:xfrm>
          <a:prstGeom prst="rect">
            <a:avLst/>
          </a:prstGeom>
          <a:noFill/>
          <a:ln>
            <a:noFill/>
          </a:ln>
        </p:spPr>
      </p:pic>
      <p:sp>
        <p:nvSpPr>
          <p:cNvPr id="24" name="Rectángulo: esquinas redondeadas 10">
            <a:extLst>
              <a:ext uri="{FF2B5EF4-FFF2-40B4-BE49-F238E27FC236}">
                <a16:creationId xmlns:a16="http://schemas.microsoft.com/office/drawing/2014/main" id="{F21704FF-3AD6-4401-8B85-4949445B2AEE}"/>
              </a:ext>
            </a:extLst>
          </p:cNvPr>
          <p:cNvSpPr/>
          <p:nvPr/>
        </p:nvSpPr>
        <p:spPr>
          <a:xfrm>
            <a:off x="621777" y="3114757"/>
            <a:ext cx="1104418" cy="1493285"/>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0" name="Google Shape;308;p52">
            <a:extLst>
              <a:ext uri="{FF2B5EF4-FFF2-40B4-BE49-F238E27FC236}">
                <a16:creationId xmlns:a16="http://schemas.microsoft.com/office/drawing/2014/main" id="{37EE90EB-23A9-442F-A8B1-33893A9CEAE7}"/>
              </a:ext>
            </a:extLst>
          </p:cNvPr>
          <p:cNvPicPr preferRelativeResize="0">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683717" y="3228779"/>
            <a:ext cx="976765" cy="1265239"/>
          </a:xfrm>
          <a:prstGeom prst="rect">
            <a:avLst/>
          </a:prstGeom>
          <a:noFill/>
          <a:ln>
            <a:noFill/>
          </a:ln>
        </p:spPr>
      </p:pic>
      <p:cxnSp>
        <p:nvCxnSpPr>
          <p:cNvPr id="42" name="Connector: Elbow 41">
            <a:extLst>
              <a:ext uri="{FF2B5EF4-FFF2-40B4-BE49-F238E27FC236}">
                <a16:creationId xmlns:a16="http://schemas.microsoft.com/office/drawing/2014/main" id="{4241EEE8-F559-4107-B393-49FECAF7BD12}"/>
              </a:ext>
            </a:extLst>
          </p:cNvPr>
          <p:cNvCxnSpPr>
            <a:stCxn id="9" idx="1"/>
            <a:endCxn id="11" idx="0"/>
          </p:cNvCxnSpPr>
          <p:nvPr/>
        </p:nvCxnSpPr>
        <p:spPr>
          <a:xfrm rot="10800000" flipV="1">
            <a:off x="1434396" y="1642196"/>
            <a:ext cx="271245" cy="663315"/>
          </a:xfrm>
          <a:prstGeom prst="bentConnector2">
            <a:avLst/>
          </a:prstGeom>
          <a:ln w="38100">
            <a:solidFill>
              <a:srgbClr val="44BAE7"/>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5120820-5148-4B76-9F5A-9401FF59892F}"/>
              </a:ext>
            </a:extLst>
          </p:cNvPr>
          <p:cNvCxnSpPr>
            <a:cxnSpLocks/>
            <a:stCxn id="9" idx="2"/>
            <a:endCxn id="12" idx="0"/>
          </p:cNvCxnSpPr>
          <p:nvPr/>
        </p:nvCxnSpPr>
        <p:spPr>
          <a:xfrm rot="5400000">
            <a:off x="2150963" y="2188738"/>
            <a:ext cx="243997" cy="1"/>
          </a:xfrm>
          <a:prstGeom prst="bentConnector3">
            <a:avLst>
              <a:gd name="adj1" fmla="val 50000"/>
            </a:avLst>
          </a:prstGeom>
          <a:ln w="38100">
            <a:solidFill>
              <a:srgbClr val="44BAE7"/>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DC6D3E6E-8F60-48EF-BA6D-6D4C97036356}"/>
              </a:ext>
            </a:extLst>
          </p:cNvPr>
          <p:cNvCxnSpPr>
            <a:cxnSpLocks/>
            <a:stCxn id="9" idx="3"/>
            <a:endCxn id="13" idx="0"/>
          </p:cNvCxnSpPr>
          <p:nvPr/>
        </p:nvCxnSpPr>
        <p:spPr>
          <a:xfrm>
            <a:off x="2840281" y="1642197"/>
            <a:ext cx="185670" cy="663316"/>
          </a:xfrm>
          <a:prstGeom prst="bentConnector2">
            <a:avLst/>
          </a:prstGeom>
          <a:ln w="38100">
            <a:solidFill>
              <a:srgbClr val="44BAE7"/>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F21A31D8-FD30-4887-9F18-378CADADD88A}"/>
              </a:ext>
            </a:extLst>
          </p:cNvPr>
          <p:cNvCxnSpPr>
            <a:cxnSpLocks/>
            <a:stCxn id="10" idx="3"/>
            <a:endCxn id="16" idx="0"/>
          </p:cNvCxnSpPr>
          <p:nvPr/>
        </p:nvCxnSpPr>
        <p:spPr>
          <a:xfrm>
            <a:off x="7907435" y="1642197"/>
            <a:ext cx="123896" cy="1067934"/>
          </a:xfrm>
          <a:prstGeom prst="bentConnector2">
            <a:avLst/>
          </a:prstGeom>
          <a:ln w="38100">
            <a:solidFill>
              <a:srgbClr val="44BAE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E7C15CF3-8BEC-4779-9796-7CF5F3D76BDF}"/>
              </a:ext>
            </a:extLst>
          </p:cNvPr>
          <p:cNvCxnSpPr>
            <a:cxnSpLocks/>
            <a:stCxn id="10" idx="1"/>
            <a:endCxn id="15" idx="0"/>
          </p:cNvCxnSpPr>
          <p:nvPr/>
        </p:nvCxnSpPr>
        <p:spPr>
          <a:xfrm rot="10800000" flipV="1">
            <a:off x="6077454" y="1642197"/>
            <a:ext cx="226266" cy="1064022"/>
          </a:xfrm>
          <a:prstGeom prst="bentConnector2">
            <a:avLst/>
          </a:prstGeom>
          <a:ln w="38100">
            <a:solidFill>
              <a:srgbClr val="44BAE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88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6" descr="Imagen que contiene exterior, montaña, nieve, hombre&#10;&#10;Descripción generada automáticamente">
            <a:extLst>
              <a:ext uri="{FF2B5EF4-FFF2-40B4-BE49-F238E27FC236}">
                <a16:creationId xmlns:a16="http://schemas.microsoft.com/office/drawing/2014/main" id="{8F00055F-3B22-4C4A-89DF-8912CFB937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8" name="Google Shape;41;p13">
            <a:extLst>
              <a:ext uri="{FF2B5EF4-FFF2-40B4-BE49-F238E27FC236}">
                <a16:creationId xmlns:a16="http://schemas.microsoft.com/office/drawing/2014/main" id="{FC693D36-9CC0-4D8F-A52A-97811CDF2429}"/>
              </a:ext>
            </a:extLst>
          </p:cNvPr>
          <p:cNvSpPr txBox="1"/>
          <p:nvPr/>
        </p:nvSpPr>
        <p:spPr>
          <a:xfrm>
            <a:off x="529729" y="346111"/>
            <a:ext cx="6202656" cy="492913"/>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Map of Marijuana Legality by State</a:t>
            </a:r>
          </a:p>
        </p:txBody>
      </p:sp>
      <p:cxnSp>
        <p:nvCxnSpPr>
          <p:cNvPr id="10" name="Straight Connector 9">
            <a:extLst>
              <a:ext uri="{FF2B5EF4-FFF2-40B4-BE49-F238E27FC236}">
                <a16:creationId xmlns:a16="http://schemas.microsoft.com/office/drawing/2014/main" id="{081C17FC-5B27-4FCF-86D1-39CA66545BB4}"/>
              </a:ext>
            </a:extLst>
          </p:cNvPr>
          <p:cNvCxnSpPr>
            <a:cxnSpLocks/>
          </p:cNvCxnSpPr>
          <p:nvPr/>
        </p:nvCxnSpPr>
        <p:spPr>
          <a:xfrm>
            <a:off x="622598" y="931893"/>
            <a:ext cx="535406" cy="0"/>
          </a:xfrm>
          <a:prstGeom prst="line">
            <a:avLst/>
          </a:prstGeom>
          <a:noFill/>
          <a:ln w="57150" cap="flat" cmpd="sng" algn="ctr">
            <a:solidFill>
              <a:srgbClr val="4ABDE8">
                <a:shade val="95000"/>
                <a:satMod val="105000"/>
              </a:srgbClr>
            </a:solidFill>
            <a:prstDash val="solid"/>
          </a:ln>
          <a:effectLst/>
        </p:spPr>
      </p:cxnSp>
      <p:sp>
        <p:nvSpPr>
          <p:cNvPr id="16" name="TextBox 15">
            <a:extLst>
              <a:ext uri="{FF2B5EF4-FFF2-40B4-BE49-F238E27FC236}">
                <a16:creationId xmlns:a16="http://schemas.microsoft.com/office/drawing/2014/main" id="{A28D6E9B-9B2B-4F44-89C8-1C23365E4F5E}"/>
              </a:ext>
            </a:extLst>
          </p:cNvPr>
          <p:cNvSpPr txBox="1"/>
          <p:nvPr/>
        </p:nvSpPr>
        <p:spPr>
          <a:xfrm>
            <a:off x="102713" y="4754113"/>
            <a:ext cx="3509322" cy="230832"/>
          </a:xfrm>
          <a:prstGeom prst="rect">
            <a:avLst/>
          </a:prstGeom>
          <a:noFill/>
        </p:spPr>
        <p:txBody>
          <a:bodyPr wrap="square" rtlCol="0">
            <a:spAutoFit/>
          </a:bodyPr>
          <a:lstStyle/>
          <a:p>
            <a:r>
              <a:rPr lang="en-US" sz="900" dirty="0">
                <a:solidFill>
                  <a:srgbClr val="108C96"/>
                </a:solidFill>
                <a:latin typeface="Montserrat" panose="00000500000000000000"/>
                <a:hlinkClick r:id="rId4">
                  <a:extLst>
                    <a:ext uri="{A12FA001-AC4F-418D-AE19-62706E023703}">
                      <ahyp:hlinkClr xmlns:ahyp="http://schemas.microsoft.com/office/drawing/2018/hyperlinkcolor" val="tx"/>
                    </a:ext>
                  </a:extLst>
                </a:hlinkClick>
              </a:rPr>
              <a:t>https://disa.com/map-of-marijuana-legality-by-state</a:t>
            </a:r>
            <a:r>
              <a:rPr lang="en-US" sz="900" dirty="0">
                <a:solidFill>
                  <a:srgbClr val="108C96"/>
                </a:solidFill>
                <a:latin typeface="Montserrat" panose="00000500000000000000"/>
              </a:rPr>
              <a:t>. January 2021. </a:t>
            </a:r>
          </a:p>
        </p:txBody>
      </p:sp>
      <p:sp>
        <p:nvSpPr>
          <p:cNvPr id="17" name="Rectángulo: esquinas redondeadas 10">
            <a:extLst>
              <a:ext uri="{FF2B5EF4-FFF2-40B4-BE49-F238E27FC236}">
                <a16:creationId xmlns:a16="http://schemas.microsoft.com/office/drawing/2014/main" id="{4FD473B6-9FE5-4ED8-A998-EC512AD6962D}"/>
              </a:ext>
            </a:extLst>
          </p:cNvPr>
          <p:cNvSpPr/>
          <p:nvPr/>
        </p:nvSpPr>
        <p:spPr>
          <a:xfrm>
            <a:off x="1800224" y="1028700"/>
            <a:ext cx="5550695" cy="3689692"/>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9" name="Picture 8" descr="Map&#10;&#10;Description automatically generated">
            <a:extLst>
              <a:ext uri="{FF2B5EF4-FFF2-40B4-BE49-F238E27FC236}">
                <a16:creationId xmlns:a16="http://schemas.microsoft.com/office/drawing/2014/main" id="{94D9C11C-B204-4666-A651-7CD4022126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57374" y="1093875"/>
            <a:ext cx="5429251" cy="3220724"/>
          </a:xfrm>
          <a:prstGeom prst="rect">
            <a:avLst/>
          </a:prstGeom>
        </p:spPr>
      </p:pic>
      <p:pic>
        <p:nvPicPr>
          <p:cNvPr id="11" name="Picture 10">
            <a:extLst>
              <a:ext uri="{FF2B5EF4-FFF2-40B4-BE49-F238E27FC236}">
                <a16:creationId xmlns:a16="http://schemas.microsoft.com/office/drawing/2014/main" id="{B3F4CB12-A53A-4916-87A9-BC5A7BDEDD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7374" y="4314600"/>
            <a:ext cx="5429251" cy="335445"/>
          </a:xfrm>
          <a:prstGeom prst="rect">
            <a:avLst/>
          </a:prstGeom>
        </p:spPr>
      </p:pic>
      <p:sp>
        <p:nvSpPr>
          <p:cNvPr id="12" name="Slide Number Placeholder 2">
            <a:extLst>
              <a:ext uri="{FF2B5EF4-FFF2-40B4-BE49-F238E27FC236}">
                <a16:creationId xmlns:a16="http://schemas.microsoft.com/office/drawing/2014/main" id="{BDDE1ADC-0DCF-432D-8EA9-8D320E6057A3}"/>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12</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210914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2" name="Rectángulo: esquinas redondeadas 10">
            <a:extLst>
              <a:ext uri="{FF2B5EF4-FFF2-40B4-BE49-F238E27FC236}">
                <a16:creationId xmlns:a16="http://schemas.microsoft.com/office/drawing/2014/main" id="{8BFE290A-682D-46ED-BF5D-31C060987505}"/>
              </a:ext>
            </a:extLst>
          </p:cNvPr>
          <p:cNvSpPr/>
          <p:nvPr/>
        </p:nvSpPr>
        <p:spPr>
          <a:xfrm>
            <a:off x="302289" y="395795"/>
            <a:ext cx="3893635" cy="2175955"/>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Rectángulo: esquinas redondeadas 10">
            <a:extLst>
              <a:ext uri="{FF2B5EF4-FFF2-40B4-BE49-F238E27FC236}">
                <a16:creationId xmlns:a16="http://schemas.microsoft.com/office/drawing/2014/main" id="{EF9A8E8F-FE3D-4E80-B352-9326202E7159}"/>
              </a:ext>
            </a:extLst>
          </p:cNvPr>
          <p:cNvSpPr/>
          <p:nvPr/>
        </p:nvSpPr>
        <p:spPr>
          <a:xfrm>
            <a:off x="336633" y="2730206"/>
            <a:ext cx="3895692" cy="1962565"/>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1" name="Picture 10">
            <a:extLst>
              <a:ext uri="{FF2B5EF4-FFF2-40B4-BE49-F238E27FC236}">
                <a16:creationId xmlns:a16="http://schemas.microsoft.com/office/drawing/2014/main" id="{A88F51F3-DD1C-4485-8796-D0A4CB48B5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6526" t="4637" r="43273" b="54204"/>
          <a:stretch/>
        </p:blipFill>
        <p:spPr>
          <a:xfrm>
            <a:off x="366308" y="450730"/>
            <a:ext cx="3770264" cy="2052984"/>
          </a:xfrm>
          <a:prstGeom prst="rect">
            <a:avLst/>
          </a:prstGeom>
        </p:spPr>
      </p:pic>
      <p:pic>
        <p:nvPicPr>
          <p:cNvPr id="14" name="Picture 13">
            <a:extLst>
              <a:ext uri="{FF2B5EF4-FFF2-40B4-BE49-F238E27FC236}">
                <a16:creationId xmlns:a16="http://schemas.microsoft.com/office/drawing/2014/main" id="{25A13A2E-B57B-414F-9B22-E30699D8ABD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6087" t="53720" r="15870" b="5121"/>
          <a:stretch/>
        </p:blipFill>
        <p:spPr>
          <a:xfrm>
            <a:off x="370114" y="2751188"/>
            <a:ext cx="3825811" cy="1920599"/>
          </a:xfrm>
          <a:prstGeom prst="rect">
            <a:avLst/>
          </a:prstGeom>
        </p:spPr>
      </p:pic>
      <p:sp>
        <p:nvSpPr>
          <p:cNvPr id="2" name="TextBox 1">
            <a:extLst>
              <a:ext uri="{FF2B5EF4-FFF2-40B4-BE49-F238E27FC236}">
                <a16:creationId xmlns:a16="http://schemas.microsoft.com/office/drawing/2014/main" id="{0FF2EEC4-8567-442E-911F-A04E376FD11B}"/>
              </a:ext>
            </a:extLst>
          </p:cNvPr>
          <p:cNvSpPr txBox="1"/>
          <p:nvPr/>
        </p:nvSpPr>
        <p:spPr>
          <a:xfrm>
            <a:off x="4499428" y="718457"/>
            <a:ext cx="3947885" cy="3785652"/>
          </a:xfrm>
          <a:prstGeom prst="rect">
            <a:avLst/>
          </a:prstGeom>
          <a:noFill/>
        </p:spPr>
        <p:txBody>
          <a:bodyPr wrap="square" rtlCol="0">
            <a:spAutoFit/>
          </a:bodyPr>
          <a:lstStyle/>
          <a:p>
            <a:pPr algn="ctr"/>
            <a:r>
              <a:rPr lang="en-US" sz="1600" dirty="0">
                <a:solidFill>
                  <a:schemeClr val="bg1"/>
                </a:solidFill>
                <a:latin typeface="Montserrat" panose="00000500000000000000"/>
              </a:rPr>
              <a:t>There are limited data to support the true medical benefit of cannabis. The benefit for some diseases may exist but the given breadth of expected benefits seems beyond the scope of any known therapeutic agent. More need to be learned and safety has to be taken into account. </a:t>
            </a:r>
          </a:p>
          <a:p>
            <a:pPr algn="ctr"/>
            <a:endParaRPr lang="en-US" sz="1600" dirty="0">
              <a:solidFill>
                <a:schemeClr val="bg1"/>
              </a:solidFill>
              <a:latin typeface="Montserrat" panose="00000500000000000000"/>
            </a:endParaRPr>
          </a:p>
          <a:p>
            <a:pPr algn="ctr"/>
            <a:r>
              <a:rPr lang="en-US" sz="1600" dirty="0">
                <a:solidFill>
                  <a:schemeClr val="bg1"/>
                </a:solidFill>
                <a:latin typeface="Montserrat" panose="00000500000000000000"/>
              </a:rPr>
              <a:t>This is different than the comparison to the safety of alcohol, which is often discussed. The impairment on decision-making, judgment, and performance are less with cannabis than with alcohol, but both are significantly impairing compared to baseline, non-intoxicated, functioning.</a:t>
            </a:r>
          </a:p>
        </p:txBody>
      </p:sp>
    </p:spTree>
    <p:extLst>
      <p:ext uri="{BB962C8B-B14F-4D97-AF65-F5344CB8AC3E}">
        <p14:creationId xmlns:p14="http://schemas.microsoft.com/office/powerpoint/2010/main" val="135289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7" name="Google Shape;268;p29">
            <a:extLst>
              <a:ext uri="{FF2B5EF4-FFF2-40B4-BE49-F238E27FC236}">
                <a16:creationId xmlns:a16="http://schemas.microsoft.com/office/drawing/2014/main" id="{AADED656-F484-4806-92C1-A78B90650073}"/>
              </a:ext>
            </a:extLst>
          </p:cNvPr>
          <p:cNvSpPr txBox="1">
            <a:spLocks/>
          </p:cNvSpPr>
          <p:nvPr/>
        </p:nvSpPr>
        <p:spPr>
          <a:xfrm>
            <a:off x="558717" y="1183133"/>
            <a:ext cx="3691814" cy="2927466"/>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marL="257175" indent="-242888">
              <a:lnSpc>
                <a:spcPct val="100000"/>
              </a:lnSpc>
              <a:spcBef>
                <a:spcPts val="600"/>
              </a:spcBef>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Times New Roman"/>
                <a:cs typeface="Times New Roman"/>
                <a:sym typeface="Times New Roman"/>
              </a:rPr>
              <a:t>The </a:t>
            </a:r>
            <a:r>
              <a:rPr lang="en-US" i="1" dirty="0">
                <a:solidFill>
                  <a:schemeClr val="bg1"/>
                </a:solidFill>
                <a:latin typeface="Montserrat" panose="00000500000000000000" pitchFamily="2" charset="0"/>
                <a:ea typeface="Times New Roman"/>
                <a:cs typeface="Times New Roman"/>
                <a:sym typeface="Times New Roman"/>
              </a:rPr>
              <a:t>cannabis sativa</a:t>
            </a:r>
            <a:r>
              <a:rPr lang="en-US" dirty="0">
                <a:solidFill>
                  <a:schemeClr val="bg1"/>
                </a:solidFill>
                <a:latin typeface="Montserrat" panose="00000500000000000000" pitchFamily="2" charset="0"/>
                <a:ea typeface="Times New Roman"/>
                <a:cs typeface="Times New Roman"/>
                <a:sym typeface="Times New Roman"/>
              </a:rPr>
              <a:t> plant yields many different compounds with varied effects.</a:t>
            </a:r>
          </a:p>
          <a:p>
            <a:pPr marL="714375" lvl="1"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Δ9 – tetrahydrocannabinol (THC)</a:t>
            </a:r>
          </a:p>
          <a:p>
            <a:pPr marL="1171575" lvl="2" indent="-242888">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Psychoactive (stimulating)</a:t>
            </a:r>
          </a:p>
          <a:p>
            <a:pPr marL="714375" lvl="1"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Cannabidiol (CBD)</a:t>
            </a:r>
          </a:p>
          <a:p>
            <a:pPr marL="1171575" lvl="2" indent="-242888">
              <a:lnSpc>
                <a:spcPct val="100000"/>
              </a:lnSpc>
              <a:spcBef>
                <a:spcPts val="600"/>
              </a:spcBef>
              <a:buClr>
                <a:schemeClr val="bg1"/>
              </a:buClr>
              <a:buSzPct val="80000"/>
              <a:buFont typeface="Montserrat" panose="00000500000000000000" pitchFamily="2" charset="0"/>
              <a:buChar char="O"/>
            </a:pPr>
            <a:r>
              <a:rPr lang="en-US" sz="1200" dirty="0">
                <a:solidFill>
                  <a:schemeClr val="bg1"/>
                </a:solidFill>
                <a:latin typeface="Montserrat" panose="00000500000000000000" pitchFamily="2" charset="0"/>
                <a:ea typeface="Times New Roman"/>
                <a:cs typeface="Times New Roman"/>
                <a:sym typeface="Times New Roman"/>
              </a:rPr>
              <a:t>Non-psychoactive (sedating)</a:t>
            </a:r>
          </a:p>
          <a:p>
            <a:pPr marL="714375" lvl="1"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Others</a:t>
            </a:r>
          </a:p>
          <a:p>
            <a:pPr marL="14287" indent="0">
              <a:lnSpc>
                <a:spcPct val="100000"/>
              </a:lnSpc>
              <a:spcBef>
                <a:spcPts val="600"/>
              </a:spcBef>
              <a:buClr>
                <a:schemeClr val="bg1"/>
              </a:buClr>
              <a:buSzPct val="80000"/>
              <a:buNone/>
            </a:pPr>
            <a:endParaRPr lang="en-US" sz="1200" dirty="0">
              <a:solidFill>
                <a:schemeClr val="bg1"/>
              </a:solidFill>
              <a:latin typeface="Montserrat" panose="00000500000000000000" pitchFamily="2" charset="0"/>
              <a:ea typeface="Times New Roman"/>
              <a:cs typeface="Times New Roman"/>
              <a:sym typeface="Times New Roman"/>
            </a:endParaRPr>
          </a:p>
        </p:txBody>
      </p:sp>
      <p:sp>
        <p:nvSpPr>
          <p:cNvPr id="18" name="Google Shape;41;p13">
            <a:extLst>
              <a:ext uri="{FF2B5EF4-FFF2-40B4-BE49-F238E27FC236}">
                <a16:creationId xmlns:a16="http://schemas.microsoft.com/office/drawing/2014/main" id="{82771FD8-2749-413D-B1B2-FEC360BEAD01}"/>
              </a:ext>
            </a:extLst>
          </p:cNvPr>
          <p:cNvSpPr txBox="1"/>
          <p:nvPr/>
        </p:nvSpPr>
        <p:spPr>
          <a:xfrm>
            <a:off x="558717" y="346871"/>
            <a:ext cx="1970172"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Chemistry</a:t>
            </a:r>
          </a:p>
        </p:txBody>
      </p:sp>
      <p:cxnSp>
        <p:nvCxnSpPr>
          <p:cNvPr id="19" name="Straight Connector 18">
            <a:extLst>
              <a:ext uri="{FF2B5EF4-FFF2-40B4-BE49-F238E27FC236}">
                <a16:creationId xmlns:a16="http://schemas.microsoft.com/office/drawing/2014/main" id="{D631A348-363E-4D28-87C7-546D0BD60EE0}"/>
              </a:ext>
            </a:extLst>
          </p:cNvPr>
          <p:cNvCxnSpPr>
            <a:cxnSpLocks/>
          </p:cNvCxnSpPr>
          <p:nvPr/>
        </p:nvCxnSpPr>
        <p:spPr>
          <a:xfrm>
            <a:off x="652715" y="1032901"/>
            <a:ext cx="535406" cy="0"/>
          </a:xfrm>
          <a:prstGeom prst="line">
            <a:avLst/>
          </a:prstGeom>
          <a:noFill/>
          <a:ln w="57150" cap="flat" cmpd="sng" algn="ctr">
            <a:solidFill>
              <a:srgbClr val="4ABDE8">
                <a:shade val="95000"/>
                <a:satMod val="105000"/>
              </a:srgbClr>
            </a:solidFill>
            <a:prstDash val="solid"/>
          </a:ln>
          <a:effectLst/>
        </p:spPr>
      </p:cxnSp>
      <p:sp>
        <p:nvSpPr>
          <p:cNvPr id="12" name="Rectángulo: esquinas redondeadas 10">
            <a:extLst>
              <a:ext uri="{FF2B5EF4-FFF2-40B4-BE49-F238E27FC236}">
                <a16:creationId xmlns:a16="http://schemas.microsoft.com/office/drawing/2014/main" id="{8BFE290A-682D-46ED-BF5D-31C060987505}"/>
              </a:ext>
            </a:extLst>
          </p:cNvPr>
          <p:cNvSpPr/>
          <p:nvPr/>
        </p:nvSpPr>
        <p:spPr>
          <a:xfrm>
            <a:off x="4420752" y="1849857"/>
            <a:ext cx="2687555" cy="2102364"/>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1" name="Google Shape;340;p56">
            <a:extLst>
              <a:ext uri="{FF2B5EF4-FFF2-40B4-BE49-F238E27FC236}">
                <a16:creationId xmlns:a16="http://schemas.microsoft.com/office/drawing/2014/main" id="{270070E2-D38A-4022-9C1F-C7F9AD8D1082}"/>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r="46919"/>
          <a:stretch/>
        </p:blipFill>
        <p:spPr>
          <a:xfrm>
            <a:off x="4482639" y="1918015"/>
            <a:ext cx="2557761" cy="1947973"/>
          </a:xfrm>
          <a:prstGeom prst="rect">
            <a:avLst/>
          </a:prstGeom>
          <a:noFill/>
          <a:ln>
            <a:noFill/>
          </a:ln>
        </p:spPr>
      </p:pic>
      <p:sp>
        <p:nvSpPr>
          <p:cNvPr id="20" name="Rectángulo: esquinas redondeadas 10">
            <a:extLst>
              <a:ext uri="{FF2B5EF4-FFF2-40B4-BE49-F238E27FC236}">
                <a16:creationId xmlns:a16="http://schemas.microsoft.com/office/drawing/2014/main" id="{EF9A8E8F-FE3D-4E80-B352-9326202E7159}"/>
              </a:ext>
            </a:extLst>
          </p:cNvPr>
          <p:cNvSpPr/>
          <p:nvPr/>
        </p:nvSpPr>
        <p:spPr>
          <a:xfrm>
            <a:off x="6163551" y="469386"/>
            <a:ext cx="2421732" cy="2102364"/>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22" name="Google Shape;340;p56">
            <a:extLst>
              <a:ext uri="{FF2B5EF4-FFF2-40B4-BE49-F238E27FC236}">
                <a16:creationId xmlns:a16="http://schemas.microsoft.com/office/drawing/2014/main" id="{DB8A2BD0-952B-4B82-9999-961AE2C4D4BB}"/>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53000"/>
          <a:stretch/>
        </p:blipFill>
        <p:spPr>
          <a:xfrm>
            <a:off x="6233759" y="547966"/>
            <a:ext cx="2264749" cy="1947973"/>
          </a:xfrm>
          <a:prstGeom prst="rect">
            <a:avLst/>
          </a:prstGeom>
          <a:noFill/>
          <a:ln>
            <a:noFill/>
          </a:ln>
        </p:spPr>
      </p:pic>
    </p:spTree>
    <p:extLst>
      <p:ext uri="{BB962C8B-B14F-4D97-AF65-F5344CB8AC3E}">
        <p14:creationId xmlns:p14="http://schemas.microsoft.com/office/powerpoint/2010/main" val="375293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30152" y="506932"/>
            <a:ext cx="339892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Synthetic Marijuana</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15</a:t>
            </a:fld>
            <a:endParaRPr lang="en-US">
              <a:solidFill>
                <a:srgbClr val="099BAF"/>
              </a:solidFill>
              <a:latin typeface="Montserrat" panose="00000500000000000000" pitchFamily="2" charset="0"/>
            </a:endParaRPr>
          </a:p>
        </p:txBody>
      </p:sp>
      <p:sp>
        <p:nvSpPr>
          <p:cNvPr id="8" name="Google Shape;41;p13">
            <a:extLst>
              <a:ext uri="{FF2B5EF4-FFF2-40B4-BE49-F238E27FC236}">
                <a16:creationId xmlns:a16="http://schemas.microsoft.com/office/drawing/2014/main" id="{3CA74196-6B5E-44F5-891E-8CA1B85CD6FA}"/>
              </a:ext>
            </a:extLst>
          </p:cNvPr>
          <p:cNvSpPr txBox="1"/>
          <p:nvPr/>
        </p:nvSpPr>
        <p:spPr>
          <a:xfrm>
            <a:off x="630152" y="1134342"/>
            <a:ext cx="3941848"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Synthetic Cannabinoids</a:t>
            </a:r>
          </a:p>
        </p:txBody>
      </p:sp>
      <p:sp>
        <p:nvSpPr>
          <p:cNvPr id="10" name="&quot;Not Allowed&quot; Symbol 9">
            <a:extLst>
              <a:ext uri="{FF2B5EF4-FFF2-40B4-BE49-F238E27FC236}">
                <a16:creationId xmlns:a16="http://schemas.microsoft.com/office/drawing/2014/main" id="{93F9F351-0991-4E17-B1FE-4D5504909AAD}"/>
              </a:ext>
            </a:extLst>
          </p:cNvPr>
          <p:cNvSpPr>
            <a:spLocks noChangeAspect="1"/>
          </p:cNvSpPr>
          <p:nvPr/>
        </p:nvSpPr>
        <p:spPr>
          <a:xfrm>
            <a:off x="570024" y="264599"/>
            <a:ext cx="1759590" cy="1739486"/>
          </a:xfrm>
          <a:prstGeom prst="noSmoking">
            <a:avLst>
              <a:gd name="adj" fmla="val 426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ángulo: esquinas redondeadas 10">
            <a:extLst>
              <a:ext uri="{FF2B5EF4-FFF2-40B4-BE49-F238E27FC236}">
                <a16:creationId xmlns:a16="http://schemas.microsoft.com/office/drawing/2014/main" id="{47A62A49-B5DB-49E3-B7D6-DFD53B23FB80}"/>
              </a:ext>
            </a:extLst>
          </p:cNvPr>
          <p:cNvSpPr/>
          <p:nvPr/>
        </p:nvSpPr>
        <p:spPr>
          <a:xfrm>
            <a:off x="1743076" y="2208810"/>
            <a:ext cx="2900362" cy="2567975"/>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7" name="Rectángulo: esquinas redondeadas 10">
            <a:extLst>
              <a:ext uri="{FF2B5EF4-FFF2-40B4-BE49-F238E27FC236}">
                <a16:creationId xmlns:a16="http://schemas.microsoft.com/office/drawing/2014/main" id="{5F8B0193-C452-4017-8023-7DE2AF61599C}"/>
              </a:ext>
            </a:extLst>
          </p:cNvPr>
          <p:cNvSpPr/>
          <p:nvPr/>
        </p:nvSpPr>
        <p:spPr>
          <a:xfrm>
            <a:off x="5277153" y="307996"/>
            <a:ext cx="3074469" cy="3663929"/>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8" name="Google Shape;346;p57" descr="K2CampaignAd-Bus.pdf">
            <a:extLst>
              <a:ext uri="{FF2B5EF4-FFF2-40B4-BE49-F238E27FC236}">
                <a16:creationId xmlns:a16="http://schemas.microsoft.com/office/drawing/2014/main" id="{7E859C71-0848-4722-AA54-61334ACFEADC}"/>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l="2074" t="1541" r="2135" b="1648"/>
          <a:stretch/>
        </p:blipFill>
        <p:spPr>
          <a:xfrm>
            <a:off x="5435355" y="449782"/>
            <a:ext cx="2765670" cy="3378643"/>
          </a:xfrm>
          <a:prstGeom prst="rect">
            <a:avLst/>
          </a:prstGeom>
          <a:noFill/>
          <a:ln>
            <a:noFill/>
          </a:ln>
        </p:spPr>
      </p:pic>
      <p:pic>
        <p:nvPicPr>
          <p:cNvPr id="19" name="Google Shape;347;p57">
            <a:extLst>
              <a:ext uri="{FF2B5EF4-FFF2-40B4-BE49-F238E27FC236}">
                <a16:creationId xmlns:a16="http://schemas.microsoft.com/office/drawing/2014/main" id="{0B24DC81-CF2A-476F-BA82-D6B80408CAEA}"/>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38091" y="2389162"/>
            <a:ext cx="2529231" cy="2201260"/>
          </a:xfrm>
          <a:prstGeom prst="rect">
            <a:avLst/>
          </a:prstGeom>
          <a:noFill/>
          <a:ln>
            <a:noFill/>
          </a:ln>
        </p:spPr>
      </p:pic>
    </p:spTree>
    <p:extLst>
      <p:ext uri="{BB962C8B-B14F-4D97-AF65-F5344CB8AC3E}">
        <p14:creationId xmlns:p14="http://schemas.microsoft.com/office/powerpoint/2010/main" val="43740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522996" y="294209"/>
            <a:ext cx="3713248"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The Brain on Cannabis</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16</a:t>
            </a:fld>
            <a:endParaRPr lang="en-US">
              <a:solidFill>
                <a:srgbClr val="099BAF"/>
              </a:solidFill>
              <a:latin typeface="Montserrat" panose="00000500000000000000" pitchFamily="2" charset="0"/>
            </a:endParaRPr>
          </a:p>
        </p:txBody>
      </p:sp>
      <p:cxnSp>
        <p:nvCxnSpPr>
          <p:cNvPr id="11" name="Straight Connector 11">
            <a:extLst>
              <a:ext uri="{FF2B5EF4-FFF2-40B4-BE49-F238E27FC236}">
                <a16:creationId xmlns:a16="http://schemas.microsoft.com/office/drawing/2014/main" id="{AAB85E86-C682-4344-98DD-D1C2F7C5E5BA}"/>
              </a:ext>
            </a:extLst>
          </p:cNvPr>
          <p:cNvCxnSpPr>
            <a:cxnSpLocks/>
          </p:cNvCxnSpPr>
          <p:nvPr/>
        </p:nvCxnSpPr>
        <p:spPr>
          <a:xfrm>
            <a:off x="645567" y="935982"/>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A712EC7-CE3B-422F-8E6C-A7466E0739C9}"/>
              </a:ext>
            </a:extLst>
          </p:cNvPr>
          <p:cNvGrpSpPr>
            <a:grpSpLocks noChangeAspect="1"/>
          </p:cNvGrpSpPr>
          <p:nvPr/>
        </p:nvGrpSpPr>
        <p:grpSpPr>
          <a:xfrm>
            <a:off x="3828913" y="1071563"/>
            <a:ext cx="4669519" cy="3540624"/>
            <a:chOff x="2078830" y="935982"/>
            <a:chExt cx="4314825" cy="3271681"/>
          </a:xfrm>
        </p:grpSpPr>
        <p:sp>
          <p:nvSpPr>
            <p:cNvPr id="12" name="Rectángulo: esquinas redondeadas 10">
              <a:extLst>
                <a:ext uri="{FF2B5EF4-FFF2-40B4-BE49-F238E27FC236}">
                  <a16:creationId xmlns:a16="http://schemas.microsoft.com/office/drawing/2014/main" id="{47A62A49-B5DB-49E3-B7D6-DFD53B23FB80}"/>
                </a:ext>
              </a:extLst>
            </p:cNvPr>
            <p:cNvSpPr/>
            <p:nvPr/>
          </p:nvSpPr>
          <p:spPr>
            <a:xfrm>
              <a:off x="2078830" y="935982"/>
              <a:ext cx="4314825" cy="3271681"/>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3" name="Google Shape;354;p58">
              <a:extLst>
                <a:ext uri="{FF2B5EF4-FFF2-40B4-BE49-F238E27FC236}">
                  <a16:creationId xmlns:a16="http://schemas.microsoft.com/office/drawing/2014/main" id="{3CCF1BC6-21C8-43EF-B8E2-A7242932D458}"/>
                </a:ext>
              </a:extLst>
            </p:cNvPr>
            <p:cNvPicPr preferRelativeResize="0">
              <a:picLocks/>
            </p:cNvPicPr>
            <p:nvPr/>
          </p:nvPicPr>
          <p:blipFill rotWithShape="1">
            <a:blip r:embed="rId4" cstate="email">
              <a:alphaModFix/>
              <a:extLst>
                <a:ext uri="{28A0092B-C50C-407E-A947-70E740481C1C}">
                  <a14:useLocalDpi xmlns:a14="http://schemas.microsoft.com/office/drawing/2010/main"/>
                </a:ext>
              </a:extLst>
            </a:blip>
            <a:srcRect/>
            <a:stretch/>
          </p:blipFill>
          <p:spPr>
            <a:xfrm>
              <a:off x="2258508" y="1105650"/>
              <a:ext cx="3955472" cy="2932198"/>
            </a:xfrm>
            <a:prstGeom prst="rect">
              <a:avLst/>
            </a:prstGeom>
            <a:noFill/>
            <a:ln>
              <a:noFill/>
            </a:ln>
          </p:spPr>
        </p:pic>
      </p:grpSp>
      <p:sp>
        <p:nvSpPr>
          <p:cNvPr id="14" name="Google Shape;89;p20">
            <a:extLst>
              <a:ext uri="{FF2B5EF4-FFF2-40B4-BE49-F238E27FC236}">
                <a16:creationId xmlns:a16="http://schemas.microsoft.com/office/drawing/2014/main" id="{96104D05-2B69-4AA9-A8D6-29C99ED8402A}"/>
              </a:ext>
            </a:extLst>
          </p:cNvPr>
          <p:cNvSpPr txBox="1"/>
          <p:nvPr/>
        </p:nvSpPr>
        <p:spPr>
          <a:xfrm>
            <a:off x="522996" y="1215830"/>
            <a:ext cx="3111472" cy="991590"/>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1800" dirty="0">
                <a:solidFill>
                  <a:srgbClr val="1A547A"/>
                </a:solidFill>
                <a:latin typeface="Montserrat" panose="00000500000000000000" pitchFamily="2" charset="0"/>
                <a:ea typeface="Calibri"/>
                <a:cs typeface="Calibri"/>
                <a:sym typeface="Calibri"/>
              </a:rPr>
              <a:t>CB1 receptors modulate cognition, memory, motor activity, and nausea/vomiting.</a:t>
            </a:r>
          </a:p>
          <a:p>
            <a:pPr marL="19050">
              <a:buClr>
                <a:srgbClr val="1A547A"/>
              </a:buClr>
              <a:buSzPct val="80000"/>
            </a:pPr>
            <a:endParaRPr lang="en-US" sz="1800" dirty="0">
              <a:solidFill>
                <a:srgbClr val="1A547A"/>
              </a:solidFill>
              <a:latin typeface="Montserrat" panose="00000500000000000000" pitchFamily="2" charset="0"/>
              <a:ea typeface="Calibri"/>
              <a:cs typeface="Calibri"/>
              <a:sym typeface="Calibri"/>
            </a:endParaRPr>
          </a:p>
        </p:txBody>
      </p:sp>
    </p:spTree>
    <p:extLst>
      <p:ext uri="{BB962C8B-B14F-4D97-AF65-F5344CB8AC3E}">
        <p14:creationId xmlns:p14="http://schemas.microsoft.com/office/powerpoint/2010/main" val="18554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89" y="18"/>
            <a:ext cx="7986712" cy="5143482"/>
          </a:xfrm>
          <a:prstGeom prst="rect">
            <a:avLst/>
          </a:prstGeom>
          <a:gradFill flip="none" rotWithShape="1">
            <a:gsLst>
              <a:gs pos="23000">
                <a:schemeClr val="bg1"/>
              </a:gs>
              <a:gs pos="81000">
                <a:schemeClr val="bg1">
                  <a:alpha val="8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1" y="431676"/>
            <a:ext cx="729309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Pharmacology</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108339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17</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2" y="1227351"/>
            <a:ext cx="3578352" cy="348180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b="1" dirty="0">
                <a:solidFill>
                  <a:srgbClr val="1A547A"/>
                </a:solidFill>
                <a:latin typeface="Montserrat" panose="00000500000000000000" pitchFamily="2" charset="0"/>
                <a:ea typeface="Times New Roman"/>
                <a:cs typeface="Times New Roman"/>
                <a:sym typeface="Times New Roman"/>
              </a:rPr>
              <a:t>Smoked</a:t>
            </a:r>
            <a:endParaRPr lang="en-US" sz="2000" dirty="0">
              <a:solidFill>
                <a:srgbClr val="1A547A"/>
              </a:solidFill>
              <a:latin typeface="Montserrat" panose="00000500000000000000" pitchFamily="2" charset="0"/>
              <a:ea typeface="Times New Roman"/>
              <a:cs typeface="Times New Roman"/>
              <a:sym typeface="Times New Roman"/>
            </a:endParaRP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Time to onset: 5 minutes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Peak effect: 30 to 45 minutes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Effects last 4 to 6 hours</a:t>
            </a:r>
          </a:p>
          <a:p>
            <a:pPr marL="19050" indent="0">
              <a:buClr>
                <a:srgbClr val="1A547A"/>
              </a:buClr>
              <a:buSzPct val="80000"/>
              <a:buNone/>
            </a:pPr>
            <a:endParaRPr lang="en-US" sz="1500" dirty="0">
              <a:solidFill>
                <a:srgbClr val="1A547A"/>
              </a:solidFill>
              <a:latin typeface="Montserrat" panose="00000500000000000000" pitchFamily="2" charset="0"/>
              <a:ea typeface="Times New Roman"/>
              <a:cs typeface="Times New Roman"/>
              <a:sym typeface="Times New Roman"/>
            </a:endParaRPr>
          </a:p>
          <a:p>
            <a:pPr marL="19050" indent="0">
              <a:buClr>
                <a:srgbClr val="1A547A"/>
              </a:buClr>
              <a:buSzPct val="80000"/>
              <a:buNone/>
            </a:pPr>
            <a:r>
              <a:rPr lang="en-US" sz="2000" b="1" dirty="0">
                <a:solidFill>
                  <a:srgbClr val="1A547A"/>
                </a:solidFill>
                <a:latin typeface="Montserrat" panose="00000500000000000000" pitchFamily="2" charset="0"/>
                <a:ea typeface="Times New Roman"/>
                <a:cs typeface="Times New Roman"/>
                <a:sym typeface="Times New Roman"/>
              </a:rPr>
              <a:t>Edibles</a:t>
            </a:r>
            <a:endParaRPr lang="en-US" sz="2000" dirty="0">
              <a:solidFill>
                <a:srgbClr val="1A547A"/>
              </a:solidFill>
              <a:latin typeface="Montserrat" panose="00000500000000000000" pitchFamily="2" charset="0"/>
              <a:ea typeface="Times New Roman"/>
              <a:cs typeface="Times New Roman"/>
              <a:sym typeface="Times New Roman"/>
            </a:endParaRP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Time to onset: 30 minutes to 2 hours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Peak effect: 3 hours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Effects may last up to 12 hours</a:t>
            </a:r>
          </a:p>
        </p:txBody>
      </p:sp>
      <p:sp>
        <p:nvSpPr>
          <p:cNvPr id="8" name="Google Shape;366;p41">
            <a:extLst>
              <a:ext uri="{FF2B5EF4-FFF2-40B4-BE49-F238E27FC236}">
                <a16:creationId xmlns:a16="http://schemas.microsoft.com/office/drawing/2014/main" id="{86ABD687-0D33-45B8-8048-C5F9942DFCFD}"/>
              </a:ext>
            </a:extLst>
          </p:cNvPr>
          <p:cNvSpPr txBox="1">
            <a:spLocks/>
          </p:cNvSpPr>
          <p:nvPr/>
        </p:nvSpPr>
        <p:spPr>
          <a:xfrm>
            <a:off x="4451974" y="1747044"/>
            <a:ext cx="3534736" cy="1649412"/>
          </a:xfrm>
          <a:prstGeom prst="rect">
            <a:avLst/>
          </a:prstGeom>
          <a:noFill/>
          <a:ln w="38100">
            <a:solidFill>
              <a:srgbClr val="44BAE7"/>
            </a:solid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3337">
              <a:buClr>
                <a:schemeClr val="bg1"/>
              </a:buClr>
              <a:buSzPct val="80000"/>
            </a:pPr>
            <a:r>
              <a:rPr lang="en-US" sz="2000" b="1" dirty="0">
                <a:solidFill>
                  <a:srgbClr val="1A547A"/>
                </a:solidFill>
                <a:latin typeface="Montserrat" panose="00000500000000000000" pitchFamily="2" charset="0"/>
                <a:ea typeface="Times New Roman"/>
                <a:cs typeface="Times New Roman"/>
                <a:sym typeface="Times New Roman"/>
              </a:rPr>
              <a:t>Typical Dose (Adult)</a:t>
            </a:r>
            <a:endParaRPr lang="en-US" sz="2000" dirty="0">
              <a:solidFill>
                <a:srgbClr val="1A547A"/>
              </a:solidFill>
              <a:latin typeface="Montserrat" panose="00000500000000000000" pitchFamily="2" charset="0"/>
              <a:ea typeface="Times New Roman"/>
              <a:cs typeface="Times New Roman"/>
              <a:sym typeface="Times New Roman"/>
            </a:endParaRP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Smoking cannabis: 5 mg</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Edibles: 10 mg</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Typical medical edibles: 10 to 100 mg</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Concentrate or tincture: up to 1000 mg per container</a:t>
            </a:r>
          </a:p>
          <a:p>
            <a:pPr marL="33337">
              <a:buClr>
                <a:schemeClr val="bg1"/>
              </a:buClr>
              <a:buSzPct val="80000"/>
            </a:pPr>
            <a:endParaRPr lang="en-US" sz="2000" dirty="0">
              <a:solidFill>
                <a:srgbClr val="1A547A"/>
              </a:solidFill>
              <a:latin typeface="Montserrat" panose="00000500000000000000" pitchFamily="2" charset="0"/>
              <a:ea typeface="Times New Roman"/>
              <a:cs typeface="Times New Roman"/>
              <a:sym typeface="Times New Roman"/>
            </a:endParaRPr>
          </a:p>
          <a:p>
            <a:pPr marL="33337">
              <a:buClr>
                <a:schemeClr val="bg1"/>
              </a:buClr>
              <a:buSzPct val="80000"/>
            </a:pPr>
            <a:endParaRPr lang="en-US" sz="2000" b="1" dirty="0">
              <a:solidFill>
                <a:schemeClr val="bg1"/>
              </a:solidFill>
              <a:latin typeface="Montserrat" panose="00000500000000000000" pitchFamily="2" charset="0"/>
              <a:ea typeface="Times New Roman"/>
              <a:cs typeface="Times New Roman"/>
              <a:sym typeface="Times New Roman"/>
            </a:endParaRPr>
          </a:p>
        </p:txBody>
      </p:sp>
    </p:spTree>
    <p:extLst>
      <p:ext uri="{BB962C8B-B14F-4D97-AF65-F5344CB8AC3E}">
        <p14:creationId xmlns:p14="http://schemas.microsoft.com/office/powerpoint/2010/main" val="3836122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6" name="Google Shape;41;p13">
            <a:extLst>
              <a:ext uri="{FF2B5EF4-FFF2-40B4-BE49-F238E27FC236}">
                <a16:creationId xmlns:a16="http://schemas.microsoft.com/office/drawing/2014/main" id="{7B12437F-BA44-4DE7-B541-CABB6D689470}"/>
              </a:ext>
            </a:extLst>
          </p:cNvPr>
          <p:cNvSpPr txBox="1"/>
          <p:nvPr/>
        </p:nvSpPr>
        <p:spPr>
          <a:xfrm>
            <a:off x="732675" y="266579"/>
            <a:ext cx="718237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Average THC Concentration</a:t>
            </a:r>
          </a:p>
        </p:txBody>
      </p:sp>
      <p:cxnSp>
        <p:nvCxnSpPr>
          <p:cNvPr id="7" name="Straight Connector 6">
            <a:extLst>
              <a:ext uri="{FF2B5EF4-FFF2-40B4-BE49-F238E27FC236}">
                <a16:creationId xmlns:a16="http://schemas.microsoft.com/office/drawing/2014/main" id="{D2C63C4F-A993-4F80-AC12-DB5DA27917A3}"/>
              </a:ext>
            </a:extLst>
          </p:cNvPr>
          <p:cNvCxnSpPr>
            <a:cxnSpLocks/>
          </p:cNvCxnSpPr>
          <p:nvPr/>
        </p:nvCxnSpPr>
        <p:spPr>
          <a:xfrm>
            <a:off x="840959" y="912962"/>
            <a:ext cx="535406" cy="0"/>
          </a:xfrm>
          <a:prstGeom prst="line">
            <a:avLst/>
          </a:prstGeom>
          <a:noFill/>
          <a:ln w="57150" cap="flat" cmpd="sng" algn="ctr">
            <a:solidFill>
              <a:srgbClr val="4ABDE8">
                <a:shade val="95000"/>
                <a:satMod val="105000"/>
              </a:srgbClr>
            </a:solidFill>
            <a:prstDash val="solid"/>
          </a:ln>
          <a:effectLst/>
        </p:spPr>
      </p:cxnSp>
      <p:sp>
        <p:nvSpPr>
          <p:cNvPr id="12" name="Rectángulo: esquinas redondeadas 10">
            <a:extLst>
              <a:ext uri="{FF2B5EF4-FFF2-40B4-BE49-F238E27FC236}">
                <a16:creationId xmlns:a16="http://schemas.microsoft.com/office/drawing/2014/main" id="{8BFE290A-682D-46ED-BF5D-31C060987505}"/>
              </a:ext>
            </a:extLst>
          </p:cNvPr>
          <p:cNvSpPr/>
          <p:nvPr/>
        </p:nvSpPr>
        <p:spPr>
          <a:xfrm>
            <a:off x="4525268" y="1087162"/>
            <a:ext cx="4098650" cy="2114550"/>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8" name="Picture 7">
            <a:extLst>
              <a:ext uri="{FF2B5EF4-FFF2-40B4-BE49-F238E27FC236}">
                <a16:creationId xmlns:a16="http://schemas.microsoft.com/office/drawing/2014/main" id="{3AF00E00-D576-4FA2-A27C-01F20D5C44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6918" y="1203902"/>
            <a:ext cx="3880630" cy="1888212"/>
          </a:xfrm>
          <a:prstGeom prst="rect">
            <a:avLst/>
          </a:prstGeom>
        </p:spPr>
      </p:pic>
      <p:grpSp>
        <p:nvGrpSpPr>
          <p:cNvPr id="36" name="Group 35">
            <a:extLst>
              <a:ext uri="{FF2B5EF4-FFF2-40B4-BE49-F238E27FC236}">
                <a16:creationId xmlns:a16="http://schemas.microsoft.com/office/drawing/2014/main" id="{536BC4CE-2EAC-479F-B560-F1AB9FB8EF9E}"/>
              </a:ext>
            </a:extLst>
          </p:cNvPr>
          <p:cNvGrpSpPr/>
          <p:nvPr/>
        </p:nvGrpSpPr>
        <p:grpSpPr>
          <a:xfrm>
            <a:off x="520082" y="2144437"/>
            <a:ext cx="3600450" cy="2393156"/>
            <a:chOff x="4886325" y="2571750"/>
            <a:chExt cx="3600450" cy="2393156"/>
          </a:xfrm>
        </p:grpSpPr>
        <p:sp>
          <p:nvSpPr>
            <p:cNvPr id="20" name="Rectángulo: esquinas redondeadas 10">
              <a:extLst>
                <a:ext uri="{FF2B5EF4-FFF2-40B4-BE49-F238E27FC236}">
                  <a16:creationId xmlns:a16="http://schemas.microsoft.com/office/drawing/2014/main" id="{EF9A8E8F-FE3D-4E80-B352-9326202E7159}"/>
                </a:ext>
              </a:extLst>
            </p:cNvPr>
            <p:cNvSpPr/>
            <p:nvPr/>
          </p:nvSpPr>
          <p:spPr>
            <a:xfrm>
              <a:off x="4886325" y="2571750"/>
              <a:ext cx="3600450" cy="2393156"/>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0" name="Google Shape;406;p62">
              <a:extLst>
                <a:ext uri="{FF2B5EF4-FFF2-40B4-BE49-F238E27FC236}">
                  <a16:creationId xmlns:a16="http://schemas.microsoft.com/office/drawing/2014/main" id="{36544911-48B7-4336-93A9-AF867A5B1FE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002560" y="2681158"/>
              <a:ext cx="3367979" cy="2174340"/>
            </a:xfrm>
            <a:prstGeom prst="rect">
              <a:avLst/>
            </a:prstGeom>
            <a:noFill/>
            <a:ln>
              <a:noFill/>
            </a:ln>
          </p:spPr>
        </p:pic>
        <p:grpSp>
          <p:nvGrpSpPr>
            <p:cNvPr id="33" name="Group 32">
              <a:extLst>
                <a:ext uri="{FF2B5EF4-FFF2-40B4-BE49-F238E27FC236}">
                  <a16:creationId xmlns:a16="http://schemas.microsoft.com/office/drawing/2014/main" id="{AFD3A3E0-F6F2-445C-8EAB-58EF77A8C84D}"/>
                </a:ext>
              </a:extLst>
            </p:cNvPr>
            <p:cNvGrpSpPr/>
            <p:nvPr/>
          </p:nvGrpSpPr>
          <p:grpSpPr>
            <a:xfrm>
              <a:off x="6106313" y="3205102"/>
              <a:ext cx="1160471" cy="955351"/>
              <a:chOff x="5616626" y="1197273"/>
              <a:chExt cx="1160471" cy="955351"/>
            </a:xfrm>
            <a:solidFill>
              <a:schemeClr val="bg1"/>
            </a:solidFill>
          </p:grpSpPr>
          <p:sp>
            <p:nvSpPr>
              <p:cNvPr id="30" name="Arrow: Bent-Up 29">
                <a:extLst>
                  <a:ext uri="{FF2B5EF4-FFF2-40B4-BE49-F238E27FC236}">
                    <a16:creationId xmlns:a16="http://schemas.microsoft.com/office/drawing/2014/main" id="{2F23DEA0-E62E-47B7-9271-F0B1A6E48F84}"/>
                  </a:ext>
                </a:extLst>
              </p:cNvPr>
              <p:cNvSpPr/>
              <p:nvPr/>
            </p:nvSpPr>
            <p:spPr>
              <a:xfrm rot="3067001" flipH="1">
                <a:off x="6048284" y="1089261"/>
                <a:ext cx="620802" cy="836825"/>
              </a:xfrm>
              <a:prstGeom prst="bentUpArrow">
                <a:avLst>
                  <a:gd name="adj1" fmla="val 32463"/>
                  <a:gd name="adj2" fmla="val 42892"/>
                  <a:gd name="adj3" fmla="val 4412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508BE5C-0AB5-405D-AEC4-6AF1B39C4A85}"/>
                  </a:ext>
                </a:extLst>
              </p:cNvPr>
              <p:cNvSpPr/>
              <p:nvPr/>
            </p:nvSpPr>
            <p:spPr>
              <a:xfrm rot="19296727">
                <a:off x="5616626" y="1948064"/>
                <a:ext cx="789555" cy="2045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Google Shape;89;p20">
              <a:extLst>
                <a:ext uri="{FF2B5EF4-FFF2-40B4-BE49-F238E27FC236}">
                  <a16:creationId xmlns:a16="http://schemas.microsoft.com/office/drawing/2014/main" id="{E98B9FD3-B470-451E-B756-4A5883E0010B}"/>
                </a:ext>
              </a:extLst>
            </p:cNvPr>
            <p:cNvSpPr txBox="1"/>
            <p:nvPr/>
          </p:nvSpPr>
          <p:spPr>
            <a:xfrm>
              <a:off x="4997226" y="4172046"/>
              <a:ext cx="1136249" cy="422894"/>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2000" b="1" dirty="0">
                  <a:solidFill>
                    <a:schemeClr val="bg1"/>
                  </a:solidFill>
                  <a:latin typeface="Montserrat" panose="00000500000000000000" pitchFamily="2" charset="0"/>
                  <a:ea typeface="Calibri"/>
                  <a:cs typeface="Calibri"/>
                  <a:sym typeface="Calibri"/>
                </a:rPr>
                <a:t>1978: 2%</a:t>
              </a:r>
            </a:p>
            <a:p>
              <a:pPr marL="19050">
                <a:buClr>
                  <a:srgbClr val="1A547A"/>
                </a:buClr>
                <a:buSzPct val="80000"/>
              </a:pPr>
              <a:endParaRPr lang="en-US" sz="2000" b="1" dirty="0">
                <a:solidFill>
                  <a:schemeClr val="bg1"/>
                </a:solidFill>
                <a:latin typeface="Montserrat" panose="00000500000000000000" pitchFamily="2" charset="0"/>
                <a:ea typeface="Calibri"/>
                <a:cs typeface="Calibri"/>
                <a:sym typeface="Calibri"/>
              </a:endParaRPr>
            </a:p>
          </p:txBody>
        </p:sp>
        <p:sp>
          <p:nvSpPr>
            <p:cNvPr id="35" name="Google Shape;89;p20">
              <a:extLst>
                <a:ext uri="{FF2B5EF4-FFF2-40B4-BE49-F238E27FC236}">
                  <a16:creationId xmlns:a16="http://schemas.microsoft.com/office/drawing/2014/main" id="{9B31E00F-7BC9-4711-84A3-0A208D7B4724}"/>
                </a:ext>
              </a:extLst>
            </p:cNvPr>
            <p:cNvSpPr txBox="1"/>
            <p:nvPr/>
          </p:nvSpPr>
          <p:spPr>
            <a:xfrm>
              <a:off x="6826712" y="2799778"/>
              <a:ext cx="1264840" cy="422894"/>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2000" b="1" dirty="0">
                  <a:solidFill>
                    <a:schemeClr val="bg1"/>
                  </a:solidFill>
                  <a:latin typeface="Montserrat" panose="00000500000000000000" pitchFamily="2" charset="0"/>
                  <a:ea typeface="Calibri"/>
                  <a:cs typeface="Calibri"/>
                  <a:sym typeface="Calibri"/>
                </a:rPr>
                <a:t>2020: 17%</a:t>
              </a:r>
            </a:p>
            <a:p>
              <a:pPr marL="19050">
                <a:buClr>
                  <a:srgbClr val="1A547A"/>
                </a:buClr>
                <a:buSzPct val="80000"/>
              </a:pPr>
              <a:endParaRPr lang="en-US" sz="2000" b="1" dirty="0">
                <a:solidFill>
                  <a:schemeClr val="bg1"/>
                </a:solidFill>
                <a:latin typeface="Montserrat" panose="00000500000000000000" pitchFamily="2" charset="0"/>
                <a:ea typeface="Calibri"/>
                <a:cs typeface="Calibri"/>
                <a:sym typeface="Calibri"/>
              </a:endParaRPr>
            </a:p>
          </p:txBody>
        </p:sp>
      </p:grpSp>
    </p:spTree>
    <p:extLst>
      <p:ext uri="{BB962C8B-B14F-4D97-AF65-F5344CB8AC3E}">
        <p14:creationId xmlns:p14="http://schemas.microsoft.com/office/powerpoint/2010/main" val="2319596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6" name="Google Shape;41;p13">
            <a:extLst>
              <a:ext uri="{FF2B5EF4-FFF2-40B4-BE49-F238E27FC236}">
                <a16:creationId xmlns:a16="http://schemas.microsoft.com/office/drawing/2014/main" id="{7B12437F-BA44-4DE7-B541-CABB6D689470}"/>
              </a:ext>
            </a:extLst>
          </p:cNvPr>
          <p:cNvSpPr txBox="1"/>
          <p:nvPr/>
        </p:nvSpPr>
        <p:spPr>
          <a:xfrm>
            <a:off x="630983" y="457878"/>
            <a:ext cx="718237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Edibles are 0.3% of sales but account for 10% of ED visits</a:t>
            </a:r>
          </a:p>
        </p:txBody>
      </p:sp>
      <p:cxnSp>
        <p:nvCxnSpPr>
          <p:cNvPr id="7" name="Straight Connector 6">
            <a:extLst>
              <a:ext uri="{FF2B5EF4-FFF2-40B4-BE49-F238E27FC236}">
                <a16:creationId xmlns:a16="http://schemas.microsoft.com/office/drawing/2014/main" id="{D2C63C4F-A993-4F80-AC12-DB5DA27917A3}"/>
              </a:ext>
            </a:extLst>
          </p:cNvPr>
          <p:cNvCxnSpPr>
            <a:cxnSpLocks/>
          </p:cNvCxnSpPr>
          <p:nvPr/>
        </p:nvCxnSpPr>
        <p:spPr>
          <a:xfrm>
            <a:off x="733802" y="1352483"/>
            <a:ext cx="535406" cy="0"/>
          </a:xfrm>
          <a:prstGeom prst="line">
            <a:avLst/>
          </a:prstGeom>
          <a:noFill/>
          <a:ln w="57150" cap="flat" cmpd="sng" algn="ctr">
            <a:solidFill>
              <a:srgbClr val="4ABDE8">
                <a:shade val="95000"/>
                <a:satMod val="105000"/>
              </a:srgbClr>
            </a:solidFill>
            <a:prstDash val="solid"/>
          </a:ln>
          <a:effectLst/>
        </p:spPr>
      </p:cxnSp>
      <p:sp>
        <p:nvSpPr>
          <p:cNvPr id="20" name="Rectángulo: esquinas redondeadas 10">
            <a:extLst>
              <a:ext uri="{FF2B5EF4-FFF2-40B4-BE49-F238E27FC236}">
                <a16:creationId xmlns:a16="http://schemas.microsoft.com/office/drawing/2014/main" id="{EF9A8E8F-FE3D-4E80-B352-9326202E7159}"/>
              </a:ext>
            </a:extLst>
          </p:cNvPr>
          <p:cNvSpPr/>
          <p:nvPr/>
        </p:nvSpPr>
        <p:spPr>
          <a:xfrm>
            <a:off x="273321" y="1582719"/>
            <a:ext cx="4247291" cy="3105214"/>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aphicFrame>
        <p:nvGraphicFramePr>
          <p:cNvPr id="16" name="Chart 15">
            <a:extLst>
              <a:ext uri="{FF2B5EF4-FFF2-40B4-BE49-F238E27FC236}">
                <a16:creationId xmlns:a16="http://schemas.microsoft.com/office/drawing/2014/main" id="{6EB34F98-28F4-49E0-9B1B-D619D26651CA}"/>
              </a:ext>
            </a:extLst>
          </p:cNvPr>
          <p:cNvGraphicFramePr/>
          <p:nvPr>
            <p:extLst>
              <p:ext uri="{D42A27DB-BD31-4B8C-83A1-F6EECF244321}">
                <p14:modId xmlns:p14="http://schemas.microsoft.com/office/powerpoint/2010/main" val="3349581294"/>
              </p:ext>
            </p:extLst>
          </p:nvPr>
        </p:nvGraphicFramePr>
        <p:xfrm>
          <a:off x="324710" y="1582718"/>
          <a:ext cx="4140134" cy="3048067"/>
        </p:xfrm>
        <a:graphic>
          <a:graphicData uri="http://schemas.openxmlformats.org/drawingml/2006/chart">
            <c:chart xmlns:c="http://schemas.openxmlformats.org/drawingml/2006/chart" xmlns:r="http://schemas.openxmlformats.org/officeDocument/2006/relationships" r:id="rId3"/>
          </a:graphicData>
        </a:graphic>
      </p:graphicFrame>
      <p:sp>
        <p:nvSpPr>
          <p:cNvPr id="34" name="Google Shape;89;p20">
            <a:extLst>
              <a:ext uri="{FF2B5EF4-FFF2-40B4-BE49-F238E27FC236}">
                <a16:creationId xmlns:a16="http://schemas.microsoft.com/office/drawing/2014/main" id="{E98B9FD3-B470-451E-B756-4A5883E0010B}"/>
              </a:ext>
            </a:extLst>
          </p:cNvPr>
          <p:cNvSpPr txBox="1"/>
          <p:nvPr/>
        </p:nvSpPr>
        <p:spPr>
          <a:xfrm>
            <a:off x="3949528" y="2444939"/>
            <a:ext cx="618091"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b="1" dirty="0">
                <a:solidFill>
                  <a:srgbClr val="AC80A0"/>
                </a:solidFill>
                <a:latin typeface="Montserrat" panose="00000500000000000000" pitchFamily="2" charset="0"/>
                <a:ea typeface="Calibri"/>
                <a:cs typeface="Calibri"/>
                <a:sym typeface="Calibri"/>
              </a:rPr>
              <a:t>Inhalable</a:t>
            </a:r>
          </a:p>
          <a:p>
            <a:pPr marL="19050">
              <a:buClr>
                <a:srgbClr val="1A547A"/>
              </a:buClr>
              <a:buSzPct val="80000"/>
            </a:pPr>
            <a:endParaRPr lang="en-US" sz="900" b="1" dirty="0">
              <a:solidFill>
                <a:schemeClr val="bg1"/>
              </a:solidFill>
              <a:latin typeface="Montserrat" panose="00000500000000000000" pitchFamily="2" charset="0"/>
              <a:ea typeface="Calibri"/>
              <a:cs typeface="Calibri"/>
              <a:sym typeface="Calibri"/>
            </a:endParaRPr>
          </a:p>
        </p:txBody>
      </p:sp>
      <p:sp>
        <p:nvSpPr>
          <p:cNvPr id="35" name="Google Shape;89;p20">
            <a:extLst>
              <a:ext uri="{FF2B5EF4-FFF2-40B4-BE49-F238E27FC236}">
                <a16:creationId xmlns:a16="http://schemas.microsoft.com/office/drawing/2014/main" id="{9B31E00F-7BC9-4711-84A3-0A208D7B4724}"/>
              </a:ext>
            </a:extLst>
          </p:cNvPr>
          <p:cNvSpPr txBox="1"/>
          <p:nvPr/>
        </p:nvSpPr>
        <p:spPr>
          <a:xfrm>
            <a:off x="3953908" y="3694277"/>
            <a:ext cx="618091"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b="1" dirty="0">
                <a:solidFill>
                  <a:srgbClr val="CFB3CD"/>
                </a:solidFill>
                <a:latin typeface="Montserrat" panose="00000500000000000000" pitchFamily="2" charset="0"/>
                <a:ea typeface="Calibri"/>
                <a:cs typeface="Calibri"/>
                <a:sym typeface="Calibri"/>
              </a:rPr>
              <a:t>Edible</a:t>
            </a:r>
          </a:p>
          <a:p>
            <a:pPr marL="19050">
              <a:buClr>
                <a:srgbClr val="1A547A"/>
              </a:buClr>
              <a:buSzPct val="80000"/>
            </a:pPr>
            <a:endParaRPr lang="en-US" sz="900" b="1" dirty="0">
              <a:solidFill>
                <a:schemeClr val="bg1"/>
              </a:solidFill>
              <a:latin typeface="Montserrat" panose="00000500000000000000" pitchFamily="2" charset="0"/>
              <a:ea typeface="Calibri"/>
              <a:cs typeface="Calibri"/>
              <a:sym typeface="Calibri"/>
            </a:endParaRPr>
          </a:p>
        </p:txBody>
      </p:sp>
      <p:sp>
        <p:nvSpPr>
          <p:cNvPr id="12" name="Rectángulo: esquinas redondeadas 10">
            <a:extLst>
              <a:ext uri="{FF2B5EF4-FFF2-40B4-BE49-F238E27FC236}">
                <a16:creationId xmlns:a16="http://schemas.microsoft.com/office/drawing/2014/main" id="{8BFE290A-682D-46ED-BF5D-31C060987505}"/>
              </a:ext>
            </a:extLst>
          </p:cNvPr>
          <p:cNvSpPr/>
          <p:nvPr/>
        </p:nvSpPr>
        <p:spPr>
          <a:xfrm>
            <a:off x="4623387" y="1582719"/>
            <a:ext cx="4247291" cy="3105217"/>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13" name="Chart 12">
            <a:extLst>
              <a:ext uri="{FF2B5EF4-FFF2-40B4-BE49-F238E27FC236}">
                <a16:creationId xmlns:a16="http://schemas.microsoft.com/office/drawing/2014/main" id="{6AEED1A1-D0E0-4A13-9C7A-5E0A695479F3}"/>
              </a:ext>
            </a:extLst>
          </p:cNvPr>
          <p:cNvGraphicFramePr>
            <a:graphicFrameLocks noChangeAspect="1"/>
          </p:cNvGraphicFramePr>
          <p:nvPr>
            <p:extLst>
              <p:ext uri="{D42A27DB-BD31-4B8C-83A1-F6EECF244321}">
                <p14:modId xmlns:p14="http://schemas.microsoft.com/office/powerpoint/2010/main" val="2955824725"/>
              </p:ext>
            </p:extLst>
          </p:nvPr>
        </p:nvGraphicFramePr>
        <p:xfrm>
          <a:off x="4572000" y="1583518"/>
          <a:ext cx="4247290" cy="3047267"/>
        </p:xfrm>
        <a:graphic>
          <a:graphicData uri="http://schemas.openxmlformats.org/drawingml/2006/chart">
            <c:chart xmlns:c="http://schemas.openxmlformats.org/drawingml/2006/chart" xmlns:r="http://schemas.openxmlformats.org/officeDocument/2006/relationships" r:id="rId4"/>
          </a:graphicData>
        </a:graphic>
      </p:graphicFrame>
      <p:sp>
        <p:nvSpPr>
          <p:cNvPr id="25" name="Google Shape;89;p20">
            <a:extLst>
              <a:ext uri="{FF2B5EF4-FFF2-40B4-BE49-F238E27FC236}">
                <a16:creationId xmlns:a16="http://schemas.microsoft.com/office/drawing/2014/main" id="{3CB79E1D-DE53-4515-B0D6-8D11A847CF94}"/>
              </a:ext>
            </a:extLst>
          </p:cNvPr>
          <p:cNvSpPr txBox="1"/>
          <p:nvPr/>
        </p:nvSpPr>
        <p:spPr>
          <a:xfrm>
            <a:off x="7982506" y="2348159"/>
            <a:ext cx="939559"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b="1" dirty="0">
                <a:solidFill>
                  <a:srgbClr val="1A547A"/>
                </a:solidFill>
                <a:latin typeface="Montserrat" panose="00000500000000000000" pitchFamily="2" charset="0"/>
                <a:ea typeface="Calibri"/>
                <a:cs typeface="Calibri"/>
                <a:sym typeface="Calibri"/>
              </a:rPr>
              <a:t>Poison Centers</a:t>
            </a:r>
          </a:p>
          <a:p>
            <a:pPr marL="19050">
              <a:buClr>
                <a:srgbClr val="1A547A"/>
              </a:buClr>
              <a:buSzPct val="80000"/>
            </a:pPr>
            <a:endParaRPr lang="en-US" sz="900" b="1" dirty="0">
              <a:solidFill>
                <a:srgbClr val="1A547A"/>
              </a:solidFill>
              <a:latin typeface="Montserrat" panose="00000500000000000000" pitchFamily="2" charset="0"/>
              <a:ea typeface="Calibri"/>
              <a:cs typeface="Calibri"/>
              <a:sym typeface="Calibri"/>
            </a:endParaRPr>
          </a:p>
        </p:txBody>
      </p:sp>
      <p:sp>
        <p:nvSpPr>
          <p:cNvPr id="26" name="Google Shape;89;p20">
            <a:extLst>
              <a:ext uri="{FF2B5EF4-FFF2-40B4-BE49-F238E27FC236}">
                <a16:creationId xmlns:a16="http://schemas.microsoft.com/office/drawing/2014/main" id="{503E76A8-C88B-427B-B4E4-AE27F8E7DC67}"/>
              </a:ext>
            </a:extLst>
          </p:cNvPr>
          <p:cNvSpPr txBox="1"/>
          <p:nvPr/>
        </p:nvSpPr>
        <p:spPr>
          <a:xfrm>
            <a:off x="7770574" y="3238761"/>
            <a:ext cx="1151491"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b="1" dirty="0">
                <a:solidFill>
                  <a:srgbClr val="44BAE7"/>
                </a:solidFill>
                <a:latin typeface="Montserrat" panose="00000500000000000000" pitchFamily="2" charset="0"/>
                <a:ea typeface="Calibri"/>
                <a:cs typeface="Calibri"/>
                <a:sym typeface="Calibri"/>
              </a:rPr>
              <a:t>Children’s Hospitals</a:t>
            </a:r>
          </a:p>
          <a:p>
            <a:pPr marL="19050">
              <a:buClr>
                <a:srgbClr val="1A547A"/>
              </a:buClr>
              <a:buSzPct val="80000"/>
            </a:pPr>
            <a:endParaRPr lang="en-US" sz="900" b="1" dirty="0">
              <a:solidFill>
                <a:srgbClr val="44BAE7"/>
              </a:solidFill>
              <a:latin typeface="Montserrat" panose="00000500000000000000" pitchFamily="2" charset="0"/>
              <a:ea typeface="Calibri"/>
              <a:cs typeface="Calibri"/>
              <a:sym typeface="Calibri"/>
            </a:endParaRPr>
          </a:p>
        </p:txBody>
      </p:sp>
      <p:sp>
        <p:nvSpPr>
          <p:cNvPr id="28" name="TextBox 27">
            <a:extLst>
              <a:ext uri="{FF2B5EF4-FFF2-40B4-BE49-F238E27FC236}">
                <a16:creationId xmlns:a16="http://schemas.microsoft.com/office/drawing/2014/main" id="{2C25799D-05B8-49CC-9207-8D9EB5DC96DD}"/>
              </a:ext>
            </a:extLst>
          </p:cNvPr>
          <p:cNvSpPr txBox="1"/>
          <p:nvPr/>
        </p:nvSpPr>
        <p:spPr>
          <a:xfrm>
            <a:off x="273321" y="4801746"/>
            <a:ext cx="2700338" cy="230832"/>
          </a:xfrm>
          <a:prstGeom prst="rect">
            <a:avLst/>
          </a:prstGeom>
          <a:noFill/>
        </p:spPr>
        <p:txBody>
          <a:bodyPr wrap="square" rtlCol="0">
            <a:spAutoFit/>
          </a:bodyPr>
          <a:lstStyle/>
          <a:p>
            <a:r>
              <a:rPr lang="en-US" sz="900" dirty="0">
                <a:solidFill>
                  <a:schemeClr val="bg1"/>
                </a:solidFill>
                <a:latin typeface="Montserrat" panose="00000500000000000000"/>
              </a:rPr>
              <a:t>Monte A, et al. </a:t>
            </a:r>
            <a:r>
              <a:rPr lang="en-US" sz="900" i="1" dirty="0">
                <a:solidFill>
                  <a:schemeClr val="bg1"/>
                </a:solidFill>
                <a:latin typeface="Montserrat" panose="00000500000000000000"/>
              </a:rPr>
              <a:t>Ann Intern Med</a:t>
            </a:r>
            <a:r>
              <a:rPr lang="en-US" sz="900" dirty="0">
                <a:solidFill>
                  <a:schemeClr val="bg1"/>
                </a:solidFill>
                <a:latin typeface="Montserrat" panose="00000500000000000000"/>
              </a:rPr>
              <a:t>. 2019;170:531-537.</a:t>
            </a:r>
          </a:p>
        </p:txBody>
      </p:sp>
    </p:spTree>
    <p:extLst>
      <p:ext uri="{BB962C8B-B14F-4D97-AF65-F5344CB8AC3E}">
        <p14:creationId xmlns:p14="http://schemas.microsoft.com/office/powerpoint/2010/main" val="330516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B034E-55DC-4B1C-B34F-9738CA432F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6195" y="0"/>
            <a:ext cx="5144950" cy="5143500"/>
          </a:xfrm>
          <a:prstGeom prst="rect">
            <a:avLst/>
          </a:prstGeom>
        </p:spPr>
      </p:pic>
      <p:sp>
        <p:nvSpPr>
          <p:cNvPr id="2" name="Google Shape;41;p13">
            <a:extLst>
              <a:ext uri="{FF2B5EF4-FFF2-40B4-BE49-F238E27FC236}">
                <a16:creationId xmlns:a16="http://schemas.microsoft.com/office/drawing/2014/main" id="{5C61F523-EC16-4CE4-9A60-C083675A3A0D}"/>
              </a:ext>
            </a:extLst>
          </p:cNvPr>
          <p:cNvSpPr txBox="1"/>
          <p:nvPr/>
        </p:nvSpPr>
        <p:spPr>
          <a:xfrm>
            <a:off x="1022224" y="370076"/>
            <a:ext cx="531140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Tobacco Use in ED Patients</a:t>
            </a:r>
          </a:p>
        </p:txBody>
      </p:sp>
      <p:cxnSp>
        <p:nvCxnSpPr>
          <p:cNvPr id="3" name="Straight Connector 2">
            <a:extLst>
              <a:ext uri="{FF2B5EF4-FFF2-40B4-BE49-F238E27FC236}">
                <a16:creationId xmlns:a16="http://schemas.microsoft.com/office/drawing/2014/main" id="{F99415AD-C6CE-48E0-BB87-7E8CD9CA94C5}"/>
              </a:ext>
            </a:extLst>
          </p:cNvPr>
          <p:cNvCxnSpPr>
            <a:cxnSpLocks/>
          </p:cNvCxnSpPr>
          <p:nvPr/>
        </p:nvCxnSpPr>
        <p:spPr>
          <a:xfrm>
            <a:off x="1130508" y="1021791"/>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4" name="Google Shape;299;p34">
            <a:extLst>
              <a:ext uri="{FF2B5EF4-FFF2-40B4-BE49-F238E27FC236}">
                <a16:creationId xmlns:a16="http://schemas.microsoft.com/office/drawing/2014/main" id="{C481916C-A624-467D-AF6A-72DA82588E9F}"/>
              </a:ext>
            </a:extLst>
          </p:cNvPr>
          <p:cNvSpPr txBox="1">
            <a:spLocks/>
          </p:cNvSpPr>
          <p:nvPr/>
        </p:nvSpPr>
        <p:spPr>
          <a:xfrm>
            <a:off x="864659" y="1121561"/>
            <a:ext cx="6529122" cy="226016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The prevalence of tobacco use is less than or equal to 48% in urban, underserved areas. (Lowenstein et al. </a:t>
            </a:r>
            <a:r>
              <a:rPr lang="en-US" sz="1800" i="1" dirty="0" err="1">
                <a:solidFill>
                  <a:schemeClr val="bg1"/>
                </a:solidFill>
                <a:latin typeface="Montserrat" panose="00000500000000000000" pitchFamily="2" charset="0"/>
                <a:ea typeface="Times New Roman"/>
                <a:cs typeface="Times New Roman"/>
                <a:sym typeface="Times New Roman"/>
              </a:rPr>
              <a:t>Acad</a:t>
            </a:r>
            <a:r>
              <a:rPr lang="en-US" sz="1800" i="1" dirty="0">
                <a:solidFill>
                  <a:schemeClr val="bg1"/>
                </a:solidFill>
                <a:latin typeface="Montserrat" panose="00000500000000000000" pitchFamily="2" charset="0"/>
                <a:ea typeface="Times New Roman"/>
                <a:cs typeface="Times New Roman"/>
                <a:sym typeface="Times New Roman"/>
              </a:rPr>
              <a:t> </a:t>
            </a:r>
            <a:r>
              <a:rPr lang="en-US" sz="1800" i="1" dirty="0" err="1">
                <a:solidFill>
                  <a:schemeClr val="bg1"/>
                </a:solidFill>
                <a:latin typeface="Montserrat" panose="00000500000000000000" pitchFamily="2" charset="0"/>
                <a:ea typeface="Times New Roman"/>
                <a:cs typeface="Times New Roman"/>
                <a:sym typeface="Times New Roman"/>
              </a:rPr>
              <a:t>Emerg</a:t>
            </a:r>
            <a:r>
              <a:rPr lang="en-US" sz="1800" i="1" dirty="0">
                <a:solidFill>
                  <a:schemeClr val="bg1"/>
                </a:solidFill>
                <a:latin typeface="Montserrat" panose="00000500000000000000" pitchFamily="2" charset="0"/>
                <a:ea typeface="Times New Roman"/>
                <a:cs typeface="Times New Roman"/>
                <a:sym typeface="Times New Roman"/>
              </a:rPr>
              <a:t> Med</a:t>
            </a:r>
            <a:r>
              <a:rPr lang="en-US" sz="1800" dirty="0">
                <a:solidFill>
                  <a:schemeClr val="bg1"/>
                </a:solidFill>
                <a:latin typeface="Montserrat" panose="00000500000000000000" pitchFamily="2" charset="0"/>
                <a:ea typeface="Times New Roman"/>
                <a:cs typeface="Times New Roman"/>
                <a:sym typeface="Times New Roman"/>
              </a:rPr>
              <a:t>. 1998.)</a:t>
            </a:r>
          </a:p>
          <a:p>
            <a:pPr marL="30480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41% of parents/caregivers of children in the pediatric ED use tobacco. (</a:t>
            </a:r>
            <a:r>
              <a:rPr lang="en-US" sz="1800" dirty="0" err="1">
                <a:solidFill>
                  <a:schemeClr val="bg1"/>
                </a:solidFill>
                <a:latin typeface="Montserrat" panose="00000500000000000000" pitchFamily="2" charset="0"/>
                <a:ea typeface="Times New Roman"/>
                <a:cs typeface="Times New Roman"/>
                <a:sym typeface="Times New Roman"/>
              </a:rPr>
              <a:t>Mahabee</a:t>
            </a:r>
            <a:r>
              <a:rPr lang="en-US" sz="1800" dirty="0">
                <a:solidFill>
                  <a:schemeClr val="bg1"/>
                </a:solidFill>
                <a:latin typeface="Montserrat" panose="00000500000000000000" pitchFamily="2" charset="0"/>
                <a:ea typeface="Times New Roman"/>
                <a:cs typeface="Times New Roman"/>
                <a:sym typeface="Times New Roman"/>
              </a:rPr>
              <a:t>-Gittens. </a:t>
            </a:r>
            <a:r>
              <a:rPr lang="en-US" sz="1800" i="1" dirty="0" err="1">
                <a:solidFill>
                  <a:schemeClr val="bg1"/>
                </a:solidFill>
                <a:latin typeface="Montserrat" panose="00000500000000000000" pitchFamily="2" charset="0"/>
                <a:ea typeface="Times New Roman"/>
                <a:cs typeface="Times New Roman"/>
                <a:sym typeface="Times New Roman"/>
              </a:rPr>
              <a:t>Pediatr</a:t>
            </a:r>
            <a:r>
              <a:rPr lang="en-US" sz="1800" i="1" dirty="0">
                <a:solidFill>
                  <a:schemeClr val="bg1"/>
                </a:solidFill>
                <a:latin typeface="Montserrat" panose="00000500000000000000" pitchFamily="2" charset="0"/>
                <a:ea typeface="Times New Roman"/>
                <a:cs typeface="Times New Roman"/>
                <a:sym typeface="Times New Roman"/>
              </a:rPr>
              <a:t> </a:t>
            </a:r>
            <a:r>
              <a:rPr lang="en-US" sz="1800" i="1" dirty="0" err="1">
                <a:solidFill>
                  <a:schemeClr val="bg1"/>
                </a:solidFill>
                <a:latin typeface="Montserrat" panose="00000500000000000000" pitchFamily="2" charset="0"/>
                <a:ea typeface="Times New Roman"/>
                <a:cs typeface="Times New Roman"/>
                <a:sym typeface="Times New Roman"/>
              </a:rPr>
              <a:t>Emerg</a:t>
            </a:r>
            <a:r>
              <a:rPr lang="en-US" sz="1800" i="1" dirty="0">
                <a:solidFill>
                  <a:schemeClr val="bg1"/>
                </a:solidFill>
                <a:latin typeface="Montserrat" panose="00000500000000000000" pitchFamily="2" charset="0"/>
                <a:ea typeface="Times New Roman"/>
                <a:cs typeface="Times New Roman"/>
                <a:sym typeface="Times New Roman"/>
              </a:rPr>
              <a:t> Care</a:t>
            </a:r>
            <a:r>
              <a:rPr lang="en-US" sz="1800" dirty="0">
                <a:solidFill>
                  <a:schemeClr val="bg1"/>
                </a:solidFill>
                <a:latin typeface="Montserrat" panose="00000500000000000000" pitchFamily="2" charset="0"/>
                <a:ea typeface="Times New Roman"/>
                <a:cs typeface="Times New Roman"/>
                <a:sym typeface="Times New Roman"/>
              </a:rPr>
              <a:t>. 2002.)</a:t>
            </a:r>
          </a:p>
          <a:p>
            <a:pPr marL="30480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cs typeface="Times New Roman"/>
                <a:sym typeface="Times New Roman"/>
              </a:rPr>
              <a:t>4.9% of adult visits, 6.8% of admissions, and 10% of charges are smoking-attributable. (Bernstein. </a:t>
            </a:r>
            <a:r>
              <a:rPr lang="en-US" sz="1800" i="1" dirty="0">
                <a:solidFill>
                  <a:schemeClr val="bg1"/>
                </a:solidFill>
                <a:latin typeface="Montserrat" panose="00000500000000000000" pitchFamily="2" charset="0"/>
                <a:cs typeface="Times New Roman"/>
                <a:sym typeface="Times New Roman"/>
              </a:rPr>
              <a:t>Am J </a:t>
            </a:r>
            <a:r>
              <a:rPr lang="en-US" sz="1800" i="1" dirty="0" err="1">
                <a:solidFill>
                  <a:schemeClr val="bg1"/>
                </a:solidFill>
                <a:latin typeface="Montserrat" panose="00000500000000000000" pitchFamily="2" charset="0"/>
                <a:cs typeface="Times New Roman"/>
                <a:sym typeface="Times New Roman"/>
              </a:rPr>
              <a:t>Emerg</a:t>
            </a:r>
            <a:r>
              <a:rPr lang="en-US" sz="1800" i="1" dirty="0">
                <a:solidFill>
                  <a:schemeClr val="bg1"/>
                </a:solidFill>
                <a:latin typeface="Montserrat" panose="00000500000000000000" pitchFamily="2" charset="0"/>
                <a:cs typeface="Times New Roman"/>
                <a:sym typeface="Times New Roman"/>
              </a:rPr>
              <a:t> Med</a:t>
            </a:r>
            <a:r>
              <a:rPr lang="en-US" sz="1800" dirty="0">
                <a:solidFill>
                  <a:schemeClr val="bg1"/>
                </a:solidFill>
                <a:latin typeface="Montserrat" panose="00000500000000000000" pitchFamily="2" charset="0"/>
                <a:cs typeface="Times New Roman"/>
                <a:sym typeface="Times New Roman"/>
              </a:rPr>
              <a:t>. 2002.)</a:t>
            </a:r>
            <a:endParaRPr lang="en-US" sz="1800" dirty="0">
              <a:solidFill>
                <a:schemeClr val="bg1"/>
              </a:solidFill>
              <a:latin typeface="Montserrat" panose="00000500000000000000" pitchFamily="2" charset="0"/>
            </a:endParaRPr>
          </a:p>
        </p:txBody>
      </p:sp>
      <p:sp>
        <p:nvSpPr>
          <p:cNvPr id="7" name="Slide Number Placeholder 2">
            <a:extLst>
              <a:ext uri="{FF2B5EF4-FFF2-40B4-BE49-F238E27FC236}">
                <a16:creationId xmlns:a16="http://schemas.microsoft.com/office/drawing/2014/main" id="{42883019-3153-4AA0-94AD-456B53A15624}"/>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2</a:t>
            </a:fld>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58400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young, sport&#10;&#10;Description automatically generated">
            <a:extLst>
              <a:ext uri="{FF2B5EF4-FFF2-40B4-BE49-F238E27FC236}">
                <a16:creationId xmlns:a16="http://schemas.microsoft.com/office/drawing/2014/main" id="{346F434F-536B-46C0-A470-E42BDC4684B5}"/>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l="44074"/>
          <a:stretch/>
        </p:blipFill>
        <p:spPr>
          <a:xfrm>
            <a:off x="0" y="0"/>
            <a:ext cx="4314825" cy="5143500"/>
          </a:xfrm>
          <a:prstGeom prst="rect">
            <a:avLst/>
          </a:prstGeom>
        </p:spPr>
      </p:pic>
      <p:sp>
        <p:nvSpPr>
          <p:cNvPr id="10" name="Rectangle 9">
            <a:extLst>
              <a:ext uri="{FF2B5EF4-FFF2-40B4-BE49-F238E27FC236}">
                <a16:creationId xmlns:a16="http://schemas.microsoft.com/office/drawing/2014/main" id="{8DAC433F-2963-4734-9DA2-33FFF0A886B5}"/>
              </a:ext>
            </a:extLst>
          </p:cNvPr>
          <p:cNvSpPr/>
          <p:nvPr/>
        </p:nvSpPr>
        <p:spPr>
          <a:xfrm flipH="1">
            <a:off x="0" y="0"/>
            <a:ext cx="9143995" cy="5143500"/>
          </a:xfrm>
          <a:prstGeom prst="rect">
            <a:avLst/>
          </a:prstGeom>
          <a:gradFill flip="none" rotWithShape="1">
            <a:gsLst>
              <a:gs pos="62000">
                <a:schemeClr val="bg1"/>
              </a:gs>
              <a:gs pos="100000">
                <a:schemeClr val="bg1">
                  <a:alpha val="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3759114" y="326288"/>
            <a:ext cx="261725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Case 1</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20</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3867399" y="972671"/>
            <a:ext cx="536255"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BB10E51-AE53-4D9E-AA19-3AF0B65216BA}"/>
              </a:ext>
            </a:extLst>
          </p:cNvPr>
          <p:cNvSpPr/>
          <p:nvPr/>
        </p:nvSpPr>
        <p:spPr>
          <a:xfrm rot="5400000" flipH="1">
            <a:off x="3236119" y="-764382"/>
            <a:ext cx="2671761" cy="9144002"/>
          </a:xfrm>
          <a:prstGeom prst="rect">
            <a:avLst/>
          </a:prstGeom>
          <a:gradFill flip="none" rotWithShape="1">
            <a:gsLst>
              <a:gs pos="61000">
                <a:schemeClr val="bg1">
                  <a:alpha val="90000"/>
                </a:schemeClr>
              </a:gs>
              <a:gs pos="100000">
                <a:schemeClr val="bg1">
                  <a:alpha val="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3759114" y="1322294"/>
            <a:ext cx="4850876" cy="284853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Times New Roman"/>
                <a:cs typeface="Times New Roman"/>
                <a:sym typeface="Times New Roman"/>
              </a:rPr>
              <a:t>A 5-year-old child is brought into the ED after becoming ataxic at home and vomiting once.</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Times New Roman"/>
                <a:cs typeface="Times New Roman"/>
                <a:sym typeface="Times New Roman"/>
              </a:rPr>
              <a:t>In the ED, the child displays a deeply altered mental status and performs purposeless movements.</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Times New Roman"/>
                <a:cs typeface="Times New Roman"/>
                <a:sym typeface="Times New Roman"/>
              </a:rPr>
              <a:t>HR 88, BP 110/60</a:t>
            </a:r>
          </a:p>
          <a:p>
            <a:pPr marL="304800" indent="-285750">
              <a:buClr>
                <a:srgbClr val="1A547A"/>
              </a:buClr>
              <a:buSzPct val="80000"/>
              <a:buFont typeface="Montserrat" panose="00000500000000000000" pitchFamily="2" charset="0"/>
              <a:buChar char="O"/>
            </a:pPr>
            <a:r>
              <a:rPr lang="en-US" sz="2000" dirty="0">
                <a:solidFill>
                  <a:srgbClr val="1A547A"/>
                </a:solidFill>
                <a:latin typeface="Montserrat" panose="00000500000000000000" pitchFamily="2" charset="0"/>
                <a:ea typeface="Times New Roman"/>
                <a:cs typeface="Times New Roman"/>
                <a:sym typeface="Times New Roman"/>
              </a:rPr>
              <a:t>Plan intubation and head CT</a:t>
            </a:r>
          </a:p>
        </p:txBody>
      </p:sp>
      <p:sp>
        <p:nvSpPr>
          <p:cNvPr id="11" name="Slide Number Placeholder 2">
            <a:extLst>
              <a:ext uri="{FF2B5EF4-FFF2-40B4-BE49-F238E27FC236}">
                <a16:creationId xmlns:a16="http://schemas.microsoft.com/office/drawing/2014/main" id="{0AC3F525-4AE2-4134-8993-D1A5A1F89C73}"/>
              </a:ext>
            </a:extLst>
          </p:cNvPr>
          <p:cNvSpPr txBox="1">
            <a:spLocks/>
          </p:cNvSpPr>
          <p:nvPr/>
        </p:nvSpPr>
        <p:spPr>
          <a:xfrm>
            <a:off x="8261310" y="4783836"/>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20</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1876263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the hands on the head&#10;&#10;Description automatically generated with medium confidence">
            <a:extLst>
              <a:ext uri="{FF2B5EF4-FFF2-40B4-BE49-F238E27FC236}">
                <a16:creationId xmlns:a16="http://schemas.microsoft.com/office/drawing/2014/main" id="{465028AB-1CDC-469C-9FBD-BCDE8D7D5934}"/>
              </a:ext>
            </a:extLst>
          </p:cNvPr>
          <p:cNvPicPr>
            <a:picLocks noChangeAspect="1"/>
          </p:cNvPicPr>
          <p:nvPr/>
        </p:nvPicPr>
        <p:blipFill rotWithShape="1">
          <a:blip r:embed="rId3" cstate="email">
            <a:grayscl/>
            <a:extLst>
              <a:ext uri="{BEBA8EAE-BF5A-486C-A8C5-ECC9F3942E4B}">
                <a14:imgProps xmlns:a14="http://schemas.microsoft.com/office/drawing/2010/main">
                  <a14:imgLayer r:embed="rId4">
                    <a14:imgEffect>
                      <a14:backgroundRemoval t="7879" b="92651" l="7704" r="76929">
                        <a14:foregroundMark x1="39864" y1="37581" x2="39864" y2="37581"/>
                        <a14:foregroundMark x1="35231" y1="90248" x2="64946" y2="92691"/>
                        <a14:foregroundMark x1="64946" y1="92691" x2="40666" y2="90004"/>
                        <a14:foregroundMark x1="48179" y1="7899" x2="48179" y2="7899"/>
                        <a14:foregroundMark x1="46576" y1="9344" x2="46576" y2="9344"/>
                        <a14:foregroundMark x1="71019" y1="43078" x2="71019" y2="43078"/>
                        <a14:foregroundMark x1="68465" y1="40208" x2="73098" y2="50265"/>
                        <a14:foregroundMark x1="69579" y1="34467" x2="76929" y2="47638"/>
                        <a14:foregroundMark x1="76929" y1="47638" x2="73573" y2="59853"/>
                      </a14:backgroundRemoval>
                    </a14:imgEffect>
                  </a14:imgLayer>
                </a14:imgProps>
              </a:ext>
              <a:ext uri="{28A0092B-C50C-407E-A947-70E740481C1C}">
                <a14:useLocalDpi xmlns:a14="http://schemas.microsoft.com/office/drawing/2010/main"/>
              </a:ext>
            </a:extLst>
          </a:blip>
          <a:srcRect r="22906"/>
          <a:stretch/>
        </p:blipFill>
        <p:spPr>
          <a:xfrm>
            <a:off x="4956630" y="1699961"/>
            <a:ext cx="4187370" cy="3624967"/>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758739" y="454876"/>
            <a:ext cx="261725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Case 2</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21</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867024" y="1101259"/>
            <a:ext cx="536255"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758739" y="1120233"/>
            <a:ext cx="7903115" cy="284853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Father arrived and said he had given his kids some candy that he had received from his niece.</a:t>
            </a:r>
          </a:p>
        </p:txBody>
      </p:sp>
      <p:sp>
        <p:nvSpPr>
          <p:cNvPr id="14" name="Rectángulo: esquinas redondeadas 10">
            <a:extLst>
              <a:ext uri="{FF2B5EF4-FFF2-40B4-BE49-F238E27FC236}">
                <a16:creationId xmlns:a16="http://schemas.microsoft.com/office/drawing/2014/main" id="{DBA318E7-8403-457E-B81D-32972E2E54B2}"/>
              </a:ext>
            </a:extLst>
          </p:cNvPr>
          <p:cNvSpPr/>
          <p:nvPr/>
        </p:nvSpPr>
        <p:spPr>
          <a:xfrm>
            <a:off x="1520167" y="2006116"/>
            <a:ext cx="2565605" cy="1578961"/>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1" name="Picture 10">
            <a:extLst>
              <a:ext uri="{FF2B5EF4-FFF2-40B4-BE49-F238E27FC236}">
                <a16:creationId xmlns:a16="http://schemas.microsoft.com/office/drawing/2014/main" id="{4F89AC20-C6A3-45BA-AF53-88C1D437DA7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938" r="15053"/>
          <a:stretch/>
        </p:blipFill>
        <p:spPr>
          <a:xfrm rot="5400000">
            <a:off x="2060599" y="1576096"/>
            <a:ext cx="1486280" cy="2450793"/>
          </a:xfrm>
          <a:prstGeom prst="rect">
            <a:avLst/>
          </a:prstGeom>
        </p:spPr>
      </p:pic>
      <p:cxnSp>
        <p:nvCxnSpPr>
          <p:cNvPr id="15" name="Straight Connector 14">
            <a:extLst>
              <a:ext uri="{FF2B5EF4-FFF2-40B4-BE49-F238E27FC236}">
                <a16:creationId xmlns:a16="http://schemas.microsoft.com/office/drawing/2014/main" id="{CBA459EB-A133-4C6D-B5DF-72FB1A50A74D}"/>
              </a:ext>
            </a:extLst>
          </p:cNvPr>
          <p:cNvCxnSpPr>
            <a:cxnSpLocks/>
          </p:cNvCxnSpPr>
          <p:nvPr/>
        </p:nvCxnSpPr>
        <p:spPr>
          <a:xfrm flipV="1">
            <a:off x="3925006" y="2947463"/>
            <a:ext cx="735156" cy="212538"/>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A8F9F48-7C82-4386-B379-F01E4A9DA250}"/>
              </a:ext>
            </a:extLst>
          </p:cNvPr>
          <p:cNvCxnSpPr>
            <a:cxnSpLocks/>
          </p:cNvCxnSpPr>
          <p:nvPr/>
        </p:nvCxnSpPr>
        <p:spPr>
          <a:xfrm>
            <a:off x="3907000" y="3502363"/>
            <a:ext cx="753162" cy="310781"/>
          </a:xfrm>
          <a:prstGeom prst="line">
            <a:avLst/>
          </a:prstGeom>
          <a:ln w="38100"/>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C2FF1E54-FBB7-464F-A16F-85A98C16A25B}"/>
              </a:ext>
            </a:extLst>
          </p:cNvPr>
          <p:cNvPicPr>
            <a:picLocks noChangeAspect="1"/>
          </p:cNvPicPr>
          <p:nvPr/>
        </p:nvPicPr>
        <p:blipFill rotWithShape="1">
          <a:blip r:embed="rId6"/>
          <a:srcRect l="26064" t="7349"/>
          <a:stretch/>
        </p:blipFill>
        <p:spPr>
          <a:xfrm>
            <a:off x="4376600" y="2841507"/>
            <a:ext cx="848543" cy="1108907"/>
          </a:xfrm>
          <a:prstGeom prst="rect">
            <a:avLst/>
          </a:prstGeom>
        </p:spPr>
      </p:pic>
    </p:spTree>
    <p:extLst>
      <p:ext uri="{BB962C8B-B14F-4D97-AF65-F5344CB8AC3E}">
        <p14:creationId xmlns:p14="http://schemas.microsoft.com/office/powerpoint/2010/main" val="4078827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22</a:t>
            </a:fld>
            <a:endParaRPr lang="en-US">
              <a:solidFill>
                <a:srgbClr val="099BAF"/>
              </a:solidFill>
              <a:latin typeface="Montserrat" panose="00000500000000000000" pitchFamily="2" charset="0"/>
            </a:endParaRPr>
          </a:p>
        </p:txBody>
      </p:sp>
      <p:grpSp>
        <p:nvGrpSpPr>
          <p:cNvPr id="15" name="Group 14">
            <a:extLst>
              <a:ext uri="{FF2B5EF4-FFF2-40B4-BE49-F238E27FC236}">
                <a16:creationId xmlns:a16="http://schemas.microsoft.com/office/drawing/2014/main" id="{342F84AF-B0F2-43E4-B1D4-6D69BF607E39}"/>
              </a:ext>
            </a:extLst>
          </p:cNvPr>
          <p:cNvGrpSpPr/>
          <p:nvPr/>
        </p:nvGrpSpPr>
        <p:grpSpPr>
          <a:xfrm>
            <a:off x="873433" y="417445"/>
            <a:ext cx="4098650" cy="3900491"/>
            <a:chOff x="350418" y="421478"/>
            <a:chExt cx="4098650" cy="3900491"/>
          </a:xfrm>
        </p:grpSpPr>
        <p:sp>
          <p:nvSpPr>
            <p:cNvPr id="11" name="Rectángulo: esquinas redondeadas 10">
              <a:extLst>
                <a:ext uri="{FF2B5EF4-FFF2-40B4-BE49-F238E27FC236}">
                  <a16:creationId xmlns:a16="http://schemas.microsoft.com/office/drawing/2014/main" id="{B4AF53B3-D64A-4E2C-B43A-BB01FFCE9F17}"/>
                </a:ext>
              </a:extLst>
            </p:cNvPr>
            <p:cNvSpPr/>
            <p:nvPr/>
          </p:nvSpPr>
          <p:spPr>
            <a:xfrm>
              <a:off x="350418" y="421478"/>
              <a:ext cx="4098650" cy="3900491"/>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Google Shape;430;p64">
              <a:extLst>
                <a:ext uri="{FF2B5EF4-FFF2-40B4-BE49-F238E27FC236}">
                  <a16:creationId xmlns:a16="http://schemas.microsoft.com/office/drawing/2014/main" id="{1B4DE0CC-F8C7-4FAF-8B6D-E4A622844681}"/>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tretch/>
          </p:blipFill>
          <p:spPr>
            <a:xfrm>
              <a:off x="475885" y="565922"/>
              <a:ext cx="3834101" cy="3606027"/>
            </a:xfrm>
            <a:prstGeom prst="rect">
              <a:avLst/>
            </a:prstGeom>
            <a:noFill/>
            <a:ln>
              <a:noFill/>
            </a:ln>
          </p:spPr>
        </p:pic>
      </p:grpSp>
      <p:grpSp>
        <p:nvGrpSpPr>
          <p:cNvPr id="6" name="Group 5">
            <a:extLst>
              <a:ext uri="{FF2B5EF4-FFF2-40B4-BE49-F238E27FC236}">
                <a16:creationId xmlns:a16="http://schemas.microsoft.com/office/drawing/2014/main" id="{0E10B1DD-8B12-4DA9-BBFB-ED1CD5AB31E1}"/>
              </a:ext>
            </a:extLst>
          </p:cNvPr>
          <p:cNvGrpSpPr>
            <a:grpSpLocks noChangeAspect="1"/>
          </p:cNvGrpSpPr>
          <p:nvPr/>
        </p:nvGrpSpPr>
        <p:grpSpPr>
          <a:xfrm>
            <a:off x="5413441" y="417445"/>
            <a:ext cx="2857126" cy="2154304"/>
            <a:chOff x="5314950" y="321469"/>
            <a:chExt cx="2671763" cy="2014538"/>
          </a:xfrm>
        </p:grpSpPr>
        <p:sp>
          <p:nvSpPr>
            <p:cNvPr id="8" name="Rectángulo: esquinas redondeadas 10">
              <a:extLst>
                <a:ext uri="{FF2B5EF4-FFF2-40B4-BE49-F238E27FC236}">
                  <a16:creationId xmlns:a16="http://schemas.microsoft.com/office/drawing/2014/main" id="{2BB80EAA-ABDB-43AB-B429-D62A32D47A77}"/>
                </a:ext>
              </a:extLst>
            </p:cNvPr>
            <p:cNvSpPr>
              <a:spLocks noChangeAspect="1"/>
            </p:cNvSpPr>
            <p:nvPr/>
          </p:nvSpPr>
          <p:spPr>
            <a:xfrm>
              <a:off x="5314950" y="321469"/>
              <a:ext cx="2671763" cy="2014538"/>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3" name="Google Shape;332;p55">
              <a:extLst>
                <a:ext uri="{FF2B5EF4-FFF2-40B4-BE49-F238E27FC236}">
                  <a16:creationId xmlns:a16="http://schemas.microsoft.com/office/drawing/2014/main" id="{6E92E828-413F-4ACC-A272-DF6DC0D49805}"/>
                </a:ext>
              </a:extLst>
            </p:cNvPr>
            <p:cNvPicPr preferRelativeResize="0">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5486170" y="471923"/>
              <a:ext cx="2329245" cy="1709056"/>
            </a:xfrm>
            <a:prstGeom prst="rect">
              <a:avLst/>
            </a:prstGeom>
            <a:noFill/>
            <a:ln>
              <a:noFill/>
            </a:ln>
          </p:spPr>
        </p:pic>
      </p:grpSp>
      <p:grpSp>
        <p:nvGrpSpPr>
          <p:cNvPr id="5" name="Group 4">
            <a:extLst>
              <a:ext uri="{FF2B5EF4-FFF2-40B4-BE49-F238E27FC236}">
                <a16:creationId xmlns:a16="http://schemas.microsoft.com/office/drawing/2014/main" id="{2E67EDF6-01F6-4C06-AABC-BC3A4B18EB1D}"/>
              </a:ext>
            </a:extLst>
          </p:cNvPr>
          <p:cNvGrpSpPr>
            <a:grpSpLocks noChangeAspect="1"/>
          </p:cNvGrpSpPr>
          <p:nvPr/>
        </p:nvGrpSpPr>
        <p:grpSpPr>
          <a:xfrm>
            <a:off x="5559327" y="2736674"/>
            <a:ext cx="2557490" cy="1585295"/>
            <a:chOff x="5614988" y="2978944"/>
            <a:chExt cx="2085975" cy="1293020"/>
          </a:xfrm>
        </p:grpSpPr>
        <p:sp>
          <p:nvSpPr>
            <p:cNvPr id="10" name="Rectángulo: esquinas redondeadas 10">
              <a:extLst>
                <a:ext uri="{FF2B5EF4-FFF2-40B4-BE49-F238E27FC236}">
                  <a16:creationId xmlns:a16="http://schemas.microsoft.com/office/drawing/2014/main" id="{737A86F5-2D52-44FE-81D6-6264ACB70FC3}"/>
                </a:ext>
              </a:extLst>
            </p:cNvPr>
            <p:cNvSpPr>
              <a:spLocks noChangeAspect="1"/>
            </p:cNvSpPr>
            <p:nvPr/>
          </p:nvSpPr>
          <p:spPr>
            <a:xfrm>
              <a:off x="5614988" y="2978944"/>
              <a:ext cx="2085975" cy="1293020"/>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4" name="Google Shape;330;p55">
              <a:extLst>
                <a:ext uri="{FF2B5EF4-FFF2-40B4-BE49-F238E27FC236}">
                  <a16:creationId xmlns:a16="http://schemas.microsoft.com/office/drawing/2014/main" id="{E244EF6F-057E-4949-8C3B-BA8D1048AA49}"/>
                </a:ext>
              </a:extLst>
            </p:cNvPr>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5783781" y="3143352"/>
              <a:ext cx="1734022" cy="971343"/>
            </a:xfrm>
            <a:prstGeom prst="rect">
              <a:avLst/>
            </a:prstGeom>
            <a:noFill/>
            <a:ln>
              <a:noFill/>
            </a:ln>
          </p:spPr>
        </p:pic>
      </p:grpSp>
    </p:spTree>
    <p:extLst>
      <p:ext uri="{BB962C8B-B14F-4D97-AF65-F5344CB8AC3E}">
        <p14:creationId xmlns:p14="http://schemas.microsoft.com/office/powerpoint/2010/main" val="1890868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een leaf with a white background&#10;&#10;Description automatically generated with medium confidence">
            <a:extLst>
              <a:ext uri="{FF2B5EF4-FFF2-40B4-BE49-F238E27FC236}">
                <a16:creationId xmlns:a16="http://schemas.microsoft.com/office/drawing/2014/main" id="{EF6794B3-8976-4DA8-81A6-6C34511A98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99958"/>
            <a:ext cx="7258050" cy="3743583"/>
          </a:xfrm>
          <a:prstGeom prst="rect">
            <a:avLst/>
          </a:prstGeom>
        </p:spPr>
      </p:pic>
      <p:sp>
        <p:nvSpPr>
          <p:cNvPr id="20" name="Rectangle 19">
            <a:extLst>
              <a:ext uri="{FF2B5EF4-FFF2-40B4-BE49-F238E27FC236}">
                <a16:creationId xmlns:a16="http://schemas.microsoft.com/office/drawing/2014/main" id="{4E1BCE13-1CAF-430B-A081-36972A104A69}"/>
              </a:ext>
            </a:extLst>
          </p:cNvPr>
          <p:cNvSpPr/>
          <p:nvPr/>
        </p:nvSpPr>
        <p:spPr>
          <a:xfrm flipH="1">
            <a:off x="0" y="0"/>
            <a:ext cx="9143999" cy="5143500"/>
          </a:xfrm>
          <a:prstGeom prst="rect">
            <a:avLst/>
          </a:prstGeom>
          <a:gradFill flip="none" rotWithShape="1">
            <a:gsLst>
              <a:gs pos="73000">
                <a:srgbClr val="C0E194">
                  <a:alpha val="50000"/>
                </a:srgbClr>
              </a:gs>
              <a:gs pos="100000">
                <a:srgbClr val="C0E194">
                  <a:alpha val="25000"/>
                </a:srgbClr>
              </a:gs>
              <a:gs pos="21000">
                <a:srgbClr val="C0E19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23</a:t>
            </a:fld>
            <a:endParaRPr lang="en-US">
              <a:solidFill>
                <a:srgbClr val="099BAF"/>
              </a:solidFill>
              <a:latin typeface="Montserrat" panose="00000500000000000000" pitchFamily="2" charset="0"/>
            </a:endParaRPr>
          </a:p>
        </p:txBody>
      </p:sp>
      <p:sp>
        <p:nvSpPr>
          <p:cNvPr id="16" name="Google Shape;41;p13">
            <a:extLst>
              <a:ext uri="{FF2B5EF4-FFF2-40B4-BE49-F238E27FC236}">
                <a16:creationId xmlns:a16="http://schemas.microsoft.com/office/drawing/2014/main" id="{6FD0D334-6EEB-4996-8FFA-2CCC264BCC4C}"/>
              </a:ext>
            </a:extLst>
          </p:cNvPr>
          <p:cNvSpPr txBox="1"/>
          <p:nvPr/>
        </p:nvSpPr>
        <p:spPr>
          <a:xfrm>
            <a:off x="3252611" y="311670"/>
            <a:ext cx="4327611"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Cannabis Overdose (THC)</a:t>
            </a:r>
          </a:p>
        </p:txBody>
      </p:sp>
      <p:cxnSp>
        <p:nvCxnSpPr>
          <p:cNvPr id="18" name="Straight Connector 11">
            <a:extLst>
              <a:ext uri="{FF2B5EF4-FFF2-40B4-BE49-F238E27FC236}">
                <a16:creationId xmlns:a16="http://schemas.microsoft.com/office/drawing/2014/main" id="{2D4A7C7A-F7F9-4E71-AE89-98684B0EBEF5}"/>
              </a:ext>
            </a:extLst>
          </p:cNvPr>
          <p:cNvCxnSpPr>
            <a:cxnSpLocks/>
          </p:cNvCxnSpPr>
          <p:nvPr/>
        </p:nvCxnSpPr>
        <p:spPr>
          <a:xfrm>
            <a:off x="3360897" y="958053"/>
            <a:ext cx="536255"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9" name="Google Shape;299;p34">
            <a:extLst>
              <a:ext uri="{FF2B5EF4-FFF2-40B4-BE49-F238E27FC236}">
                <a16:creationId xmlns:a16="http://schemas.microsoft.com/office/drawing/2014/main" id="{2C664EE2-4CB3-4372-A151-07766DE69048}"/>
              </a:ext>
            </a:extLst>
          </p:cNvPr>
          <p:cNvSpPr txBox="1">
            <a:spLocks/>
          </p:cNvSpPr>
          <p:nvPr/>
        </p:nvSpPr>
        <p:spPr>
          <a:xfrm>
            <a:off x="4040027" y="958843"/>
            <a:ext cx="4273734" cy="2421030"/>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Confusion</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Anxiety and paranoia</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Tachycardia and dysrhythmia (</a:t>
            </a:r>
            <a:r>
              <a:rPr lang="en-US" sz="1800" dirty="0" err="1">
                <a:solidFill>
                  <a:srgbClr val="1A547A"/>
                </a:solidFill>
                <a:latin typeface="Montserrat" panose="00000500000000000000" pitchFamily="2" charset="0"/>
                <a:ea typeface="Times New Roman"/>
                <a:cs typeface="Times New Roman"/>
                <a:sym typeface="Times New Roman"/>
              </a:rPr>
              <a:t>afib</a:t>
            </a:r>
            <a:r>
              <a:rPr lang="en-US" sz="1800" dirty="0">
                <a:solidFill>
                  <a:srgbClr val="1A547A"/>
                </a:solidFill>
                <a:latin typeface="Montserrat" panose="00000500000000000000" pitchFamily="2" charset="0"/>
                <a:ea typeface="Times New Roman"/>
                <a:cs typeface="Times New Roman"/>
                <a:sym typeface="Times New Roman"/>
              </a:rPr>
              <a:t>)</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Psychological</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Delusions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Hallucinations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Nausea or vomiting</a:t>
            </a:r>
          </a:p>
        </p:txBody>
      </p:sp>
      <p:sp>
        <p:nvSpPr>
          <p:cNvPr id="21" name="Google Shape;299;p34">
            <a:extLst>
              <a:ext uri="{FF2B5EF4-FFF2-40B4-BE49-F238E27FC236}">
                <a16:creationId xmlns:a16="http://schemas.microsoft.com/office/drawing/2014/main" id="{404645C6-D27B-4D14-801D-71B698A1ECFC}"/>
              </a:ext>
            </a:extLst>
          </p:cNvPr>
          <p:cNvSpPr txBox="1">
            <a:spLocks/>
          </p:cNvSpPr>
          <p:nvPr/>
        </p:nvSpPr>
        <p:spPr>
          <a:xfrm>
            <a:off x="3688078" y="3260595"/>
            <a:ext cx="2053592" cy="1550563"/>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2000" b="1" dirty="0">
                <a:solidFill>
                  <a:srgbClr val="1A547A"/>
                </a:solidFill>
                <a:latin typeface="Montserrat" panose="00000500000000000000" pitchFamily="2" charset="0"/>
                <a:ea typeface="Times New Roman"/>
                <a:cs typeface="Times New Roman"/>
                <a:sym typeface="Times New Roman"/>
              </a:rPr>
              <a:t>Management</a:t>
            </a:r>
          </a:p>
          <a:p>
            <a:pPr marL="647700" lvl="1" indent="-285750">
              <a:buClr>
                <a:srgbClr val="1A547A"/>
              </a:buClr>
              <a:buSzPct val="80000"/>
              <a:buFont typeface="Montserrat" panose="00000500000000000000" pitchFamily="2" charset="0"/>
              <a:buChar char="O"/>
            </a:pPr>
            <a:r>
              <a:rPr lang="en-US" dirty="0">
                <a:solidFill>
                  <a:srgbClr val="1A547A"/>
                </a:solidFill>
                <a:latin typeface="Montserrat" panose="00000500000000000000" pitchFamily="2" charset="0"/>
                <a:ea typeface="Times New Roman"/>
                <a:cs typeface="Times New Roman"/>
                <a:sym typeface="Times New Roman"/>
              </a:rPr>
              <a:t>Antiemetics</a:t>
            </a:r>
          </a:p>
          <a:p>
            <a:pPr marL="647700" lvl="1" indent="-285750">
              <a:buClr>
                <a:srgbClr val="1A547A"/>
              </a:buClr>
              <a:buSzPct val="80000"/>
              <a:buFont typeface="Montserrat" panose="00000500000000000000" pitchFamily="2" charset="0"/>
              <a:buChar char="O"/>
            </a:pPr>
            <a:r>
              <a:rPr lang="en-US" dirty="0">
                <a:solidFill>
                  <a:srgbClr val="1A547A"/>
                </a:solidFill>
                <a:latin typeface="Montserrat" panose="00000500000000000000" pitchFamily="2" charset="0"/>
                <a:ea typeface="Times New Roman"/>
                <a:cs typeface="Times New Roman"/>
                <a:sym typeface="Times New Roman"/>
              </a:rPr>
              <a:t>Fluids</a:t>
            </a:r>
          </a:p>
          <a:p>
            <a:pPr marL="647700" lvl="1" indent="-285750">
              <a:buClr>
                <a:srgbClr val="1A547A"/>
              </a:buClr>
              <a:buSzPct val="80000"/>
              <a:buFont typeface="Montserrat" panose="00000500000000000000" pitchFamily="2" charset="0"/>
              <a:buChar char="O"/>
            </a:pPr>
            <a:r>
              <a:rPr lang="en-US" dirty="0">
                <a:solidFill>
                  <a:srgbClr val="1A547A"/>
                </a:solidFill>
                <a:latin typeface="Montserrat" panose="00000500000000000000" pitchFamily="2" charset="0"/>
                <a:ea typeface="Times New Roman"/>
                <a:cs typeface="Times New Roman"/>
                <a:sym typeface="Times New Roman"/>
              </a:rPr>
              <a:t>Sedation</a:t>
            </a:r>
          </a:p>
        </p:txBody>
      </p:sp>
    </p:spTree>
    <p:extLst>
      <p:ext uri="{BB962C8B-B14F-4D97-AF65-F5344CB8AC3E}">
        <p14:creationId xmlns:p14="http://schemas.microsoft.com/office/powerpoint/2010/main" val="802999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0" name="Rectángulo: esquinas redondeadas 10">
            <a:extLst>
              <a:ext uri="{FF2B5EF4-FFF2-40B4-BE49-F238E27FC236}">
                <a16:creationId xmlns:a16="http://schemas.microsoft.com/office/drawing/2014/main" id="{EF9A8E8F-FE3D-4E80-B352-9326202E7159}"/>
              </a:ext>
            </a:extLst>
          </p:cNvPr>
          <p:cNvSpPr/>
          <p:nvPr/>
        </p:nvSpPr>
        <p:spPr>
          <a:xfrm>
            <a:off x="1321594" y="467692"/>
            <a:ext cx="6365082" cy="4217142"/>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8" name="TextBox 27">
            <a:extLst>
              <a:ext uri="{FF2B5EF4-FFF2-40B4-BE49-F238E27FC236}">
                <a16:creationId xmlns:a16="http://schemas.microsoft.com/office/drawing/2014/main" id="{2C25799D-05B8-49CC-9207-8D9EB5DC96DD}"/>
              </a:ext>
            </a:extLst>
          </p:cNvPr>
          <p:cNvSpPr txBox="1"/>
          <p:nvPr/>
        </p:nvSpPr>
        <p:spPr>
          <a:xfrm>
            <a:off x="273321" y="4801746"/>
            <a:ext cx="2700338" cy="230832"/>
          </a:xfrm>
          <a:prstGeom prst="rect">
            <a:avLst/>
          </a:prstGeom>
          <a:noFill/>
        </p:spPr>
        <p:txBody>
          <a:bodyPr wrap="square" rtlCol="0">
            <a:spAutoFit/>
          </a:bodyPr>
          <a:lstStyle/>
          <a:p>
            <a:r>
              <a:rPr lang="en-US" sz="900" dirty="0">
                <a:solidFill>
                  <a:schemeClr val="bg1"/>
                </a:solidFill>
                <a:latin typeface="Montserrat" panose="00000500000000000000"/>
              </a:rPr>
              <a:t>Di Forti M. </a:t>
            </a:r>
            <a:r>
              <a:rPr lang="en-US" sz="900" i="1" dirty="0">
                <a:solidFill>
                  <a:schemeClr val="bg1"/>
                </a:solidFill>
                <a:latin typeface="Montserrat" panose="00000500000000000000"/>
              </a:rPr>
              <a:t>Lancet</a:t>
            </a:r>
            <a:r>
              <a:rPr lang="en-US" sz="900" dirty="0">
                <a:solidFill>
                  <a:schemeClr val="bg1"/>
                </a:solidFill>
                <a:latin typeface="Montserrat" panose="00000500000000000000"/>
              </a:rPr>
              <a:t>. 2019.</a:t>
            </a:r>
          </a:p>
        </p:txBody>
      </p:sp>
      <p:grpSp>
        <p:nvGrpSpPr>
          <p:cNvPr id="64" name="Group 63">
            <a:extLst>
              <a:ext uri="{FF2B5EF4-FFF2-40B4-BE49-F238E27FC236}">
                <a16:creationId xmlns:a16="http://schemas.microsoft.com/office/drawing/2014/main" id="{AF6C108D-E27A-4152-A526-A50CEDBD22FB}"/>
              </a:ext>
            </a:extLst>
          </p:cNvPr>
          <p:cNvGrpSpPr>
            <a:grpSpLocks noChangeAspect="1"/>
          </p:cNvGrpSpPr>
          <p:nvPr/>
        </p:nvGrpSpPr>
        <p:grpSpPr>
          <a:xfrm>
            <a:off x="1531739" y="544909"/>
            <a:ext cx="6080522" cy="4053681"/>
            <a:chOff x="1524000" y="539750"/>
            <a:chExt cx="6096000" cy="4064000"/>
          </a:xfrm>
        </p:grpSpPr>
        <p:graphicFrame>
          <p:nvGraphicFramePr>
            <p:cNvPr id="4" name="Chart 3">
              <a:extLst>
                <a:ext uri="{FF2B5EF4-FFF2-40B4-BE49-F238E27FC236}">
                  <a16:creationId xmlns:a16="http://schemas.microsoft.com/office/drawing/2014/main" id="{C6F53128-DF85-4674-A869-908CC88BE73C}"/>
                </a:ext>
              </a:extLst>
            </p:cNvPr>
            <p:cNvGraphicFramePr/>
            <p:nvPr>
              <p:extLst>
                <p:ext uri="{D42A27DB-BD31-4B8C-83A1-F6EECF244321}">
                  <p14:modId xmlns:p14="http://schemas.microsoft.com/office/powerpoint/2010/main" val="3638438582"/>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63" name="Group 62">
              <a:extLst>
                <a:ext uri="{FF2B5EF4-FFF2-40B4-BE49-F238E27FC236}">
                  <a16:creationId xmlns:a16="http://schemas.microsoft.com/office/drawing/2014/main" id="{A8D69717-F770-4CDE-8DEB-8061E2EF03E7}"/>
                </a:ext>
              </a:extLst>
            </p:cNvPr>
            <p:cNvGrpSpPr/>
            <p:nvPr/>
          </p:nvGrpSpPr>
          <p:grpSpPr>
            <a:xfrm>
              <a:off x="2821713" y="1118394"/>
              <a:ext cx="4477722" cy="2393154"/>
              <a:chOff x="2821713" y="1118394"/>
              <a:chExt cx="4477722" cy="2393154"/>
            </a:xfrm>
          </p:grpSpPr>
          <p:cxnSp>
            <p:nvCxnSpPr>
              <p:cNvPr id="15" name="Straight Arrow Connector 14">
                <a:extLst>
                  <a:ext uri="{FF2B5EF4-FFF2-40B4-BE49-F238E27FC236}">
                    <a16:creationId xmlns:a16="http://schemas.microsoft.com/office/drawing/2014/main" id="{17C43EEB-F163-41D3-B816-C5667C0B56E9}"/>
                  </a:ext>
                </a:extLst>
              </p:cNvPr>
              <p:cNvCxnSpPr>
                <a:cxnSpLocks/>
              </p:cNvCxnSpPr>
              <p:nvPr/>
            </p:nvCxnSpPr>
            <p:spPr>
              <a:xfrm flipH="1">
                <a:off x="2821713" y="3297238"/>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C43EEB-F163-41D3-B816-C5667C0B56E9}"/>
                  </a:ext>
                </a:extLst>
              </p:cNvPr>
              <p:cNvCxnSpPr>
                <a:cxnSpLocks/>
              </p:cNvCxnSpPr>
              <p:nvPr/>
            </p:nvCxnSpPr>
            <p:spPr>
              <a:xfrm flipH="1">
                <a:off x="2821714" y="3482974"/>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7C43EEB-F163-41D3-B816-C5667C0B56E9}"/>
                  </a:ext>
                </a:extLst>
              </p:cNvPr>
              <p:cNvCxnSpPr>
                <a:cxnSpLocks/>
              </p:cNvCxnSpPr>
              <p:nvPr/>
            </p:nvCxnSpPr>
            <p:spPr>
              <a:xfrm flipH="1">
                <a:off x="3157470" y="3390107"/>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7C43EEB-F163-41D3-B816-C5667C0B56E9}"/>
                  </a:ext>
                </a:extLst>
              </p:cNvPr>
              <p:cNvCxnSpPr>
                <a:cxnSpLocks/>
              </p:cNvCxnSpPr>
              <p:nvPr/>
            </p:nvCxnSpPr>
            <p:spPr>
              <a:xfrm flipH="1">
                <a:off x="3157469" y="3511548"/>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7C43EEB-F163-41D3-B816-C5667C0B56E9}"/>
                  </a:ext>
                </a:extLst>
              </p:cNvPr>
              <p:cNvCxnSpPr>
                <a:cxnSpLocks/>
              </p:cNvCxnSpPr>
              <p:nvPr/>
            </p:nvCxnSpPr>
            <p:spPr>
              <a:xfrm flipH="1">
                <a:off x="3628958" y="3411537"/>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43EEB-F163-41D3-B816-C5667C0B56E9}"/>
                  </a:ext>
                </a:extLst>
              </p:cNvPr>
              <p:cNvCxnSpPr>
                <a:cxnSpLocks/>
              </p:cNvCxnSpPr>
              <p:nvPr/>
            </p:nvCxnSpPr>
            <p:spPr>
              <a:xfrm flipH="1">
                <a:off x="3628957" y="2975770"/>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7C43EEB-F163-41D3-B816-C5667C0B56E9}"/>
                  </a:ext>
                </a:extLst>
              </p:cNvPr>
              <p:cNvCxnSpPr>
                <a:cxnSpLocks/>
              </p:cNvCxnSpPr>
              <p:nvPr/>
            </p:nvCxnSpPr>
            <p:spPr>
              <a:xfrm flipH="1">
                <a:off x="3971858" y="3497262"/>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C43EEB-F163-41D3-B816-C5667C0B56E9}"/>
                  </a:ext>
                </a:extLst>
              </p:cNvPr>
              <p:cNvCxnSpPr>
                <a:cxnSpLocks/>
              </p:cNvCxnSpPr>
              <p:nvPr/>
            </p:nvCxnSpPr>
            <p:spPr>
              <a:xfrm flipH="1">
                <a:off x="3971857" y="3332959"/>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C43EEB-F163-41D3-B816-C5667C0B56E9}"/>
                  </a:ext>
                </a:extLst>
              </p:cNvPr>
              <p:cNvCxnSpPr>
                <a:cxnSpLocks/>
              </p:cNvCxnSpPr>
              <p:nvPr/>
            </p:nvCxnSpPr>
            <p:spPr>
              <a:xfrm flipH="1">
                <a:off x="4429039" y="3332956"/>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7C43EEB-F163-41D3-B816-C5667C0B56E9}"/>
                  </a:ext>
                </a:extLst>
              </p:cNvPr>
              <p:cNvCxnSpPr>
                <a:cxnSpLocks/>
              </p:cNvCxnSpPr>
              <p:nvPr/>
            </p:nvCxnSpPr>
            <p:spPr>
              <a:xfrm flipH="1">
                <a:off x="4436200" y="2761456"/>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C43EEB-F163-41D3-B816-C5667C0B56E9}"/>
                  </a:ext>
                </a:extLst>
              </p:cNvPr>
              <p:cNvCxnSpPr>
                <a:cxnSpLocks/>
              </p:cNvCxnSpPr>
              <p:nvPr/>
            </p:nvCxnSpPr>
            <p:spPr>
              <a:xfrm flipH="1">
                <a:off x="4764776" y="3461543"/>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C43EEB-F163-41D3-B816-C5667C0B56E9}"/>
                  </a:ext>
                </a:extLst>
              </p:cNvPr>
              <p:cNvCxnSpPr>
                <a:cxnSpLocks/>
              </p:cNvCxnSpPr>
              <p:nvPr/>
            </p:nvCxnSpPr>
            <p:spPr>
              <a:xfrm flipH="1">
                <a:off x="4771957" y="2297115"/>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C43EEB-F163-41D3-B816-C5667C0B56E9}"/>
                  </a:ext>
                </a:extLst>
              </p:cNvPr>
              <p:cNvCxnSpPr>
                <a:cxnSpLocks/>
              </p:cNvCxnSpPr>
              <p:nvPr/>
            </p:nvCxnSpPr>
            <p:spPr>
              <a:xfrm flipH="1">
                <a:off x="5243444" y="3382963"/>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7C43EEB-F163-41D3-B816-C5667C0B56E9}"/>
                  </a:ext>
                </a:extLst>
              </p:cNvPr>
              <p:cNvCxnSpPr>
                <a:cxnSpLocks/>
              </p:cNvCxnSpPr>
              <p:nvPr/>
            </p:nvCxnSpPr>
            <p:spPr>
              <a:xfrm flipH="1">
                <a:off x="5243444" y="2454275"/>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7C43EEB-F163-41D3-B816-C5667C0B56E9}"/>
                  </a:ext>
                </a:extLst>
              </p:cNvPr>
              <p:cNvCxnSpPr>
                <a:cxnSpLocks/>
              </p:cNvCxnSpPr>
              <p:nvPr/>
            </p:nvCxnSpPr>
            <p:spPr>
              <a:xfrm flipH="1">
                <a:off x="5586346" y="3440111"/>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C43EEB-F163-41D3-B816-C5667C0B56E9}"/>
                  </a:ext>
                </a:extLst>
              </p:cNvPr>
              <p:cNvCxnSpPr>
                <a:cxnSpLocks/>
              </p:cNvCxnSpPr>
              <p:nvPr/>
            </p:nvCxnSpPr>
            <p:spPr>
              <a:xfrm flipH="1">
                <a:off x="5593489" y="2418556"/>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7C43EEB-F163-41D3-B816-C5667C0B56E9}"/>
                  </a:ext>
                </a:extLst>
              </p:cNvPr>
              <p:cNvCxnSpPr>
                <a:cxnSpLocks/>
              </p:cNvCxnSpPr>
              <p:nvPr/>
            </p:nvCxnSpPr>
            <p:spPr>
              <a:xfrm flipH="1">
                <a:off x="6057852" y="3090069"/>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7C43EEB-F163-41D3-B816-C5667C0B56E9}"/>
                  </a:ext>
                </a:extLst>
              </p:cNvPr>
              <p:cNvCxnSpPr>
                <a:cxnSpLocks/>
              </p:cNvCxnSpPr>
              <p:nvPr/>
            </p:nvCxnSpPr>
            <p:spPr>
              <a:xfrm flipH="1">
                <a:off x="6057833" y="1368425"/>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7C43EEB-F163-41D3-B816-C5667C0B56E9}"/>
                  </a:ext>
                </a:extLst>
              </p:cNvPr>
              <p:cNvCxnSpPr>
                <a:cxnSpLocks/>
              </p:cNvCxnSpPr>
              <p:nvPr/>
            </p:nvCxnSpPr>
            <p:spPr>
              <a:xfrm flipH="1">
                <a:off x="6393589" y="3275807"/>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7C43EEB-F163-41D3-B816-C5667C0B56E9}"/>
                  </a:ext>
                </a:extLst>
              </p:cNvPr>
              <p:cNvCxnSpPr>
                <a:cxnSpLocks/>
              </p:cNvCxnSpPr>
              <p:nvPr/>
            </p:nvCxnSpPr>
            <p:spPr>
              <a:xfrm flipH="1">
                <a:off x="6386445" y="2718593"/>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7C43EEB-F163-41D3-B816-C5667C0B56E9}"/>
                  </a:ext>
                </a:extLst>
              </p:cNvPr>
              <p:cNvCxnSpPr>
                <a:cxnSpLocks/>
              </p:cNvCxnSpPr>
              <p:nvPr/>
            </p:nvCxnSpPr>
            <p:spPr>
              <a:xfrm flipH="1">
                <a:off x="6857933" y="3025775"/>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7C43EEB-F163-41D3-B816-C5667C0B56E9}"/>
                  </a:ext>
                </a:extLst>
              </p:cNvPr>
              <p:cNvCxnSpPr>
                <a:cxnSpLocks/>
              </p:cNvCxnSpPr>
              <p:nvPr/>
            </p:nvCxnSpPr>
            <p:spPr>
              <a:xfrm flipH="1">
                <a:off x="6857932" y="1118394"/>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7C43EEB-F163-41D3-B816-C5667C0B56E9}"/>
                  </a:ext>
                </a:extLst>
              </p:cNvPr>
              <p:cNvCxnSpPr>
                <a:cxnSpLocks/>
              </p:cNvCxnSpPr>
              <p:nvPr/>
            </p:nvCxnSpPr>
            <p:spPr>
              <a:xfrm flipH="1">
                <a:off x="7207995" y="2997201"/>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7C43EEB-F163-41D3-B816-C5667C0B56E9}"/>
                  </a:ext>
                </a:extLst>
              </p:cNvPr>
              <p:cNvCxnSpPr>
                <a:cxnSpLocks/>
              </p:cNvCxnSpPr>
              <p:nvPr/>
            </p:nvCxnSpPr>
            <p:spPr>
              <a:xfrm flipH="1">
                <a:off x="7207975" y="2004220"/>
                <a:ext cx="91440" cy="0"/>
              </a:xfrm>
              <a:prstGeom prst="straightConnector1">
                <a:avLst/>
              </a:prstGeom>
              <a:ln w="12700">
                <a:solidFill>
                  <a:srgbClr val="AC80A0"/>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6" name="Google Shape;89;p20">
            <a:extLst>
              <a:ext uri="{FF2B5EF4-FFF2-40B4-BE49-F238E27FC236}">
                <a16:creationId xmlns:a16="http://schemas.microsoft.com/office/drawing/2014/main" id="{503E76A8-C88B-427B-B4E4-AE27F8E7DC67}"/>
              </a:ext>
            </a:extLst>
          </p:cNvPr>
          <p:cNvSpPr txBox="1"/>
          <p:nvPr/>
        </p:nvSpPr>
        <p:spPr>
          <a:xfrm>
            <a:off x="1769402" y="4127159"/>
            <a:ext cx="2295926"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1100" dirty="0">
                <a:solidFill>
                  <a:srgbClr val="6A6A6A"/>
                </a:solidFill>
                <a:latin typeface="Montserrat" panose="00000500000000000000" pitchFamily="2" charset="0"/>
                <a:ea typeface="Calibri"/>
                <a:cs typeface="Calibri"/>
                <a:sym typeface="Calibri"/>
              </a:rPr>
              <a:t>Frequency and Type of Cannabis Use</a:t>
            </a:r>
          </a:p>
          <a:p>
            <a:pPr marL="19050">
              <a:buClr>
                <a:srgbClr val="1A547A"/>
              </a:buClr>
              <a:buSzPct val="80000"/>
            </a:pPr>
            <a:endParaRPr lang="en-US" sz="1100" dirty="0">
              <a:solidFill>
                <a:srgbClr val="6A6A6A"/>
              </a:solidFill>
              <a:latin typeface="Montserrat" panose="00000500000000000000" pitchFamily="2" charset="0"/>
              <a:ea typeface="Calibri"/>
              <a:cs typeface="Calibri"/>
              <a:sym typeface="Calibri"/>
            </a:endParaRPr>
          </a:p>
        </p:txBody>
      </p:sp>
      <p:sp>
        <p:nvSpPr>
          <p:cNvPr id="34" name="Google Shape;89;p20">
            <a:extLst>
              <a:ext uri="{FF2B5EF4-FFF2-40B4-BE49-F238E27FC236}">
                <a16:creationId xmlns:a16="http://schemas.microsoft.com/office/drawing/2014/main" id="{E98B9FD3-B470-451E-B756-4A5883E0010B}"/>
              </a:ext>
            </a:extLst>
          </p:cNvPr>
          <p:cNvSpPr txBox="1"/>
          <p:nvPr/>
        </p:nvSpPr>
        <p:spPr>
          <a:xfrm rot="16200000">
            <a:off x="1295089" y="961010"/>
            <a:ext cx="324470"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1100" dirty="0">
                <a:solidFill>
                  <a:srgbClr val="6A6A6A"/>
                </a:solidFill>
                <a:latin typeface="Montserrat" panose="00000500000000000000" pitchFamily="2" charset="0"/>
                <a:ea typeface="Calibri"/>
                <a:cs typeface="Calibri"/>
                <a:sym typeface="Calibri"/>
              </a:rPr>
              <a:t>OR</a:t>
            </a:r>
          </a:p>
          <a:p>
            <a:pPr marL="19050">
              <a:buClr>
                <a:srgbClr val="1A547A"/>
              </a:buClr>
              <a:buSzPct val="80000"/>
            </a:pPr>
            <a:endParaRPr lang="en-US" sz="1100" dirty="0">
              <a:solidFill>
                <a:srgbClr val="6A6A6A"/>
              </a:solidFill>
              <a:latin typeface="Montserrat" panose="00000500000000000000" pitchFamily="2" charset="0"/>
              <a:ea typeface="Calibri"/>
              <a:cs typeface="Calibri"/>
              <a:sym typeface="Calibri"/>
            </a:endParaRPr>
          </a:p>
        </p:txBody>
      </p:sp>
      <p:sp>
        <p:nvSpPr>
          <p:cNvPr id="65" name="Google Shape;89;p20">
            <a:extLst>
              <a:ext uri="{FF2B5EF4-FFF2-40B4-BE49-F238E27FC236}">
                <a16:creationId xmlns:a16="http://schemas.microsoft.com/office/drawing/2014/main" id="{8CAF9767-1100-4C7A-9016-467C493E50C8}"/>
              </a:ext>
            </a:extLst>
          </p:cNvPr>
          <p:cNvSpPr txBox="1"/>
          <p:nvPr/>
        </p:nvSpPr>
        <p:spPr>
          <a:xfrm>
            <a:off x="1953277" y="3488304"/>
            <a:ext cx="253275"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1</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66" name="Google Shape;89;p20">
            <a:extLst>
              <a:ext uri="{FF2B5EF4-FFF2-40B4-BE49-F238E27FC236}">
                <a16:creationId xmlns:a16="http://schemas.microsoft.com/office/drawing/2014/main" id="{962DD5E6-B7BF-46F0-B9F0-1A4027DD39EB}"/>
              </a:ext>
            </a:extLst>
          </p:cNvPr>
          <p:cNvSpPr txBox="1"/>
          <p:nvPr/>
        </p:nvSpPr>
        <p:spPr>
          <a:xfrm>
            <a:off x="2693506" y="3477944"/>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0.93</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94" name="Google Shape;89;p20">
            <a:extLst>
              <a:ext uri="{FF2B5EF4-FFF2-40B4-BE49-F238E27FC236}">
                <a16:creationId xmlns:a16="http://schemas.microsoft.com/office/drawing/2014/main" id="{CC324832-6027-4AD0-8961-6C3EF627E158}"/>
              </a:ext>
            </a:extLst>
          </p:cNvPr>
          <p:cNvSpPr txBox="1"/>
          <p:nvPr/>
        </p:nvSpPr>
        <p:spPr>
          <a:xfrm>
            <a:off x="3027556" y="3486544"/>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0.84</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95" name="Google Shape;89;p20">
            <a:extLst>
              <a:ext uri="{FF2B5EF4-FFF2-40B4-BE49-F238E27FC236}">
                <a16:creationId xmlns:a16="http://schemas.microsoft.com/office/drawing/2014/main" id="{9F7847F1-FD6D-41F2-ABED-80E19643969B}"/>
              </a:ext>
            </a:extLst>
          </p:cNvPr>
          <p:cNvSpPr txBox="1"/>
          <p:nvPr/>
        </p:nvSpPr>
        <p:spPr>
          <a:xfrm>
            <a:off x="3497846" y="3486543"/>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1.11</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96" name="Google Shape;89;p20">
            <a:extLst>
              <a:ext uri="{FF2B5EF4-FFF2-40B4-BE49-F238E27FC236}">
                <a16:creationId xmlns:a16="http://schemas.microsoft.com/office/drawing/2014/main" id="{83E7199D-37BE-40C9-A56A-AFAEEED803C5}"/>
              </a:ext>
            </a:extLst>
          </p:cNvPr>
          <p:cNvSpPr txBox="1"/>
          <p:nvPr/>
        </p:nvSpPr>
        <p:spPr>
          <a:xfrm>
            <a:off x="3833755" y="3487967"/>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0.96</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97" name="Google Shape;89;p20">
            <a:extLst>
              <a:ext uri="{FF2B5EF4-FFF2-40B4-BE49-F238E27FC236}">
                <a16:creationId xmlns:a16="http://schemas.microsoft.com/office/drawing/2014/main" id="{AD7C5510-3A11-489C-AE6A-57E6897D6CC3}"/>
              </a:ext>
            </a:extLst>
          </p:cNvPr>
          <p:cNvSpPr txBox="1"/>
          <p:nvPr/>
        </p:nvSpPr>
        <p:spPr>
          <a:xfrm>
            <a:off x="4298957" y="3477943"/>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1.71</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98" name="Google Shape;89;p20">
            <a:extLst>
              <a:ext uri="{FF2B5EF4-FFF2-40B4-BE49-F238E27FC236}">
                <a16:creationId xmlns:a16="http://schemas.microsoft.com/office/drawing/2014/main" id="{573B712A-1074-4010-849F-203EF0884769}"/>
              </a:ext>
            </a:extLst>
          </p:cNvPr>
          <p:cNvSpPr txBox="1"/>
          <p:nvPr/>
        </p:nvSpPr>
        <p:spPr>
          <a:xfrm>
            <a:off x="4637944" y="3477942"/>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1.36</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99" name="Google Shape;89;p20">
            <a:extLst>
              <a:ext uri="{FF2B5EF4-FFF2-40B4-BE49-F238E27FC236}">
                <a16:creationId xmlns:a16="http://schemas.microsoft.com/office/drawing/2014/main" id="{D9F8BA3A-E202-444E-BCFA-CA5376D482E1}"/>
              </a:ext>
            </a:extLst>
          </p:cNvPr>
          <p:cNvSpPr txBox="1"/>
          <p:nvPr/>
        </p:nvSpPr>
        <p:spPr>
          <a:xfrm>
            <a:off x="5101092" y="3479777"/>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2.12</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100" name="Google Shape;89;p20">
            <a:extLst>
              <a:ext uri="{FF2B5EF4-FFF2-40B4-BE49-F238E27FC236}">
                <a16:creationId xmlns:a16="http://schemas.microsoft.com/office/drawing/2014/main" id="{3338CDE6-E448-44E5-8ED6-A97D69D9DCB1}"/>
              </a:ext>
            </a:extLst>
          </p:cNvPr>
          <p:cNvSpPr txBox="1"/>
          <p:nvPr/>
        </p:nvSpPr>
        <p:spPr>
          <a:xfrm>
            <a:off x="5443122" y="3477942"/>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1.57</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101" name="Google Shape;89;p20">
            <a:extLst>
              <a:ext uri="{FF2B5EF4-FFF2-40B4-BE49-F238E27FC236}">
                <a16:creationId xmlns:a16="http://schemas.microsoft.com/office/drawing/2014/main" id="{75C09E9D-7888-4C6A-A361-53565556C73B}"/>
              </a:ext>
            </a:extLst>
          </p:cNvPr>
          <p:cNvSpPr txBox="1"/>
          <p:nvPr/>
        </p:nvSpPr>
        <p:spPr>
          <a:xfrm>
            <a:off x="5913411" y="3477942"/>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3.08</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102" name="Google Shape;89;p20">
            <a:extLst>
              <a:ext uri="{FF2B5EF4-FFF2-40B4-BE49-F238E27FC236}">
                <a16:creationId xmlns:a16="http://schemas.microsoft.com/office/drawing/2014/main" id="{37C8AE71-5407-4B58-ACA5-3E880134D77A}"/>
              </a:ext>
            </a:extLst>
          </p:cNvPr>
          <p:cNvSpPr txBox="1"/>
          <p:nvPr/>
        </p:nvSpPr>
        <p:spPr>
          <a:xfrm>
            <a:off x="6248315" y="3478829"/>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2.19</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103" name="Google Shape;89;p20">
            <a:extLst>
              <a:ext uri="{FF2B5EF4-FFF2-40B4-BE49-F238E27FC236}">
                <a16:creationId xmlns:a16="http://schemas.microsoft.com/office/drawing/2014/main" id="{E2A61BC6-E149-4D2E-9D5D-DCE901F6C7D7}"/>
              </a:ext>
            </a:extLst>
          </p:cNvPr>
          <p:cNvSpPr txBox="1"/>
          <p:nvPr/>
        </p:nvSpPr>
        <p:spPr>
          <a:xfrm>
            <a:off x="6718623" y="3490583"/>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5.81</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
        <p:nvSpPr>
          <p:cNvPr id="104" name="Google Shape;89;p20">
            <a:extLst>
              <a:ext uri="{FF2B5EF4-FFF2-40B4-BE49-F238E27FC236}">
                <a16:creationId xmlns:a16="http://schemas.microsoft.com/office/drawing/2014/main" id="{F798A1D9-B1C5-4BC6-9860-2DECBC9A6FE8}"/>
              </a:ext>
            </a:extLst>
          </p:cNvPr>
          <p:cNvSpPr txBox="1"/>
          <p:nvPr/>
        </p:nvSpPr>
        <p:spPr>
          <a:xfrm>
            <a:off x="7053489" y="3477941"/>
            <a:ext cx="358217" cy="193559"/>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900" dirty="0">
                <a:solidFill>
                  <a:schemeClr val="bg1"/>
                </a:solidFill>
                <a:latin typeface="Montserrat" panose="00000500000000000000" pitchFamily="2" charset="0"/>
                <a:ea typeface="Calibri"/>
                <a:cs typeface="Calibri"/>
                <a:sym typeface="Calibri"/>
              </a:rPr>
              <a:t>4.78</a:t>
            </a:r>
          </a:p>
          <a:p>
            <a:pPr marL="19050">
              <a:buClr>
                <a:srgbClr val="1A547A"/>
              </a:buClr>
              <a:buSzPct val="80000"/>
            </a:pPr>
            <a:endParaRPr lang="en-US" sz="900" dirty="0">
              <a:solidFill>
                <a:schemeClr val="bg1"/>
              </a:solidFill>
              <a:latin typeface="Montserrat" panose="00000500000000000000" pitchFamily="2" charset="0"/>
              <a:ea typeface="Calibri"/>
              <a:cs typeface="Calibri"/>
              <a:sym typeface="Calibri"/>
            </a:endParaRPr>
          </a:p>
        </p:txBody>
      </p:sp>
    </p:spTree>
    <p:extLst>
      <p:ext uri="{BB962C8B-B14F-4D97-AF65-F5344CB8AC3E}">
        <p14:creationId xmlns:p14="http://schemas.microsoft.com/office/powerpoint/2010/main" val="2824884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59;p68">
            <a:extLst>
              <a:ext uri="{FF2B5EF4-FFF2-40B4-BE49-F238E27FC236}">
                <a16:creationId xmlns:a16="http://schemas.microsoft.com/office/drawing/2014/main" id="{39435BDC-6AF2-43E9-90E7-430434538517}"/>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r="8214"/>
          <a:stretch/>
        </p:blipFill>
        <p:spPr>
          <a:xfrm>
            <a:off x="1001872" y="0"/>
            <a:ext cx="8142128" cy="5143500"/>
          </a:xfrm>
          <a:prstGeom prst="rect">
            <a:avLst/>
          </a:prstGeom>
          <a:noFill/>
          <a:ln>
            <a:noFill/>
          </a:ln>
        </p:spPr>
      </p:pic>
      <p:sp>
        <p:nvSpPr>
          <p:cNvPr id="20" name="Rectangle 19">
            <a:extLst>
              <a:ext uri="{FF2B5EF4-FFF2-40B4-BE49-F238E27FC236}">
                <a16:creationId xmlns:a16="http://schemas.microsoft.com/office/drawing/2014/main" id="{4E1BCE13-1CAF-430B-A081-36972A104A69}"/>
              </a:ext>
            </a:extLst>
          </p:cNvPr>
          <p:cNvSpPr/>
          <p:nvPr/>
        </p:nvSpPr>
        <p:spPr>
          <a:xfrm>
            <a:off x="-1" y="0"/>
            <a:ext cx="9144001" cy="5143500"/>
          </a:xfrm>
          <a:prstGeom prst="rect">
            <a:avLst/>
          </a:prstGeom>
          <a:gradFill flip="none" rotWithShape="1">
            <a:gsLst>
              <a:gs pos="54000">
                <a:srgbClr val="C0E194">
                  <a:alpha val="50000"/>
                </a:srgbClr>
              </a:gs>
              <a:gs pos="100000">
                <a:srgbClr val="C0E194">
                  <a:alpha val="25000"/>
                </a:srgbClr>
              </a:gs>
              <a:gs pos="21000">
                <a:srgbClr val="C0E19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25</a:t>
            </a:fld>
            <a:endParaRPr lang="en-US">
              <a:solidFill>
                <a:srgbClr val="099BAF"/>
              </a:solidFill>
              <a:latin typeface="Montserrat" panose="00000500000000000000" pitchFamily="2" charset="0"/>
            </a:endParaRPr>
          </a:p>
        </p:txBody>
      </p:sp>
      <p:sp>
        <p:nvSpPr>
          <p:cNvPr id="14" name="Rectangle 13">
            <a:extLst>
              <a:ext uri="{FF2B5EF4-FFF2-40B4-BE49-F238E27FC236}">
                <a16:creationId xmlns:a16="http://schemas.microsoft.com/office/drawing/2014/main" id="{0AD3BCAA-0EBB-4E5C-91EA-3FB85BC92531}"/>
              </a:ext>
            </a:extLst>
          </p:cNvPr>
          <p:cNvSpPr/>
          <p:nvPr/>
        </p:nvSpPr>
        <p:spPr>
          <a:xfrm rot="16200000">
            <a:off x="2000251" y="-2000253"/>
            <a:ext cx="5143499" cy="9143999"/>
          </a:xfrm>
          <a:prstGeom prst="rect">
            <a:avLst/>
          </a:prstGeom>
          <a:gradFill flip="none" rotWithShape="1">
            <a:gsLst>
              <a:gs pos="54000">
                <a:srgbClr val="C0E194">
                  <a:alpha val="25000"/>
                </a:srgbClr>
              </a:gs>
              <a:gs pos="100000">
                <a:srgbClr val="C0E194">
                  <a:alpha val="0"/>
                </a:srgbClr>
              </a:gs>
              <a:gs pos="14000">
                <a:srgbClr val="C0E19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Google Shape;41;p13">
            <a:extLst>
              <a:ext uri="{FF2B5EF4-FFF2-40B4-BE49-F238E27FC236}">
                <a16:creationId xmlns:a16="http://schemas.microsoft.com/office/drawing/2014/main" id="{6FD0D334-6EEB-4996-8FFA-2CCC264BCC4C}"/>
              </a:ext>
            </a:extLst>
          </p:cNvPr>
          <p:cNvSpPr txBox="1"/>
          <p:nvPr/>
        </p:nvSpPr>
        <p:spPr>
          <a:xfrm>
            <a:off x="561164" y="380033"/>
            <a:ext cx="464663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Cannabis Hyperemesis Syndrome</a:t>
            </a:r>
          </a:p>
        </p:txBody>
      </p:sp>
      <p:cxnSp>
        <p:nvCxnSpPr>
          <p:cNvPr id="18" name="Straight Connector 11">
            <a:extLst>
              <a:ext uri="{FF2B5EF4-FFF2-40B4-BE49-F238E27FC236}">
                <a16:creationId xmlns:a16="http://schemas.microsoft.com/office/drawing/2014/main" id="{2D4A7C7A-F7F9-4E71-AE89-98684B0EBEF5}"/>
              </a:ext>
            </a:extLst>
          </p:cNvPr>
          <p:cNvCxnSpPr>
            <a:cxnSpLocks/>
          </p:cNvCxnSpPr>
          <p:nvPr/>
        </p:nvCxnSpPr>
        <p:spPr>
          <a:xfrm>
            <a:off x="653415" y="1280490"/>
            <a:ext cx="536255"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9" name="Google Shape;299;p34">
            <a:extLst>
              <a:ext uri="{FF2B5EF4-FFF2-40B4-BE49-F238E27FC236}">
                <a16:creationId xmlns:a16="http://schemas.microsoft.com/office/drawing/2014/main" id="{2C664EE2-4CB3-4372-A151-07766DE69048}"/>
              </a:ext>
            </a:extLst>
          </p:cNvPr>
          <p:cNvSpPr txBox="1">
            <a:spLocks/>
          </p:cNvSpPr>
          <p:nvPr/>
        </p:nvSpPr>
        <p:spPr>
          <a:xfrm>
            <a:off x="561164" y="1354918"/>
            <a:ext cx="3603642" cy="752660"/>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600" dirty="0">
                <a:solidFill>
                  <a:srgbClr val="1A547A"/>
                </a:solidFill>
                <a:latin typeface="Montserrat" panose="00000500000000000000" pitchFamily="2" charset="0"/>
                <a:ea typeface="Times New Roman"/>
                <a:cs typeface="Times New Roman"/>
                <a:sym typeface="Times New Roman"/>
              </a:rPr>
              <a:t>An intoxication syndrome, not withdrawal.</a:t>
            </a:r>
          </a:p>
        </p:txBody>
      </p:sp>
      <p:sp>
        <p:nvSpPr>
          <p:cNvPr id="10" name="Google Shape;299;p34">
            <a:extLst>
              <a:ext uri="{FF2B5EF4-FFF2-40B4-BE49-F238E27FC236}">
                <a16:creationId xmlns:a16="http://schemas.microsoft.com/office/drawing/2014/main" id="{46A10565-0678-493E-8332-74E672CBAD6D}"/>
              </a:ext>
            </a:extLst>
          </p:cNvPr>
          <p:cNvSpPr txBox="1">
            <a:spLocks/>
          </p:cNvSpPr>
          <p:nvPr/>
        </p:nvSpPr>
        <p:spPr>
          <a:xfrm>
            <a:off x="561164" y="1854857"/>
            <a:ext cx="3432192" cy="289438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400" dirty="0">
                <a:solidFill>
                  <a:srgbClr val="1A547A"/>
                </a:solidFill>
                <a:latin typeface="Montserrat" panose="00000500000000000000" pitchFamily="2" charset="0"/>
                <a:ea typeface="Times New Roman"/>
                <a:cs typeface="Times New Roman"/>
                <a:sym typeface="Times New Roman"/>
              </a:rPr>
              <a:t>Diagnosis</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Cyclical vomiting and abdominal pain</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Heavy use (more than weekly) of cannabis by any route</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Resolution with cannabis cessation</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Transient relief with hot shower</a:t>
            </a:r>
          </a:p>
          <a:p>
            <a:pPr marL="301752" indent="-285750">
              <a:spcBef>
                <a:spcPts val="0"/>
              </a:spcBef>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No other pathology identified</a:t>
            </a:r>
          </a:p>
          <a:p>
            <a:pPr marL="19050" indent="0">
              <a:buClr>
                <a:srgbClr val="1A547A"/>
              </a:buClr>
              <a:buSzPct val="80000"/>
              <a:buNone/>
            </a:pPr>
            <a:r>
              <a:rPr lang="en-US" sz="1400" dirty="0">
                <a:solidFill>
                  <a:srgbClr val="1A547A"/>
                </a:solidFill>
                <a:latin typeface="Montserrat" panose="00000500000000000000" pitchFamily="2" charset="0"/>
                <a:cs typeface="Times New Roman"/>
                <a:sym typeface="Times New Roman"/>
              </a:rPr>
              <a:t>Supportive</a:t>
            </a:r>
          </a:p>
          <a:p>
            <a:pPr marL="0" lvl="1"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cs typeface="Times New Roman"/>
                <a:sym typeface="Times New Roman"/>
              </a:rPr>
              <a:t>Male</a:t>
            </a:r>
          </a:p>
          <a:p>
            <a:pPr marL="0" lvl="1"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cs typeface="Times New Roman"/>
                <a:sym typeface="Times New Roman"/>
              </a:rPr>
              <a:t>Teens or 20s</a:t>
            </a:r>
          </a:p>
          <a:p>
            <a:pPr marL="0" lvl="1"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cs typeface="Times New Roman"/>
                <a:sym typeface="Times New Roman"/>
              </a:rPr>
              <a:t>Long-term user</a:t>
            </a:r>
          </a:p>
          <a:p>
            <a:pPr marL="19050" indent="0">
              <a:buClr>
                <a:srgbClr val="1A547A"/>
              </a:buClr>
              <a:buSzPct val="80000"/>
              <a:buNone/>
            </a:pPr>
            <a:endParaRPr lang="en-US" dirty="0">
              <a:solidFill>
                <a:srgbClr val="1A547A"/>
              </a:solidFill>
              <a:latin typeface="Montserrat" panose="00000500000000000000" pitchFamily="2" charset="0"/>
              <a:ea typeface="Times New Roman"/>
              <a:cs typeface="Times New Roman"/>
              <a:sym typeface="Times New Roman"/>
            </a:endParaRPr>
          </a:p>
        </p:txBody>
      </p:sp>
      <p:sp>
        <p:nvSpPr>
          <p:cNvPr id="11" name="TextBox 10">
            <a:extLst>
              <a:ext uri="{FF2B5EF4-FFF2-40B4-BE49-F238E27FC236}">
                <a16:creationId xmlns:a16="http://schemas.microsoft.com/office/drawing/2014/main" id="{BC048DEF-F1F7-4F0D-B48C-D9B0AD2A88B0}"/>
              </a:ext>
            </a:extLst>
          </p:cNvPr>
          <p:cNvSpPr txBox="1"/>
          <p:nvPr/>
        </p:nvSpPr>
        <p:spPr>
          <a:xfrm>
            <a:off x="273321" y="4801746"/>
            <a:ext cx="2700338" cy="230832"/>
          </a:xfrm>
          <a:prstGeom prst="rect">
            <a:avLst/>
          </a:prstGeom>
          <a:noFill/>
        </p:spPr>
        <p:txBody>
          <a:bodyPr wrap="square" rtlCol="0">
            <a:spAutoFit/>
          </a:bodyPr>
          <a:lstStyle/>
          <a:p>
            <a:r>
              <a:rPr lang="en-US" sz="900" dirty="0">
                <a:solidFill>
                  <a:srgbClr val="023649"/>
                </a:solidFill>
                <a:latin typeface="Montserrat" panose="00000500000000000000"/>
              </a:rPr>
              <a:t>Sorenson CJ, et al. </a:t>
            </a:r>
            <a:r>
              <a:rPr lang="en-US" sz="900" i="1" dirty="0">
                <a:solidFill>
                  <a:srgbClr val="023649"/>
                </a:solidFill>
                <a:latin typeface="Montserrat" panose="00000500000000000000"/>
              </a:rPr>
              <a:t>J Med </a:t>
            </a:r>
            <a:r>
              <a:rPr lang="en-US" sz="900" i="1" dirty="0" err="1">
                <a:solidFill>
                  <a:srgbClr val="023649"/>
                </a:solidFill>
                <a:latin typeface="Montserrat" panose="00000500000000000000"/>
              </a:rPr>
              <a:t>Toxicol</a:t>
            </a:r>
            <a:r>
              <a:rPr lang="en-US" sz="900" dirty="0">
                <a:solidFill>
                  <a:srgbClr val="023649"/>
                </a:solidFill>
                <a:latin typeface="Montserrat" panose="00000500000000000000"/>
              </a:rPr>
              <a:t>. 2017;13:71-87.</a:t>
            </a:r>
          </a:p>
        </p:txBody>
      </p:sp>
      <p:sp>
        <p:nvSpPr>
          <p:cNvPr id="13" name="Google Shape;299;p34">
            <a:extLst>
              <a:ext uri="{FF2B5EF4-FFF2-40B4-BE49-F238E27FC236}">
                <a16:creationId xmlns:a16="http://schemas.microsoft.com/office/drawing/2014/main" id="{92C5B6C6-375C-489C-AFD4-320A7F7A10C7}"/>
              </a:ext>
            </a:extLst>
          </p:cNvPr>
          <p:cNvSpPr txBox="1">
            <a:spLocks/>
          </p:cNvSpPr>
          <p:nvPr/>
        </p:nvSpPr>
        <p:spPr>
          <a:xfrm>
            <a:off x="2232845" y="3280617"/>
            <a:ext cx="2924944" cy="1473444"/>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9050" indent="0">
              <a:buClr>
                <a:srgbClr val="1A547A"/>
              </a:buClr>
              <a:buSzPct val="80000"/>
              <a:buNone/>
            </a:pPr>
            <a:r>
              <a:rPr lang="en-US" sz="1400" dirty="0">
                <a:solidFill>
                  <a:srgbClr val="1A547A"/>
                </a:solidFill>
                <a:latin typeface="Montserrat" panose="00000500000000000000" pitchFamily="2" charset="0"/>
                <a:ea typeface="Times New Roman"/>
                <a:cs typeface="Times New Roman"/>
                <a:sym typeface="Times New Roman"/>
              </a:rPr>
              <a:t>Treatment</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Fluids, electrolytes, and supportive care</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Antiemetic (all work)</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Benzodiazepines</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Haloperidol</a:t>
            </a:r>
          </a:p>
          <a:p>
            <a:pPr marL="301752" indent="-285750">
              <a:spcBef>
                <a:spcPts val="0"/>
              </a:spcBef>
              <a:spcAft>
                <a:spcPts val="300"/>
              </a:spcAft>
              <a:buClr>
                <a:srgbClr val="1A547A"/>
              </a:buClr>
              <a:buSzPct val="80000"/>
              <a:buFont typeface="Montserrat" panose="00000500000000000000" pitchFamily="2" charset="0"/>
              <a:buChar char="O"/>
            </a:pPr>
            <a:r>
              <a:rPr lang="en-US" sz="1200" dirty="0">
                <a:solidFill>
                  <a:srgbClr val="1A547A"/>
                </a:solidFill>
                <a:latin typeface="Montserrat" panose="00000500000000000000" pitchFamily="2" charset="0"/>
                <a:ea typeface="Times New Roman"/>
                <a:cs typeface="Times New Roman"/>
                <a:sym typeface="Times New Roman"/>
              </a:rPr>
              <a:t>Capsaicin cream (0.075 and topical)</a:t>
            </a:r>
          </a:p>
          <a:p>
            <a:pPr marL="19050" indent="0">
              <a:buClr>
                <a:srgbClr val="1A547A"/>
              </a:buClr>
              <a:buSzPct val="80000"/>
              <a:buNone/>
            </a:pPr>
            <a:endParaRPr lang="en-US" dirty="0">
              <a:solidFill>
                <a:srgbClr val="1A547A"/>
              </a:solidFill>
              <a:latin typeface="Montserrat" panose="00000500000000000000" pitchFamily="2" charset="0"/>
              <a:ea typeface="Times New Roman"/>
              <a:cs typeface="Times New Roman"/>
              <a:sym typeface="Times New Roman"/>
            </a:endParaRPr>
          </a:p>
        </p:txBody>
      </p:sp>
      <p:sp>
        <p:nvSpPr>
          <p:cNvPr id="12" name="Slide Number Placeholder 2">
            <a:extLst>
              <a:ext uri="{FF2B5EF4-FFF2-40B4-BE49-F238E27FC236}">
                <a16:creationId xmlns:a16="http://schemas.microsoft.com/office/drawing/2014/main" id="{4C5F729B-02D0-41A7-A6CD-723364829AA4}"/>
              </a:ext>
            </a:extLst>
          </p:cNvPr>
          <p:cNvSpPr txBox="1">
            <a:spLocks/>
          </p:cNvSpPr>
          <p:nvPr/>
        </p:nvSpPr>
        <p:spPr>
          <a:xfrm>
            <a:off x="8261310" y="4818553"/>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25</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58065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6" name="Google Shape;41;p13">
            <a:extLst>
              <a:ext uri="{FF2B5EF4-FFF2-40B4-BE49-F238E27FC236}">
                <a16:creationId xmlns:a16="http://schemas.microsoft.com/office/drawing/2014/main" id="{7B12437F-BA44-4DE7-B541-CABB6D689470}"/>
              </a:ext>
            </a:extLst>
          </p:cNvPr>
          <p:cNvSpPr txBox="1"/>
          <p:nvPr/>
        </p:nvSpPr>
        <p:spPr>
          <a:xfrm>
            <a:off x="663345" y="214817"/>
            <a:ext cx="792008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chemeClr val="bg1"/>
                </a:solidFill>
                <a:latin typeface="Montserrat" panose="00000500000000000000" pitchFamily="2" charset="0"/>
                <a:ea typeface="Calibri"/>
                <a:cs typeface="Calibri"/>
                <a:sym typeface="Calibri"/>
              </a:rPr>
              <a:t>Vaping is volatilizing a heat-stable oil using heat.</a:t>
            </a:r>
          </a:p>
        </p:txBody>
      </p:sp>
      <p:cxnSp>
        <p:nvCxnSpPr>
          <p:cNvPr id="7" name="Straight Connector 6">
            <a:extLst>
              <a:ext uri="{FF2B5EF4-FFF2-40B4-BE49-F238E27FC236}">
                <a16:creationId xmlns:a16="http://schemas.microsoft.com/office/drawing/2014/main" id="{D2C63C4F-A993-4F80-AC12-DB5DA27917A3}"/>
              </a:ext>
            </a:extLst>
          </p:cNvPr>
          <p:cNvCxnSpPr>
            <a:cxnSpLocks/>
          </p:cNvCxnSpPr>
          <p:nvPr/>
        </p:nvCxnSpPr>
        <p:spPr>
          <a:xfrm>
            <a:off x="762377" y="927422"/>
            <a:ext cx="535406" cy="0"/>
          </a:xfrm>
          <a:prstGeom prst="line">
            <a:avLst/>
          </a:prstGeom>
          <a:noFill/>
          <a:ln w="57150" cap="flat" cmpd="sng" algn="ctr">
            <a:solidFill>
              <a:srgbClr val="4ABDE8">
                <a:shade val="95000"/>
                <a:satMod val="105000"/>
              </a:srgbClr>
            </a:solidFill>
            <a:prstDash val="solid"/>
          </a:ln>
          <a:effectLst/>
        </p:spPr>
      </p:cxnSp>
      <p:sp>
        <p:nvSpPr>
          <p:cNvPr id="28" name="TextBox 27">
            <a:extLst>
              <a:ext uri="{FF2B5EF4-FFF2-40B4-BE49-F238E27FC236}">
                <a16:creationId xmlns:a16="http://schemas.microsoft.com/office/drawing/2014/main" id="{2C25799D-05B8-49CC-9207-8D9EB5DC96DD}"/>
              </a:ext>
            </a:extLst>
          </p:cNvPr>
          <p:cNvSpPr txBox="1"/>
          <p:nvPr/>
        </p:nvSpPr>
        <p:spPr>
          <a:xfrm>
            <a:off x="213683" y="4813267"/>
            <a:ext cx="2700338" cy="230832"/>
          </a:xfrm>
          <a:prstGeom prst="rect">
            <a:avLst/>
          </a:prstGeom>
          <a:noFill/>
        </p:spPr>
        <p:txBody>
          <a:bodyPr wrap="square" rtlCol="0">
            <a:spAutoFit/>
          </a:bodyPr>
          <a:lstStyle/>
          <a:p>
            <a:r>
              <a:rPr lang="en-US" sz="900" dirty="0">
                <a:solidFill>
                  <a:schemeClr val="bg1"/>
                </a:solidFill>
                <a:latin typeface="Montserrat" panose="00000500000000000000"/>
              </a:rPr>
              <a:t>NIDA, 2020.</a:t>
            </a:r>
          </a:p>
        </p:txBody>
      </p:sp>
      <p:grpSp>
        <p:nvGrpSpPr>
          <p:cNvPr id="5" name="Group 4">
            <a:extLst>
              <a:ext uri="{FF2B5EF4-FFF2-40B4-BE49-F238E27FC236}">
                <a16:creationId xmlns:a16="http://schemas.microsoft.com/office/drawing/2014/main" id="{B4BADA3A-3195-41D7-A1CB-199BA5360D41}"/>
              </a:ext>
            </a:extLst>
          </p:cNvPr>
          <p:cNvGrpSpPr/>
          <p:nvPr/>
        </p:nvGrpSpPr>
        <p:grpSpPr>
          <a:xfrm>
            <a:off x="1692285" y="1049149"/>
            <a:ext cx="2562748" cy="3105214"/>
            <a:chOff x="273322" y="1582719"/>
            <a:chExt cx="2562748" cy="3105214"/>
          </a:xfrm>
        </p:grpSpPr>
        <p:sp>
          <p:nvSpPr>
            <p:cNvPr id="20" name="Rectángulo: esquinas redondeadas 10">
              <a:extLst>
                <a:ext uri="{FF2B5EF4-FFF2-40B4-BE49-F238E27FC236}">
                  <a16:creationId xmlns:a16="http://schemas.microsoft.com/office/drawing/2014/main" id="{EF9A8E8F-FE3D-4E80-B352-9326202E7159}"/>
                </a:ext>
              </a:extLst>
            </p:cNvPr>
            <p:cNvSpPr/>
            <p:nvPr/>
          </p:nvSpPr>
          <p:spPr>
            <a:xfrm>
              <a:off x="273322" y="1582719"/>
              <a:ext cx="2562748" cy="3105214"/>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4" name="Picture 13">
              <a:extLst>
                <a:ext uri="{FF2B5EF4-FFF2-40B4-BE49-F238E27FC236}">
                  <a16:creationId xmlns:a16="http://schemas.microsoft.com/office/drawing/2014/main" id="{180DE2D6-9214-4946-8386-7CE569FB92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572" y="1695811"/>
              <a:ext cx="2346248" cy="2879030"/>
            </a:xfrm>
            <a:prstGeom prst="rect">
              <a:avLst/>
            </a:prstGeom>
          </p:spPr>
        </p:pic>
      </p:grpSp>
      <p:grpSp>
        <p:nvGrpSpPr>
          <p:cNvPr id="4" name="Group 3">
            <a:extLst>
              <a:ext uri="{FF2B5EF4-FFF2-40B4-BE49-F238E27FC236}">
                <a16:creationId xmlns:a16="http://schemas.microsoft.com/office/drawing/2014/main" id="{790F3355-C7F4-4C24-8055-F2E36F24B3FD}"/>
              </a:ext>
            </a:extLst>
          </p:cNvPr>
          <p:cNvGrpSpPr/>
          <p:nvPr/>
        </p:nvGrpSpPr>
        <p:grpSpPr>
          <a:xfrm>
            <a:off x="4888969" y="1049149"/>
            <a:ext cx="2562748" cy="3105214"/>
            <a:chOff x="4623388" y="1580409"/>
            <a:chExt cx="2562748" cy="3105214"/>
          </a:xfrm>
        </p:grpSpPr>
        <p:sp>
          <p:nvSpPr>
            <p:cNvPr id="12" name="Rectángulo: esquinas redondeadas 10">
              <a:extLst>
                <a:ext uri="{FF2B5EF4-FFF2-40B4-BE49-F238E27FC236}">
                  <a16:creationId xmlns:a16="http://schemas.microsoft.com/office/drawing/2014/main" id="{8BFE290A-682D-46ED-BF5D-31C060987505}"/>
                </a:ext>
              </a:extLst>
            </p:cNvPr>
            <p:cNvSpPr/>
            <p:nvPr/>
          </p:nvSpPr>
          <p:spPr>
            <a:xfrm>
              <a:off x="4623388" y="1580409"/>
              <a:ext cx="2562748" cy="3105214"/>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5" name="Picture 14">
              <a:extLst>
                <a:ext uri="{FF2B5EF4-FFF2-40B4-BE49-F238E27FC236}">
                  <a16:creationId xmlns:a16="http://schemas.microsoft.com/office/drawing/2014/main" id="{7DD501F1-B140-415A-8415-81B2939808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1709" y="1695811"/>
              <a:ext cx="2346105" cy="2880555"/>
            </a:xfrm>
            <a:prstGeom prst="rect">
              <a:avLst/>
            </a:prstGeom>
          </p:spPr>
        </p:pic>
      </p:grpSp>
      <p:grpSp>
        <p:nvGrpSpPr>
          <p:cNvPr id="2" name="Group 1">
            <a:extLst>
              <a:ext uri="{FF2B5EF4-FFF2-40B4-BE49-F238E27FC236}">
                <a16:creationId xmlns:a16="http://schemas.microsoft.com/office/drawing/2014/main" id="{093048B7-E9F7-469F-BAFC-46A101CDAC17}"/>
              </a:ext>
            </a:extLst>
          </p:cNvPr>
          <p:cNvGrpSpPr>
            <a:grpSpLocks noChangeAspect="1"/>
          </p:cNvGrpSpPr>
          <p:nvPr/>
        </p:nvGrpSpPr>
        <p:grpSpPr>
          <a:xfrm rot="20716500">
            <a:off x="632653" y="2354051"/>
            <a:ext cx="1330260" cy="2403293"/>
            <a:chOff x="4731709" y="1695811"/>
            <a:chExt cx="1354765" cy="2447564"/>
          </a:xfrm>
        </p:grpSpPr>
        <p:sp>
          <p:nvSpPr>
            <p:cNvPr id="17" name="Rectángulo: esquinas redondeadas 10">
              <a:extLst>
                <a:ext uri="{FF2B5EF4-FFF2-40B4-BE49-F238E27FC236}">
                  <a16:creationId xmlns:a16="http://schemas.microsoft.com/office/drawing/2014/main" id="{414FDE2F-2079-4A1C-8F93-EF7AC7DC843E}"/>
                </a:ext>
              </a:extLst>
            </p:cNvPr>
            <p:cNvSpPr/>
            <p:nvPr/>
          </p:nvSpPr>
          <p:spPr>
            <a:xfrm>
              <a:off x="4731709" y="1695811"/>
              <a:ext cx="1354765" cy="2447564"/>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id="{043D17BA-5839-47D9-BF67-F6C77CC62C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44186" y="1795489"/>
              <a:ext cx="1129809" cy="2248208"/>
            </a:xfrm>
            <a:prstGeom prst="rect">
              <a:avLst/>
            </a:prstGeom>
          </p:spPr>
        </p:pic>
      </p:grpSp>
      <p:grpSp>
        <p:nvGrpSpPr>
          <p:cNvPr id="3" name="Group 2">
            <a:extLst>
              <a:ext uri="{FF2B5EF4-FFF2-40B4-BE49-F238E27FC236}">
                <a16:creationId xmlns:a16="http://schemas.microsoft.com/office/drawing/2014/main" id="{FE1C7594-5D50-4B7C-9FB7-ED716A1F1297}"/>
              </a:ext>
            </a:extLst>
          </p:cNvPr>
          <p:cNvGrpSpPr>
            <a:grpSpLocks noChangeAspect="1"/>
          </p:cNvGrpSpPr>
          <p:nvPr/>
        </p:nvGrpSpPr>
        <p:grpSpPr>
          <a:xfrm rot="893908">
            <a:off x="6955059" y="3152338"/>
            <a:ext cx="1829382" cy="1525063"/>
            <a:chOff x="4993481" y="2390457"/>
            <a:chExt cx="2128412" cy="1774349"/>
          </a:xfrm>
        </p:grpSpPr>
        <p:sp>
          <p:nvSpPr>
            <p:cNvPr id="19" name="Rectángulo: esquinas redondeadas 10">
              <a:extLst>
                <a:ext uri="{FF2B5EF4-FFF2-40B4-BE49-F238E27FC236}">
                  <a16:creationId xmlns:a16="http://schemas.microsoft.com/office/drawing/2014/main" id="{D60E0E92-4BD8-45D5-A52D-1C5AE9137C92}"/>
                </a:ext>
              </a:extLst>
            </p:cNvPr>
            <p:cNvSpPr>
              <a:spLocks noChangeAspect="1"/>
            </p:cNvSpPr>
            <p:nvPr/>
          </p:nvSpPr>
          <p:spPr>
            <a:xfrm>
              <a:off x="4993481" y="2390457"/>
              <a:ext cx="2128412" cy="1774349"/>
            </a:xfrm>
            <a:prstGeom prst="roundRect">
              <a:avLst>
                <a:gd name="adj" fmla="val 4722"/>
              </a:avLst>
            </a:prstGeom>
            <a:solidFill>
              <a:schemeClr val="bg1"/>
            </a:solidFill>
            <a:ln w="38100">
              <a:solidFill>
                <a:srgbClr val="5EAB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1" name="Picture 4" descr="FDA's Official Vape Warning Undermines Cannabis Industry's Growth Plans |  The Motley Fool">
              <a:extLst>
                <a:ext uri="{FF2B5EF4-FFF2-40B4-BE49-F238E27FC236}">
                  <a16:creationId xmlns:a16="http://schemas.microsoft.com/office/drawing/2014/main" id="{36E25126-FBBC-4E75-9431-87F8948795F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31305" y="2536342"/>
              <a:ext cx="1852764" cy="14825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079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27</a:t>
            </a:fld>
            <a:endParaRPr lang="en-US">
              <a:solidFill>
                <a:srgbClr val="099BAF"/>
              </a:solidFill>
              <a:latin typeface="Montserrat" panose="00000500000000000000" pitchFamily="2" charset="0"/>
            </a:endParaRPr>
          </a:p>
        </p:txBody>
      </p:sp>
      <p:grpSp>
        <p:nvGrpSpPr>
          <p:cNvPr id="2" name="Group 1">
            <a:extLst>
              <a:ext uri="{FF2B5EF4-FFF2-40B4-BE49-F238E27FC236}">
                <a16:creationId xmlns:a16="http://schemas.microsoft.com/office/drawing/2014/main" id="{6C6F1C2E-E1D9-464A-BD14-4D294628C79C}"/>
              </a:ext>
            </a:extLst>
          </p:cNvPr>
          <p:cNvGrpSpPr>
            <a:grpSpLocks noChangeAspect="1"/>
          </p:cNvGrpSpPr>
          <p:nvPr/>
        </p:nvGrpSpPr>
        <p:grpSpPr>
          <a:xfrm>
            <a:off x="3775513" y="648583"/>
            <a:ext cx="4882904" cy="4118869"/>
            <a:chOff x="2200275" y="621503"/>
            <a:chExt cx="5022055" cy="4236247"/>
          </a:xfrm>
        </p:grpSpPr>
        <p:sp>
          <p:nvSpPr>
            <p:cNvPr id="11" name="Rectángulo: esquinas redondeadas 10">
              <a:extLst>
                <a:ext uri="{FF2B5EF4-FFF2-40B4-BE49-F238E27FC236}">
                  <a16:creationId xmlns:a16="http://schemas.microsoft.com/office/drawing/2014/main" id="{B4AF53B3-D64A-4E2C-B43A-BB01FFCE9F17}"/>
                </a:ext>
              </a:extLst>
            </p:cNvPr>
            <p:cNvSpPr>
              <a:spLocks noChangeAspect="1"/>
            </p:cNvSpPr>
            <p:nvPr/>
          </p:nvSpPr>
          <p:spPr>
            <a:xfrm>
              <a:off x="2200275" y="621503"/>
              <a:ext cx="5022055" cy="4236247"/>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 name="Picture 6" descr="The figure is a histogram, an epidemiologic curve showing the number of patients (N = 2,398) with e-cigarette, or vaping, product use–associated lung injury by week of hospital admission in the United States during February 10, 2019–January 14, 2020.">
              <a:extLst>
                <a:ext uri="{FF2B5EF4-FFF2-40B4-BE49-F238E27FC236}">
                  <a16:creationId xmlns:a16="http://schemas.microsoft.com/office/drawing/2014/main" id="{199E3AE9-957C-47CA-9BB3-902EE03996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9949" y="718925"/>
              <a:ext cx="4863230" cy="404852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Google Shape;41;p13">
            <a:extLst>
              <a:ext uri="{FF2B5EF4-FFF2-40B4-BE49-F238E27FC236}">
                <a16:creationId xmlns:a16="http://schemas.microsoft.com/office/drawing/2014/main" id="{852B2661-43D9-4A74-A141-76B57220E130}"/>
              </a:ext>
            </a:extLst>
          </p:cNvPr>
          <p:cNvSpPr txBox="1"/>
          <p:nvPr/>
        </p:nvSpPr>
        <p:spPr>
          <a:xfrm>
            <a:off x="311121" y="186286"/>
            <a:ext cx="3425659" cy="2528882"/>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2400" b="1" dirty="0">
                <a:solidFill>
                  <a:srgbClr val="023649"/>
                </a:solidFill>
                <a:latin typeface="Montserrat" panose="00000500000000000000" pitchFamily="2" charset="0"/>
                <a:ea typeface="Calibri"/>
                <a:cs typeface="Calibri"/>
                <a:sym typeface="Calibri"/>
              </a:rPr>
              <a:t>Update: Characteristics of a Nationwide Outbreak of E-cigarette, or Vaping, Product Use-Associated Lung Injury – United States, August 2019 to January 2020.</a:t>
            </a:r>
          </a:p>
        </p:txBody>
      </p:sp>
      <p:cxnSp>
        <p:nvCxnSpPr>
          <p:cNvPr id="19" name="Straight Connector 11">
            <a:extLst>
              <a:ext uri="{FF2B5EF4-FFF2-40B4-BE49-F238E27FC236}">
                <a16:creationId xmlns:a16="http://schemas.microsoft.com/office/drawing/2014/main" id="{040B3F24-F69B-4454-8DFA-3EA437C38921}"/>
              </a:ext>
            </a:extLst>
          </p:cNvPr>
          <p:cNvCxnSpPr>
            <a:cxnSpLocks/>
          </p:cNvCxnSpPr>
          <p:nvPr/>
        </p:nvCxnSpPr>
        <p:spPr>
          <a:xfrm>
            <a:off x="399860" y="2786063"/>
            <a:ext cx="536255"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528724C-081F-4BB5-9C7A-27F6968312F1}"/>
              </a:ext>
            </a:extLst>
          </p:cNvPr>
          <p:cNvSpPr txBox="1"/>
          <p:nvPr/>
        </p:nvSpPr>
        <p:spPr>
          <a:xfrm>
            <a:off x="156409" y="4810464"/>
            <a:ext cx="2000440" cy="230832"/>
          </a:xfrm>
          <a:prstGeom prst="rect">
            <a:avLst/>
          </a:prstGeom>
          <a:noFill/>
        </p:spPr>
        <p:txBody>
          <a:bodyPr wrap="square" rtlCol="0">
            <a:spAutoFit/>
          </a:bodyPr>
          <a:lstStyle/>
          <a:p>
            <a:r>
              <a:rPr lang="en-US" sz="900" dirty="0">
                <a:solidFill>
                  <a:srgbClr val="108C96"/>
                </a:solidFill>
                <a:latin typeface="Montserrat" panose="00000500000000000000"/>
              </a:rPr>
              <a:t>MMWR. January 24, 2020;69(3):90-94</a:t>
            </a:r>
          </a:p>
        </p:txBody>
      </p:sp>
    </p:spTree>
    <p:extLst>
      <p:ext uri="{BB962C8B-B14F-4D97-AF65-F5344CB8AC3E}">
        <p14:creationId xmlns:p14="http://schemas.microsoft.com/office/powerpoint/2010/main" val="442755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522996" y="294209"/>
            <a:ext cx="797543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EVALI (E-cigarette and Vaping product-associated Acute Lung Injury</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28</a:t>
            </a:fld>
            <a:endParaRPr lang="en-US">
              <a:solidFill>
                <a:srgbClr val="099BAF"/>
              </a:solidFill>
              <a:latin typeface="Montserrat" panose="00000500000000000000" pitchFamily="2" charset="0"/>
            </a:endParaRPr>
          </a:p>
        </p:txBody>
      </p:sp>
      <p:cxnSp>
        <p:nvCxnSpPr>
          <p:cNvPr id="11" name="Straight Connector 11">
            <a:extLst>
              <a:ext uri="{FF2B5EF4-FFF2-40B4-BE49-F238E27FC236}">
                <a16:creationId xmlns:a16="http://schemas.microsoft.com/office/drawing/2014/main" id="{AAB85E86-C682-4344-98DD-D1C2F7C5E5BA}"/>
              </a:ext>
            </a:extLst>
          </p:cNvPr>
          <p:cNvCxnSpPr>
            <a:cxnSpLocks/>
          </p:cNvCxnSpPr>
          <p:nvPr/>
        </p:nvCxnSpPr>
        <p:spPr>
          <a:xfrm>
            <a:off x="595561" y="1180262"/>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Rectángulo: esquinas redondeadas 10">
            <a:extLst>
              <a:ext uri="{FF2B5EF4-FFF2-40B4-BE49-F238E27FC236}">
                <a16:creationId xmlns:a16="http://schemas.microsoft.com/office/drawing/2014/main" id="{47A62A49-B5DB-49E3-B7D6-DFD53B23FB80}"/>
              </a:ext>
            </a:extLst>
          </p:cNvPr>
          <p:cNvSpPr/>
          <p:nvPr/>
        </p:nvSpPr>
        <p:spPr>
          <a:xfrm>
            <a:off x="5007769" y="1071563"/>
            <a:ext cx="3490663" cy="3540624"/>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4" name="Google Shape;89;p20">
            <a:extLst>
              <a:ext uri="{FF2B5EF4-FFF2-40B4-BE49-F238E27FC236}">
                <a16:creationId xmlns:a16="http://schemas.microsoft.com/office/drawing/2014/main" id="{96104D05-2B69-4AA9-A8D6-29C99ED8402A}"/>
              </a:ext>
            </a:extLst>
          </p:cNvPr>
          <p:cNvSpPr txBox="1"/>
          <p:nvPr/>
        </p:nvSpPr>
        <p:spPr>
          <a:xfrm>
            <a:off x="522996" y="1533926"/>
            <a:ext cx="4049004" cy="2923774"/>
          </a:xfrm>
          <a:prstGeom prst="rect">
            <a:avLst/>
          </a:prstGeom>
          <a:noFill/>
          <a:ln>
            <a:noFill/>
          </a:ln>
        </p:spPr>
        <p:txBody>
          <a:bodyPr spcFirstLastPara="1" wrap="square" lIns="68569" tIns="34275" rIns="68569" bIns="34275" anchor="t" anchorCtr="0">
            <a:noAutofit/>
          </a:body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Subacute onset, days to weeks:</a:t>
            </a:r>
          </a:p>
          <a:p>
            <a:pPr marL="647700" lvl="1" indent="-285750">
              <a:buClr>
                <a:srgbClr val="1A547A"/>
              </a:buClr>
              <a:buSzPct val="80000"/>
              <a:buFont typeface="Montserrat" panose="00000500000000000000" pitchFamily="2" charset="0"/>
              <a:buChar char="O"/>
            </a:pPr>
            <a:r>
              <a:rPr lang="en-US" dirty="0">
                <a:solidFill>
                  <a:srgbClr val="1A547A"/>
                </a:solidFill>
                <a:latin typeface="Montserrat" panose="00000500000000000000" pitchFamily="2" charset="0"/>
                <a:cs typeface="Times New Roman"/>
                <a:sym typeface="Times New Roman"/>
              </a:rPr>
              <a:t>Cough, dyspnea, chest pain</a:t>
            </a:r>
          </a:p>
          <a:p>
            <a:pPr marL="647700" lvl="1" indent="-285750">
              <a:buClr>
                <a:srgbClr val="1A547A"/>
              </a:buClr>
              <a:buSzPct val="80000"/>
              <a:buFont typeface="Montserrat" panose="00000500000000000000" pitchFamily="2" charset="0"/>
              <a:buChar char="O"/>
            </a:pPr>
            <a:r>
              <a:rPr lang="en-US" dirty="0">
                <a:solidFill>
                  <a:srgbClr val="1A547A"/>
                </a:solidFill>
                <a:latin typeface="Montserrat" panose="00000500000000000000" pitchFamily="2" charset="0"/>
                <a:cs typeface="Times New Roman"/>
                <a:sym typeface="Times New Roman"/>
              </a:rPr>
              <a:t>GI symptoms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Bilateral lung disease on CXR</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Fever, leukocytosis, elevated inflammatory markers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Unclear etiology</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ea typeface="Times New Roman"/>
                <a:cs typeface="Times New Roman"/>
                <a:sym typeface="Times New Roman"/>
              </a:rPr>
              <a:t>Vitamin E acetate?</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Treatment</a:t>
            </a:r>
          </a:p>
          <a:p>
            <a:pPr marL="647700" lvl="1" indent="-285750">
              <a:buClr>
                <a:srgbClr val="1A547A"/>
              </a:buClr>
              <a:buSzPct val="80000"/>
              <a:buFont typeface="Montserrat" panose="00000500000000000000" pitchFamily="2" charset="0"/>
              <a:buChar char="O"/>
            </a:pPr>
            <a:r>
              <a:rPr lang="en-US" dirty="0">
                <a:solidFill>
                  <a:srgbClr val="1A547A"/>
                </a:solidFill>
                <a:latin typeface="Montserrat" panose="00000500000000000000" pitchFamily="2" charset="0"/>
                <a:cs typeface="Times New Roman"/>
                <a:sym typeface="Times New Roman"/>
              </a:rPr>
              <a:t>Steroids, support</a:t>
            </a:r>
          </a:p>
        </p:txBody>
      </p:sp>
      <p:pic>
        <p:nvPicPr>
          <p:cNvPr id="10" name="Picture 4" descr="An X-ray of a patient with a vaping habit, showing lung damage — densities or whitish cloud-like areas typically associated with some pneumonias, fluid in the lungs or inflammation.">
            <a:extLst>
              <a:ext uri="{FF2B5EF4-FFF2-40B4-BE49-F238E27FC236}">
                <a16:creationId xmlns:a16="http://schemas.microsoft.com/office/drawing/2014/main" id="{EB93ACE5-0118-4BE7-A7E6-3717D54547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61240" y="1232065"/>
            <a:ext cx="3204729" cy="32256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3FD53C8-63D6-45BC-8DFF-460E725C7987}"/>
              </a:ext>
            </a:extLst>
          </p:cNvPr>
          <p:cNvSpPr txBox="1"/>
          <p:nvPr/>
        </p:nvSpPr>
        <p:spPr>
          <a:xfrm>
            <a:off x="156409" y="4810464"/>
            <a:ext cx="2000440" cy="230832"/>
          </a:xfrm>
          <a:prstGeom prst="rect">
            <a:avLst/>
          </a:prstGeom>
          <a:noFill/>
        </p:spPr>
        <p:txBody>
          <a:bodyPr wrap="square" rtlCol="0">
            <a:spAutoFit/>
          </a:bodyPr>
          <a:lstStyle/>
          <a:p>
            <a:r>
              <a:rPr lang="en-US" sz="900" dirty="0">
                <a:solidFill>
                  <a:srgbClr val="108C96"/>
                </a:solidFill>
                <a:latin typeface="Montserrat" panose="00000500000000000000"/>
                <a:hlinkClick r:id="rId5">
                  <a:extLst>
                    <a:ext uri="{A12FA001-AC4F-418D-AE19-62706E023703}">
                      <ahyp:hlinkClr xmlns:ahyp="http://schemas.microsoft.com/office/drawing/2018/hyperlinkcolor" val="tx"/>
                    </a:ext>
                  </a:extLst>
                </a:hlinkClick>
              </a:rPr>
              <a:t>https://www.nytimes.com</a:t>
            </a:r>
            <a:r>
              <a:rPr lang="en-US" sz="900" dirty="0">
                <a:solidFill>
                  <a:srgbClr val="108C96"/>
                </a:solidFill>
                <a:latin typeface="Montserrat" panose="00000500000000000000"/>
              </a:rPr>
              <a:t>. 8/31/2019.</a:t>
            </a:r>
          </a:p>
        </p:txBody>
      </p:sp>
    </p:spTree>
    <p:extLst>
      <p:ext uri="{BB962C8B-B14F-4D97-AF65-F5344CB8AC3E}">
        <p14:creationId xmlns:p14="http://schemas.microsoft.com/office/powerpoint/2010/main" val="108521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a:extLst>
              <a:ext uri="{FF2B5EF4-FFF2-40B4-BE49-F238E27FC236}">
                <a16:creationId xmlns:a16="http://schemas.microsoft.com/office/drawing/2014/main" id="{93C7E09B-5473-4E35-85B5-B4AD6852974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7061" b="7061"/>
          <a:stretch/>
        </p:blipFill>
        <p:spPr>
          <a:xfrm>
            <a:off x="-1" y="0"/>
            <a:ext cx="9143999" cy="5143500"/>
          </a:xfrm>
          <a:prstGeom prst="rect">
            <a:avLst/>
          </a:prstGeom>
        </p:spPr>
      </p:pic>
      <p:sp>
        <p:nvSpPr>
          <p:cNvPr id="12" name="Rectangle 11">
            <a:extLst>
              <a:ext uri="{FF2B5EF4-FFF2-40B4-BE49-F238E27FC236}">
                <a16:creationId xmlns:a16="http://schemas.microsoft.com/office/drawing/2014/main" id="{8555604A-C42E-4974-8757-CB4DA91EEC04}"/>
              </a:ext>
            </a:extLst>
          </p:cNvPr>
          <p:cNvSpPr/>
          <p:nvPr/>
        </p:nvSpPr>
        <p:spPr>
          <a:xfrm>
            <a:off x="0" y="0"/>
            <a:ext cx="9144000" cy="5143500"/>
          </a:xfrm>
          <a:prstGeom prst="rect">
            <a:avLst/>
          </a:prstGeom>
          <a:solidFill>
            <a:srgbClr val="07070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41;p13">
            <a:extLst>
              <a:ext uri="{FF2B5EF4-FFF2-40B4-BE49-F238E27FC236}">
                <a16:creationId xmlns:a16="http://schemas.microsoft.com/office/drawing/2014/main" id="{3E652F02-66CA-4FFA-8816-64B447ADF672}"/>
              </a:ext>
            </a:extLst>
          </p:cNvPr>
          <p:cNvSpPr txBox="1"/>
          <p:nvPr/>
        </p:nvSpPr>
        <p:spPr>
          <a:xfrm>
            <a:off x="3805394" y="387455"/>
            <a:ext cx="292968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Key Points</a:t>
            </a:r>
          </a:p>
        </p:txBody>
      </p:sp>
      <p:cxnSp>
        <p:nvCxnSpPr>
          <p:cNvPr id="11" name="Straight Connector 10">
            <a:extLst>
              <a:ext uri="{FF2B5EF4-FFF2-40B4-BE49-F238E27FC236}">
                <a16:creationId xmlns:a16="http://schemas.microsoft.com/office/drawing/2014/main" id="{33E45A56-DEF6-46DE-A48C-636A846476A9}"/>
              </a:ext>
            </a:extLst>
          </p:cNvPr>
          <p:cNvCxnSpPr>
            <a:cxnSpLocks/>
          </p:cNvCxnSpPr>
          <p:nvPr/>
        </p:nvCxnSpPr>
        <p:spPr>
          <a:xfrm>
            <a:off x="3913678" y="1033838"/>
            <a:ext cx="535406" cy="0"/>
          </a:xfrm>
          <a:prstGeom prst="line">
            <a:avLst/>
          </a:prstGeom>
          <a:noFill/>
          <a:ln w="57150" cap="flat" cmpd="sng" algn="ctr">
            <a:solidFill>
              <a:srgbClr val="4ABDE8">
                <a:shade val="95000"/>
                <a:satMod val="105000"/>
              </a:srgbClr>
            </a:solidFill>
            <a:prstDash val="solid"/>
          </a:ln>
          <a:effectLst/>
        </p:spPr>
      </p:cxnSp>
      <p:sp>
        <p:nvSpPr>
          <p:cNvPr id="374" name="Google Shape;374;p42"/>
          <p:cNvSpPr txBox="1">
            <a:spLocks noGrp="1"/>
          </p:cNvSpPr>
          <p:nvPr>
            <p:ph idx="1"/>
          </p:nvPr>
        </p:nvSpPr>
        <p:spPr>
          <a:xfrm>
            <a:off x="3805394" y="1142745"/>
            <a:ext cx="4642571" cy="3122953"/>
          </a:xfrm>
          <a:prstGeom prst="rect">
            <a:avLst/>
          </a:prstGeom>
          <a:noFill/>
          <a:ln>
            <a:noFill/>
          </a:ln>
        </p:spPr>
        <p:txBody>
          <a:bodyPr spcFirstLastPara="1" wrap="square" lIns="68569" tIns="34275" rIns="68569" bIns="34275" anchor="t" anchorCtr="0">
            <a:noAutofit/>
          </a:bodyPr>
          <a:lstStyle/>
          <a:p>
            <a:pPr marL="257175" indent="-233363">
              <a:lnSpc>
                <a:spcPct val="100000"/>
              </a:lnSpc>
              <a:spcBef>
                <a:spcPts val="600"/>
              </a:spcBef>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Cannabis intoxication from inhaled or edible routes leads to ED visits.</a:t>
            </a:r>
          </a:p>
          <a:p>
            <a:pPr marL="600075" lvl="1" indent="-233363">
              <a:lnSpc>
                <a:spcPct val="100000"/>
              </a:lnSpc>
              <a:spcBef>
                <a:spcPts val="600"/>
              </a:spcBef>
              <a:buClr>
                <a:schemeClr val="bg1"/>
              </a:buClr>
              <a:buSzPct val="80000"/>
              <a:buFont typeface="Montserrat" panose="00000500000000000000" pitchFamily="2" charset="0"/>
              <a:buChar char="O"/>
            </a:pPr>
            <a:r>
              <a:rPr lang="en-US" sz="1400" dirty="0">
                <a:solidFill>
                  <a:schemeClr val="bg1"/>
                </a:solidFill>
                <a:latin typeface="Montserrat" panose="00000500000000000000" pitchFamily="2" charset="0"/>
                <a:ea typeface="Times New Roman"/>
                <a:cs typeface="Times New Roman"/>
                <a:sym typeface="Times New Roman"/>
              </a:rPr>
              <a:t>Rarely life-threatening without underlying disease or massive exposure.</a:t>
            </a:r>
          </a:p>
          <a:p>
            <a:pPr marL="257175" indent="-233363">
              <a:lnSpc>
                <a:spcPct val="100000"/>
              </a:lnSpc>
              <a:spcBef>
                <a:spcPts val="600"/>
              </a:spcBef>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The medical utility of cannabis remains unclear.</a:t>
            </a:r>
          </a:p>
          <a:p>
            <a:pPr marL="257175" indent="-233363">
              <a:lnSpc>
                <a:spcPct val="100000"/>
              </a:lnSpc>
              <a:spcBef>
                <a:spcPts val="600"/>
              </a:spcBef>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Actual risk vs. the benefit of vaping is unclear, but </a:t>
            </a:r>
            <a:r>
              <a:rPr lang="en-US" sz="1800">
                <a:solidFill>
                  <a:schemeClr val="bg1"/>
                </a:solidFill>
                <a:latin typeface="Montserrat" panose="00000500000000000000" pitchFamily="2" charset="0"/>
                <a:ea typeface="Times New Roman"/>
                <a:cs typeface="Times New Roman"/>
                <a:sym typeface="Times New Roman"/>
              </a:rPr>
              <a:t>the disease EVALI</a:t>
            </a:r>
            <a:r>
              <a:rPr lang="en-US" sz="1800" dirty="0">
                <a:solidFill>
                  <a:schemeClr val="bg1"/>
                </a:solidFill>
                <a:latin typeface="Montserrat" panose="00000500000000000000" pitchFamily="2" charset="0"/>
                <a:ea typeface="Times New Roman"/>
                <a:cs typeface="Times New Roman"/>
                <a:sym typeface="Times New Roman"/>
              </a:rPr>
              <a:t>, for now, is largely gone.</a:t>
            </a:r>
            <a:endParaRPr lang="en" sz="1800" dirty="0">
              <a:solidFill>
                <a:schemeClr val="bg1"/>
              </a:solidFill>
              <a:latin typeface="Montserrat" panose="00000500000000000000" pitchFamily="2" charset="0"/>
              <a:ea typeface="Times New Roman"/>
              <a:cs typeface="Times New Roman"/>
              <a:sym typeface="Times New Roman"/>
            </a:endParaRPr>
          </a:p>
          <a:p>
            <a:pPr marL="23812" indent="0">
              <a:lnSpc>
                <a:spcPct val="100000"/>
              </a:lnSpc>
              <a:spcBef>
                <a:spcPts val="600"/>
              </a:spcBef>
              <a:buClr>
                <a:schemeClr val="bg1"/>
              </a:buClr>
              <a:buSzPct val="80000"/>
              <a:buNone/>
            </a:pPr>
            <a:endParaRPr lang="en" sz="2000" b="1" dirty="0">
              <a:solidFill>
                <a:schemeClr val="bg1"/>
              </a:solidFill>
              <a:latin typeface="Montserrat" panose="00000500000000000000" pitchFamily="2" charset="0"/>
              <a:cs typeface="Times New Roman"/>
              <a:sym typeface="Times New Roman"/>
            </a:endParaRPr>
          </a:p>
        </p:txBody>
      </p:sp>
      <p:sp>
        <p:nvSpPr>
          <p:cNvPr id="17" name="Slide Number Placeholder 2">
            <a:extLst>
              <a:ext uri="{FF2B5EF4-FFF2-40B4-BE49-F238E27FC236}">
                <a16:creationId xmlns:a16="http://schemas.microsoft.com/office/drawing/2014/main" id="{3C99E769-E975-4410-B72C-6F7C46E2521C}"/>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29</a:t>
            </a:fld>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86958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6" descr="Imagen que contiene exterior, montaña, nieve, hombre&#10;&#10;Descripción generada automáticamente">
            <a:extLst>
              <a:ext uri="{FF2B5EF4-FFF2-40B4-BE49-F238E27FC236}">
                <a16:creationId xmlns:a16="http://schemas.microsoft.com/office/drawing/2014/main" id="{8F00055F-3B22-4C4A-89DF-8912CFB937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9" name="Rectangle 8">
            <a:extLst>
              <a:ext uri="{FF2B5EF4-FFF2-40B4-BE49-F238E27FC236}">
                <a16:creationId xmlns:a16="http://schemas.microsoft.com/office/drawing/2014/main" id="{9C87D431-950C-4F05-9B10-0249B207C0D8}"/>
              </a:ext>
            </a:extLst>
          </p:cNvPr>
          <p:cNvSpPr/>
          <p:nvPr/>
        </p:nvSpPr>
        <p:spPr>
          <a:xfrm>
            <a:off x="1270397" y="1048744"/>
            <a:ext cx="1164432" cy="288519"/>
          </a:xfrm>
          <a:prstGeom prst="rect">
            <a:avLst/>
          </a:prstGeom>
          <a:solidFill>
            <a:srgbClr val="44B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FBF1480-406D-4CB7-AD08-52103548DE86}"/>
              </a:ext>
            </a:extLst>
          </p:cNvPr>
          <p:cNvSpPr txBox="1"/>
          <p:nvPr/>
        </p:nvSpPr>
        <p:spPr>
          <a:xfrm>
            <a:off x="1363265" y="1054503"/>
            <a:ext cx="978696" cy="276999"/>
          </a:xfrm>
          <a:prstGeom prst="rect">
            <a:avLst/>
          </a:prstGeom>
          <a:noFill/>
        </p:spPr>
        <p:txBody>
          <a:bodyPr wrap="square" lIns="0" tIns="0" rIns="0" bIns="0" rtlCol="0">
            <a:spAutoFit/>
          </a:bodyPr>
          <a:lstStyle/>
          <a:p>
            <a:r>
              <a:rPr lang="en-US" sz="900" dirty="0">
                <a:solidFill>
                  <a:schemeClr val="bg1"/>
                </a:solidFill>
              </a:rPr>
              <a:t>Mental Illness/ Substance abuse</a:t>
            </a:r>
          </a:p>
        </p:txBody>
      </p:sp>
      <p:graphicFrame>
        <p:nvGraphicFramePr>
          <p:cNvPr id="17" name="Chart 16">
            <a:extLst>
              <a:ext uri="{FF2B5EF4-FFF2-40B4-BE49-F238E27FC236}">
                <a16:creationId xmlns:a16="http://schemas.microsoft.com/office/drawing/2014/main" id="{2FBC5AF8-3425-4511-96E4-CCD0220C397B}"/>
              </a:ext>
            </a:extLst>
          </p:cNvPr>
          <p:cNvGraphicFramePr/>
          <p:nvPr>
            <p:extLst>
              <p:ext uri="{D42A27DB-BD31-4B8C-83A1-F6EECF244321}">
                <p14:modId xmlns:p14="http://schemas.microsoft.com/office/powerpoint/2010/main" val="3801001268"/>
              </p:ext>
            </p:extLst>
          </p:nvPr>
        </p:nvGraphicFramePr>
        <p:xfrm>
          <a:off x="4982170" y="1048744"/>
          <a:ext cx="3636169" cy="3473653"/>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9E961FB6-52CA-4D73-B54F-19540A6346E0}"/>
              </a:ext>
            </a:extLst>
          </p:cNvPr>
          <p:cNvSpPr txBox="1"/>
          <p:nvPr/>
        </p:nvSpPr>
        <p:spPr>
          <a:xfrm>
            <a:off x="248840" y="4800133"/>
            <a:ext cx="2043113" cy="230832"/>
          </a:xfrm>
          <a:prstGeom prst="rect">
            <a:avLst/>
          </a:prstGeom>
          <a:noFill/>
        </p:spPr>
        <p:txBody>
          <a:bodyPr wrap="square" rtlCol="0">
            <a:spAutoFit/>
          </a:bodyPr>
          <a:lstStyle/>
          <a:p>
            <a:r>
              <a:rPr lang="en-US" sz="900" dirty="0">
                <a:solidFill>
                  <a:srgbClr val="108C96"/>
                </a:solidFill>
                <a:latin typeface="Montserrat" panose="00000500000000000000"/>
              </a:rPr>
              <a:t>Schroeder SA. </a:t>
            </a:r>
            <a:r>
              <a:rPr lang="en-US" sz="900" i="1" dirty="0">
                <a:solidFill>
                  <a:srgbClr val="108C96"/>
                </a:solidFill>
                <a:latin typeface="Montserrat" panose="00000500000000000000"/>
              </a:rPr>
              <a:t>N </a:t>
            </a:r>
            <a:r>
              <a:rPr lang="en-US" sz="900" i="1" dirty="0" err="1">
                <a:solidFill>
                  <a:srgbClr val="108C96"/>
                </a:solidFill>
                <a:latin typeface="Montserrat" panose="00000500000000000000"/>
              </a:rPr>
              <a:t>Engl</a:t>
            </a:r>
            <a:r>
              <a:rPr lang="en-US" sz="900" i="1" dirty="0">
                <a:solidFill>
                  <a:srgbClr val="108C96"/>
                </a:solidFill>
                <a:latin typeface="Montserrat" panose="00000500000000000000"/>
              </a:rPr>
              <a:t> J Med</a:t>
            </a:r>
            <a:r>
              <a:rPr lang="en-US" sz="900" dirty="0">
                <a:solidFill>
                  <a:srgbClr val="108C96"/>
                </a:solidFill>
                <a:latin typeface="Montserrat" panose="00000500000000000000"/>
              </a:rPr>
              <a:t>. 2007.</a:t>
            </a:r>
          </a:p>
        </p:txBody>
      </p:sp>
      <p:sp>
        <p:nvSpPr>
          <p:cNvPr id="25" name="Rectángulo: esquinas redondeadas 10">
            <a:extLst>
              <a:ext uri="{FF2B5EF4-FFF2-40B4-BE49-F238E27FC236}">
                <a16:creationId xmlns:a16="http://schemas.microsoft.com/office/drawing/2014/main" id="{1A425B38-1C67-4459-9999-B32988081A34}"/>
              </a:ext>
            </a:extLst>
          </p:cNvPr>
          <p:cNvSpPr/>
          <p:nvPr/>
        </p:nvSpPr>
        <p:spPr>
          <a:xfrm>
            <a:off x="529442" y="262528"/>
            <a:ext cx="3927067" cy="3949294"/>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7" name="Chart 6">
            <a:extLst>
              <a:ext uri="{FF2B5EF4-FFF2-40B4-BE49-F238E27FC236}">
                <a16:creationId xmlns:a16="http://schemas.microsoft.com/office/drawing/2014/main" id="{62C94A1B-E6ED-4375-A4E7-CA1F88268E90}"/>
              </a:ext>
            </a:extLst>
          </p:cNvPr>
          <p:cNvGraphicFramePr/>
          <p:nvPr>
            <p:extLst>
              <p:ext uri="{D42A27DB-BD31-4B8C-83A1-F6EECF244321}">
                <p14:modId xmlns:p14="http://schemas.microsoft.com/office/powerpoint/2010/main" val="3606212027"/>
              </p:ext>
            </p:extLst>
          </p:nvPr>
        </p:nvGraphicFramePr>
        <p:xfrm>
          <a:off x="558405" y="262528"/>
          <a:ext cx="3898105" cy="3949294"/>
        </p:xfrm>
        <a:graphic>
          <a:graphicData uri="http://schemas.openxmlformats.org/drawingml/2006/chart">
            <c:chart xmlns:c="http://schemas.openxmlformats.org/drawingml/2006/chart" xmlns:r="http://schemas.openxmlformats.org/officeDocument/2006/relationships" r:id="rId5"/>
          </a:graphicData>
        </a:graphic>
      </p:graphicFrame>
      <p:sp>
        <p:nvSpPr>
          <p:cNvPr id="10" name="Slide Number Placeholder 2">
            <a:extLst>
              <a:ext uri="{FF2B5EF4-FFF2-40B4-BE49-F238E27FC236}">
                <a16:creationId xmlns:a16="http://schemas.microsoft.com/office/drawing/2014/main" id="{EB2ADA90-103B-459F-8B97-F678F0FC594D}"/>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3</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104413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Orange and blue gradient colored smoke">
            <a:extLst>
              <a:ext uri="{FF2B5EF4-FFF2-40B4-BE49-F238E27FC236}">
                <a16:creationId xmlns:a16="http://schemas.microsoft.com/office/drawing/2014/main" id="{8894F054-614E-4100-A16D-68F59CEE8EA3}"/>
              </a:ext>
            </a:extLst>
          </p:cNvPr>
          <p:cNvPicPr>
            <a:picLocks noChangeAspect="1"/>
          </p:cNvPicPr>
          <p:nvPr/>
        </p:nvPicPr>
        <p:blipFill>
          <a:blip r:embed="rId3" cstate="email">
            <a:alphaModFix/>
            <a:grayscl/>
            <a:extLst>
              <a:ext uri="{28A0092B-C50C-407E-A947-70E740481C1C}">
                <a14:useLocalDpi xmlns:a14="http://schemas.microsoft.com/office/drawing/2010/main"/>
              </a:ext>
            </a:extLst>
          </a:blip>
          <a:stretch>
            <a:fillRect/>
          </a:stretch>
        </p:blipFill>
        <p:spPr>
          <a:xfrm rot="5400000">
            <a:off x="-717347" y="717347"/>
            <a:ext cx="5143500" cy="3708806"/>
          </a:xfrm>
          <a:prstGeom prst="rect">
            <a:avLst/>
          </a:prstGeom>
        </p:spPr>
      </p:pic>
      <p:sp>
        <p:nvSpPr>
          <p:cNvPr id="19" name="Google Shape;41;p13">
            <a:extLst>
              <a:ext uri="{FF2B5EF4-FFF2-40B4-BE49-F238E27FC236}">
                <a16:creationId xmlns:a16="http://schemas.microsoft.com/office/drawing/2014/main" id="{33D78E2C-1F22-4C61-9AA6-81AE98A66B45}"/>
              </a:ext>
            </a:extLst>
          </p:cNvPr>
          <p:cNvSpPr txBox="1"/>
          <p:nvPr/>
        </p:nvSpPr>
        <p:spPr>
          <a:xfrm>
            <a:off x="2782922" y="430435"/>
            <a:ext cx="5216537"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Treating Low-Income Smokers in the Hospital ED</a:t>
            </a:r>
          </a:p>
        </p:txBody>
      </p:sp>
      <p:cxnSp>
        <p:nvCxnSpPr>
          <p:cNvPr id="20" name="Straight Connector 19">
            <a:extLst>
              <a:ext uri="{FF2B5EF4-FFF2-40B4-BE49-F238E27FC236}">
                <a16:creationId xmlns:a16="http://schemas.microsoft.com/office/drawing/2014/main" id="{EEB15BDC-EE72-4CC7-A1FB-3F6C3B0E99EB}"/>
              </a:ext>
            </a:extLst>
          </p:cNvPr>
          <p:cNvCxnSpPr>
            <a:cxnSpLocks/>
          </p:cNvCxnSpPr>
          <p:nvPr/>
        </p:nvCxnSpPr>
        <p:spPr>
          <a:xfrm>
            <a:off x="2865735" y="1244050"/>
            <a:ext cx="535406" cy="0"/>
          </a:xfrm>
          <a:prstGeom prst="line">
            <a:avLst/>
          </a:prstGeom>
          <a:noFill/>
          <a:ln w="57150" cap="flat" cmpd="sng" algn="ctr">
            <a:solidFill>
              <a:srgbClr val="4ABDE8">
                <a:shade val="95000"/>
                <a:satMod val="105000"/>
              </a:srgbClr>
            </a:solidFill>
            <a:prstDash val="solid"/>
          </a:ln>
          <a:effectLst/>
        </p:spPr>
      </p:cxnSp>
      <p:sp>
        <p:nvSpPr>
          <p:cNvPr id="21" name="Google Shape;89;p20">
            <a:extLst>
              <a:ext uri="{FF2B5EF4-FFF2-40B4-BE49-F238E27FC236}">
                <a16:creationId xmlns:a16="http://schemas.microsoft.com/office/drawing/2014/main" id="{DF9DC758-3A8C-4F4D-8768-87A7737BC315}"/>
              </a:ext>
            </a:extLst>
          </p:cNvPr>
          <p:cNvSpPr txBox="1"/>
          <p:nvPr/>
        </p:nvSpPr>
        <p:spPr>
          <a:xfrm>
            <a:off x="2782922" y="1430256"/>
            <a:ext cx="5420565" cy="2045306"/>
          </a:xfrm>
          <a:prstGeom prst="rect">
            <a:avLst/>
          </a:prstGeom>
          <a:noFill/>
          <a:ln>
            <a:noFill/>
          </a:ln>
        </p:spPr>
        <p:txBody>
          <a:bodyPr spcFirstLastPara="1" wrap="square" lIns="68569" tIns="34275" rIns="68569" bIns="34275" anchor="t" anchorCtr="0">
            <a:noAutofit/>
          </a:bodyPr>
          <a:lstStyle/>
          <a:p>
            <a:pPr marL="19050">
              <a:buClr>
                <a:srgbClr val="1A547A"/>
              </a:buClr>
              <a:buSzPct val="80000"/>
            </a:pPr>
            <a:r>
              <a:rPr lang="en-US" sz="2000" dirty="0">
                <a:solidFill>
                  <a:srgbClr val="1A547A"/>
                </a:solidFill>
                <a:latin typeface="Montserrat" panose="00000500000000000000" pitchFamily="2" charset="0"/>
                <a:ea typeface="Calibri"/>
                <a:cs typeface="Calibri"/>
                <a:sym typeface="Calibri"/>
              </a:rPr>
              <a:t>Hypothesis:</a:t>
            </a:r>
          </a:p>
          <a:p>
            <a:pPr marL="19050">
              <a:buClr>
                <a:srgbClr val="1A547A"/>
              </a:buClr>
              <a:buSzPct val="80000"/>
            </a:pPr>
            <a:endParaRPr lang="en-US" sz="1600" dirty="0">
              <a:solidFill>
                <a:srgbClr val="1A547A"/>
              </a:solidFill>
              <a:latin typeface="Montserrat" panose="00000500000000000000" pitchFamily="2" charset="0"/>
              <a:ea typeface="Calibri"/>
              <a:cs typeface="Calibri"/>
              <a:sym typeface="Calibri"/>
            </a:endParaRPr>
          </a:p>
          <a:p>
            <a:pPr marL="19050">
              <a:buClr>
                <a:srgbClr val="1A547A"/>
              </a:buClr>
              <a:buSzPct val="80000"/>
            </a:pPr>
            <a:r>
              <a:rPr lang="en-US" sz="1800" dirty="0">
                <a:solidFill>
                  <a:srgbClr val="1A547A"/>
                </a:solidFill>
                <a:latin typeface="Montserrat" panose="00000500000000000000" pitchFamily="2" charset="0"/>
                <a:ea typeface="Calibri"/>
                <a:cs typeface="Calibri"/>
                <a:sym typeface="Calibri"/>
              </a:rPr>
              <a:t>Compared to control, ED smokers will have a higher abstinence rate at 3 months if they are treated with a package of motivational interviewing, multimodal nicotine replacement therapy (NRT), proactive Quitline referral, and a booster call.</a:t>
            </a:r>
          </a:p>
        </p:txBody>
      </p:sp>
      <p:sp>
        <p:nvSpPr>
          <p:cNvPr id="24" name="TextBox 23">
            <a:extLst>
              <a:ext uri="{FF2B5EF4-FFF2-40B4-BE49-F238E27FC236}">
                <a16:creationId xmlns:a16="http://schemas.microsoft.com/office/drawing/2014/main" id="{82D1532D-EDE9-4AE1-865E-6D6610A54CE2}"/>
              </a:ext>
            </a:extLst>
          </p:cNvPr>
          <p:cNvSpPr txBox="1"/>
          <p:nvPr/>
        </p:nvSpPr>
        <p:spPr>
          <a:xfrm>
            <a:off x="3905890" y="4747664"/>
            <a:ext cx="1230466" cy="230832"/>
          </a:xfrm>
          <a:prstGeom prst="rect">
            <a:avLst/>
          </a:prstGeom>
          <a:noFill/>
        </p:spPr>
        <p:txBody>
          <a:bodyPr wrap="square" rtlCol="0">
            <a:spAutoFit/>
          </a:bodyPr>
          <a:lstStyle/>
          <a:p>
            <a:r>
              <a:rPr lang="en-US" sz="900" dirty="0">
                <a:solidFill>
                  <a:srgbClr val="108C96"/>
                </a:solidFill>
              </a:rPr>
              <a:t>NCI R01CA141479</a:t>
            </a:r>
          </a:p>
        </p:txBody>
      </p:sp>
      <p:sp>
        <p:nvSpPr>
          <p:cNvPr id="7" name="Slide Number Placeholder 2">
            <a:extLst>
              <a:ext uri="{FF2B5EF4-FFF2-40B4-BE49-F238E27FC236}">
                <a16:creationId xmlns:a16="http://schemas.microsoft.com/office/drawing/2014/main" id="{38CE2F1B-6192-4EDD-B0F8-039BB6AC4DD0}"/>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4</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248737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2" name="TextBox 1">
            <a:extLst>
              <a:ext uri="{FF2B5EF4-FFF2-40B4-BE49-F238E27FC236}">
                <a16:creationId xmlns:a16="http://schemas.microsoft.com/office/drawing/2014/main" id="{8DAC9BC5-8DBC-49C6-814B-A443A646E4DE}"/>
              </a:ext>
            </a:extLst>
          </p:cNvPr>
          <p:cNvSpPr txBox="1"/>
          <p:nvPr/>
        </p:nvSpPr>
        <p:spPr>
          <a:xfrm>
            <a:off x="392907" y="421481"/>
            <a:ext cx="3525021" cy="1477328"/>
          </a:xfrm>
          <a:prstGeom prst="rect">
            <a:avLst/>
          </a:prstGeom>
          <a:noFill/>
          <a:ln w="38100">
            <a:solidFill>
              <a:srgbClr val="5EABB2"/>
            </a:solidFill>
          </a:ln>
        </p:spPr>
        <p:txBody>
          <a:bodyPr wrap="square" rtlCol="0">
            <a:spAutoFit/>
          </a:bodyPr>
          <a:lstStyle/>
          <a:p>
            <a:r>
              <a:rPr lang="en-US" sz="2000" b="1" dirty="0">
                <a:solidFill>
                  <a:schemeClr val="bg1"/>
                </a:solidFill>
                <a:latin typeface="Montserrat" panose="00000500000000000000"/>
              </a:rPr>
              <a:t>Standard Care</a:t>
            </a:r>
          </a:p>
          <a:p>
            <a:endParaRPr lang="en-US" sz="1200" dirty="0">
              <a:solidFill>
                <a:schemeClr val="bg1"/>
              </a:solidFill>
              <a:latin typeface="Montserrat" panose="00000500000000000000"/>
            </a:endParaRPr>
          </a:p>
          <a:p>
            <a:r>
              <a:rPr lang="en-US" sz="1600" dirty="0">
                <a:solidFill>
                  <a:schemeClr val="bg1"/>
                </a:solidFill>
                <a:latin typeface="Montserrat" panose="00000500000000000000"/>
              </a:rPr>
              <a:t>Subjects received:</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Times New Roman"/>
                <a:cs typeface="Times New Roman"/>
                <a:sym typeface="Times New Roman"/>
              </a:rPr>
              <a:t>A brochure for CT Tobacco Quitline</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Calibri"/>
                <a:cs typeface="Times New Roman"/>
                <a:sym typeface="Times New Roman"/>
              </a:rPr>
              <a:t>Instructions to call Quitline for assistance</a:t>
            </a:r>
          </a:p>
          <a:p>
            <a:endParaRPr lang="en-US" dirty="0">
              <a:solidFill>
                <a:schemeClr val="bg1"/>
              </a:solidFill>
            </a:endParaRPr>
          </a:p>
        </p:txBody>
      </p:sp>
      <p:sp>
        <p:nvSpPr>
          <p:cNvPr id="6" name="TextBox 5">
            <a:extLst>
              <a:ext uri="{FF2B5EF4-FFF2-40B4-BE49-F238E27FC236}">
                <a16:creationId xmlns:a16="http://schemas.microsoft.com/office/drawing/2014/main" id="{5E8648F2-5B73-480B-85CB-2150DF5126E7}"/>
              </a:ext>
            </a:extLst>
          </p:cNvPr>
          <p:cNvSpPr txBox="1"/>
          <p:nvPr/>
        </p:nvSpPr>
        <p:spPr>
          <a:xfrm>
            <a:off x="4214814" y="2791241"/>
            <a:ext cx="4536279" cy="2123658"/>
          </a:xfrm>
          <a:prstGeom prst="rect">
            <a:avLst/>
          </a:prstGeom>
          <a:noFill/>
          <a:ln w="38100">
            <a:solidFill>
              <a:srgbClr val="5EABB2"/>
            </a:solidFill>
          </a:ln>
        </p:spPr>
        <p:txBody>
          <a:bodyPr wrap="square" rtlCol="0">
            <a:spAutoFit/>
          </a:bodyPr>
          <a:lstStyle/>
          <a:p>
            <a:r>
              <a:rPr lang="en-US" sz="2000" b="1" dirty="0">
                <a:solidFill>
                  <a:schemeClr val="bg1"/>
                </a:solidFill>
                <a:latin typeface="Montserrat" panose="00000500000000000000"/>
              </a:rPr>
              <a:t>Intervention</a:t>
            </a:r>
          </a:p>
          <a:p>
            <a:endParaRPr lang="en-US" sz="1200" dirty="0">
              <a:solidFill>
                <a:schemeClr val="bg1"/>
              </a:solidFill>
              <a:latin typeface="Montserrat" panose="00000500000000000000"/>
            </a:endParaRPr>
          </a:p>
          <a:p>
            <a:r>
              <a:rPr lang="en-US" sz="1600" dirty="0">
                <a:solidFill>
                  <a:schemeClr val="bg1"/>
                </a:solidFill>
                <a:latin typeface="Montserrat" panose="00000500000000000000"/>
              </a:rPr>
              <a:t>Subjects received a Quitline brochure plus:</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Times New Roman"/>
                <a:cs typeface="Times New Roman"/>
                <a:sym typeface="Times New Roman"/>
              </a:rPr>
              <a:t>A 15-minute brief negotiated interview (BNI)</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Calibri"/>
                <a:cs typeface="Times New Roman"/>
                <a:sym typeface="Times New Roman"/>
              </a:rPr>
              <a:t>6 weeks of NRT – patch and gum</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Calibri"/>
                <a:cs typeface="Times New Roman"/>
                <a:sym typeface="Times New Roman"/>
              </a:rPr>
              <a:t>Administration or application of the first dose in the ED</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Calibri"/>
                <a:cs typeface="Times New Roman"/>
                <a:sym typeface="Times New Roman"/>
              </a:rPr>
              <a:t>A facilitated, faxed referral to CT Tobacco Quitline</a:t>
            </a:r>
          </a:p>
          <a:p>
            <a:pPr marL="304800" indent="-285750">
              <a:buClr>
                <a:schemeClr val="bg1"/>
              </a:buClr>
              <a:buSzPct val="80000"/>
              <a:buFont typeface="Montserrat" panose="00000500000000000000" pitchFamily="2" charset="0"/>
              <a:buChar char="O"/>
            </a:pPr>
            <a:r>
              <a:rPr lang="en-US" dirty="0">
                <a:solidFill>
                  <a:schemeClr val="bg1"/>
                </a:solidFill>
                <a:latin typeface="Montserrat" panose="00000500000000000000" pitchFamily="2" charset="0"/>
                <a:ea typeface="Calibri"/>
                <a:cs typeface="Times New Roman"/>
                <a:sym typeface="Times New Roman"/>
              </a:rPr>
              <a:t>A 3-day booster call</a:t>
            </a:r>
          </a:p>
          <a:p>
            <a:endParaRPr lang="en-US" dirty="0">
              <a:solidFill>
                <a:schemeClr val="bg1"/>
              </a:solidFill>
            </a:endParaRPr>
          </a:p>
        </p:txBody>
      </p:sp>
      <p:sp>
        <p:nvSpPr>
          <p:cNvPr id="12" name="Rectángulo: esquinas redondeadas 10">
            <a:extLst>
              <a:ext uri="{FF2B5EF4-FFF2-40B4-BE49-F238E27FC236}">
                <a16:creationId xmlns:a16="http://schemas.microsoft.com/office/drawing/2014/main" id="{8BFE290A-682D-46ED-BF5D-31C060987505}"/>
              </a:ext>
            </a:extLst>
          </p:cNvPr>
          <p:cNvSpPr/>
          <p:nvPr/>
        </p:nvSpPr>
        <p:spPr>
          <a:xfrm>
            <a:off x="392907" y="2100262"/>
            <a:ext cx="3525021" cy="2814637"/>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Picture 9" descr="Graphical user interface, application, website&#10;&#10;Description automatically generated">
            <a:extLst>
              <a:ext uri="{FF2B5EF4-FFF2-40B4-BE49-F238E27FC236}">
                <a16:creationId xmlns:a16="http://schemas.microsoft.com/office/drawing/2014/main" id="{D05A8907-7928-4694-A1A7-47A8930E0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965" y="2207419"/>
            <a:ext cx="3318903" cy="2564607"/>
          </a:xfrm>
          <a:prstGeom prst="rect">
            <a:avLst/>
          </a:prstGeom>
        </p:spPr>
      </p:pic>
      <p:sp>
        <p:nvSpPr>
          <p:cNvPr id="15" name="Rectángulo: esquinas redondeadas 10">
            <a:extLst>
              <a:ext uri="{FF2B5EF4-FFF2-40B4-BE49-F238E27FC236}">
                <a16:creationId xmlns:a16="http://schemas.microsoft.com/office/drawing/2014/main" id="{D4F8AD57-321C-461A-9DCE-A8572741169D}"/>
              </a:ext>
            </a:extLst>
          </p:cNvPr>
          <p:cNvSpPr/>
          <p:nvPr/>
        </p:nvSpPr>
        <p:spPr>
          <a:xfrm>
            <a:off x="4214814" y="419254"/>
            <a:ext cx="2150416" cy="2039287"/>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3" name="Picture 12" descr="A picture containing text, case, accessory&#10;&#10;Description automatically generated">
            <a:extLst>
              <a:ext uri="{FF2B5EF4-FFF2-40B4-BE49-F238E27FC236}">
                <a16:creationId xmlns:a16="http://schemas.microsoft.com/office/drawing/2014/main" id="{53683C53-70C2-48E6-A043-D10908284D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961" r="16411" b="2251"/>
          <a:stretch/>
        </p:blipFill>
        <p:spPr>
          <a:xfrm>
            <a:off x="4375300" y="534478"/>
            <a:ext cx="1836611" cy="1804387"/>
          </a:xfrm>
          <a:prstGeom prst="rect">
            <a:avLst/>
          </a:prstGeom>
        </p:spPr>
      </p:pic>
      <p:sp>
        <p:nvSpPr>
          <p:cNvPr id="20" name="Rectángulo: esquinas redondeadas 10">
            <a:extLst>
              <a:ext uri="{FF2B5EF4-FFF2-40B4-BE49-F238E27FC236}">
                <a16:creationId xmlns:a16="http://schemas.microsoft.com/office/drawing/2014/main" id="{EF9A8E8F-FE3D-4E80-B352-9326202E7159}"/>
              </a:ext>
            </a:extLst>
          </p:cNvPr>
          <p:cNvSpPr/>
          <p:nvPr/>
        </p:nvSpPr>
        <p:spPr>
          <a:xfrm>
            <a:off x="6623396" y="419254"/>
            <a:ext cx="2127697" cy="2039287"/>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16" name="Picture 15" descr="A picture containing case&#10;&#10;Description automatically generated">
            <a:extLst>
              <a:ext uri="{FF2B5EF4-FFF2-40B4-BE49-F238E27FC236}">
                <a16:creationId xmlns:a16="http://schemas.microsoft.com/office/drawing/2014/main" id="{DBBE4E7E-B04F-4600-A0C3-8595385B11E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90" t="2541" r="11961" b="904"/>
          <a:stretch/>
        </p:blipFill>
        <p:spPr>
          <a:xfrm>
            <a:off x="6734978" y="534093"/>
            <a:ext cx="1901784" cy="18069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6" descr="Imagen que contiene exterior, montaña, nieve, hombre&#10;&#10;Descripción generada automáticamente">
            <a:extLst>
              <a:ext uri="{FF2B5EF4-FFF2-40B4-BE49-F238E27FC236}">
                <a16:creationId xmlns:a16="http://schemas.microsoft.com/office/drawing/2014/main" id="{8F00055F-3B22-4C4A-89DF-8912CFB937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8" name="Google Shape;41;p13">
            <a:extLst>
              <a:ext uri="{FF2B5EF4-FFF2-40B4-BE49-F238E27FC236}">
                <a16:creationId xmlns:a16="http://schemas.microsoft.com/office/drawing/2014/main" id="{FC693D36-9CC0-4D8F-A52A-97811CDF2429}"/>
              </a:ext>
            </a:extLst>
          </p:cNvPr>
          <p:cNvSpPr txBox="1"/>
          <p:nvPr/>
        </p:nvSpPr>
        <p:spPr>
          <a:xfrm>
            <a:off x="516136" y="292898"/>
            <a:ext cx="8111728" cy="1151174"/>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Successful Tobacco Dependence Treatment in Low-Income Emergency Department Patients: A Randomized Trial</a:t>
            </a:r>
          </a:p>
        </p:txBody>
      </p:sp>
      <p:cxnSp>
        <p:nvCxnSpPr>
          <p:cNvPr id="10" name="Straight Connector 9">
            <a:extLst>
              <a:ext uri="{FF2B5EF4-FFF2-40B4-BE49-F238E27FC236}">
                <a16:creationId xmlns:a16="http://schemas.microsoft.com/office/drawing/2014/main" id="{081C17FC-5B27-4FCF-86D1-39CA66545BB4}"/>
              </a:ext>
            </a:extLst>
          </p:cNvPr>
          <p:cNvCxnSpPr>
            <a:cxnSpLocks/>
          </p:cNvCxnSpPr>
          <p:nvPr/>
        </p:nvCxnSpPr>
        <p:spPr>
          <a:xfrm>
            <a:off x="615453" y="1636957"/>
            <a:ext cx="535406" cy="0"/>
          </a:xfrm>
          <a:prstGeom prst="line">
            <a:avLst/>
          </a:prstGeom>
          <a:noFill/>
          <a:ln w="57150" cap="flat" cmpd="sng" algn="ctr">
            <a:solidFill>
              <a:srgbClr val="4ABDE8">
                <a:shade val="95000"/>
                <a:satMod val="105000"/>
              </a:srgbClr>
            </a:solidFill>
            <a:prstDash val="solid"/>
          </a:ln>
          <a:effectLst/>
        </p:spPr>
      </p:cxnSp>
      <p:sp>
        <p:nvSpPr>
          <p:cNvPr id="11" name="TextBox 10">
            <a:extLst>
              <a:ext uri="{FF2B5EF4-FFF2-40B4-BE49-F238E27FC236}">
                <a16:creationId xmlns:a16="http://schemas.microsoft.com/office/drawing/2014/main" id="{804DFDBE-A9E0-4773-BA33-763E2BBE9477}"/>
              </a:ext>
            </a:extLst>
          </p:cNvPr>
          <p:cNvSpPr txBox="1"/>
          <p:nvPr/>
        </p:nvSpPr>
        <p:spPr>
          <a:xfrm>
            <a:off x="234003" y="4735186"/>
            <a:ext cx="2544916" cy="230832"/>
          </a:xfrm>
          <a:prstGeom prst="rect">
            <a:avLst/>
          </a:prstGeom>
          <a:noFill/>
        </p:spPr>
        <p:txBody>
          <a:bodyPr wrap="square" rtlCol="0">
            <a:spAutoFit/>
          </a:bodyPr>
          <a:lstStyle/>
          <a:p>
            <a:r>
              <a:rPr lang="en-US" sz="900" dirty="0">
                <a:solidFill>
                  <a:srgbClr val="108C96"/>
                </a:solidFill>
                <a:latin typeface="Montserrat" panose="00000500000000000000"/>
              </a:rPr>
              <a:t>Bernstein SL, et al. </a:t>
            </a:r>
            <a:r>
              <a:rPr lang="en-US" sz="900" i="1" dirty="0">
                <a:solidFill>
                  <a:srgbClr val="108C96"/>
                </a:solidFill>
                <a:latin typeface="Montserrat" panose="00000500000000000000"/>
              </a:rPr>
              <a:t>Ann </a:t>
            </a:r>
            <a:r>
              <a:rPr lang="en-US" sz="900" i="1" dirty="0" err="1">
                <a:solidFill>
                  <a:srgbClr val="108C96"/>
                </a:solidFill>
                <a:latin typeface="Montserrat" panose="00000500000000000000"/>
              </a:rPr>
              <a:t>Emerg</a:t>
            </a:r>
            <a:r>
              <a:rPr lang="en-US" sz="900" i="1" dirty="0">
                <a:solidFill>
                  <a:srgbClr val="108C96"/>
                </a:solidFill>
                <a:latin typeface="Montserrat" panose="00000500000000000000"/>
              </a:rPr>
              <a:t> Med</a:t>
            </a:r>
            <a:r>
              <a:rPr lang="en-US" sz="900" dirty="0">
                <a:solidFill>
                  <a:srgbClr val="108C96"/>
                </a:solidFill>
                <a:latin typeface="Montserrat" panose="00000500000000000000"/>
              </a:rPr>
              <a:t>. 2015.</a:t>
            </a:r>
          </a:p>
        </p:txBody>
      </p:sp>
      <p:sp>
        <p:nvSpPr>
          <p:cNvPr id="14" name="Rectángulo: esquinas redondeadas 10">
            <a:extLst>
              <a:ext uri="{FF2B5EF4-FFF2-40B4-BE49-F238E27FC236}">
                <a16:creationId xmlns:a16="http://schemas.microsoft.com/office/drawing/2014/main" id="{113076F9-3A4A-4C0A-AD2E-8A8388857D3B}"/>
              </a:ext>
            </a:extLst>
          </p:cNvPr>
          <p:cNvSpPr/>
          <p:nvPr/>
        </p:nvSpPr>
        <p:spPr>
          <a:xfrm>
            <a:off x="1688694" y="1778754"/>
            <a:ext cx="5766612" cy="2814637"/>
          </a:xfrm>
          <a:prstGeom prst="roundRect">
            <a:avLst>
              <a:gd name="adj" fmla="val 4722"/>
            </a:avLst>
          </a:prstGeom>
          <a:solidFill>
            <a:schemeClr val="bg1"/>
          </a:solidFill>
          <a:ln w="38100">
            <a:solidFill>
              <a:srgbClr val="CFB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4" name="Chart 3">
            <a:extLst>
              <a:ext uri="{FF2B5EF4-FFF2-40B4-BE49-F238E27FC236}">
                <a16:creationId xmlns:a16="http://schemas.microsoft.com/office/drawing/2014/main" id="{9BCFD347-E9A3-455F-B6DD-BFC7A0EBE5B6}"/>
              </a:ext>
            </a:extLst>
          </p:cNvPr>
          <p:cNvGraphicFramePr/>
          <p:nvPr>
            <p:extLst>
              <p:ext uri="{D42A27DB-BD31-4B8C-83A1-F6EECF244321}">
                <p14:modId xmlns:p14="http://schemas.microsoft.com/office/powerpoint/2010/main" val="494539376"/>
              </p:ext>
            </p:extLst>
          </p:nvPr>
        </p:nvGraphicFramePr>
        <p:xfrm>
          <a:off x="1821266" y="1899601"/>
          <a:ext cx="5448301" cy="249539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3FC4A04-E964-42D8-8E25-2A433ACD456A}"/>
              </a:ext>
            </a:extLst>
          </p:cNvPr>
          <p:cNvSpPr txBox="1"/>
          <p:nvPr/>
        </p:nvSpPr>
        <p:spPr>
          <a:xfrm>
            <a:off x="6222206" y="3310504"/>
            <a:ext cx="607220" cy="253916"/>
          </a:xfrm>
          <a:prstGeom prst="rect">
            <a:avLst/>
          </a:prstGeom>
          <a:noFill/>
        </p:spPr>
        <p:txBody>
          <a:bodyPr wrap="square" rtlCol="0">
            <a:spAutoFit/>
          </a:bodyPr>
          <a:lstStyle/>
          <a:p>
            <a:r>
              <a:rPr lang="en-US" sz="1050" dirty="0">
                <a:solidFill>
                  <a:schemeClr val="bg1"/>
                </a:solidFill>
              </a:rPr>
              <a:t>12.2%</a:t>
            </a:r>
          </a:p>
        </p:txBody>
      </p:sp>
      <p:sp>
        <p:nvSpPr>
          <p:cNvPr id="19" name="TextBox 18">
            <a:extLst>
              <a:ext uri="{FF2B5EF4-FFF2-40B4-BE49-F238E27FC236}">
                <a16:creationId xmlns:a16="http://schemas.microsoft.com/office/drawing/2014/main" id="{120F49A9-DB99-4207-8331-C27BC9974C80}"/>
              </a:ext>
            </a:extLst>
          </p:cNvPr>
          <p:cNvSpPr txBox="1"/>
          <p:nvPr/>
        </p:nvSpPr>
        <p:spPr>
          <a:xfrm>
            <a:off x="3937785" y="2615883"/>
            <a:ext cx="492920" cy="253916"/>
          </a:xfrm>
          <a:prstGeom prst="rect">
            <a:avLst/>
          </a:prstGeom>
          <a:noFill/>
        </p:spPr>
        <p:txBody>
          <a:bodyPr wrap="square" rtlCol="0">
            <a:spAutoFit/>
          </a:bodyPr>
          <a:lstStyle/>
          <a:p>
            <a:r>
              <a:rPr lang="en-US" sz="1050" dirty="0">
                <a:solidFill>
                  <a:schemeClr val="bg1"/>
                </a:solidFill>
              </a:rPr>
              <a:t>4.9%</a:t>
            </a:r>
          </a:p>
        </p:txBody>
      </p:sp>
      <p:sp>
        <p:nvSpPr>
          <p:cNvPr id="20" name="TextBox 19">
            <a:extLst>
              <a:ext uri="{FF2B5EF4-FFF2-40B4-BE49-F238E27FC236}">
                <a16:creationId xmlns:a16="http://schemas.microsoft.com/office/drawing/2014/main" id="{5DECD82D-BCB4-4D5A-A104-EB33E2325B74}"/>
              </a:ext>
            </a:extLst>
          </p:cNvPr>
          <p:cNvSpPr txBox="1"/>
          <p:nvPr/>
        </p:nvSpPr>
        <p:spPr>
          <a:xfrm>
            <a:off x="6525816" y="4285012"/>
            <a:ext cx="707758" cy="230832"/>
          </a:xfrm>
          <a:prstGeom prst="rect">
            <a:avLst/>
          </a:prstGeom>
          <a:noFill/>
        </p:spPr>
        <p:txBody>
          <a:bodyPr wrap="square" rtlCol="0">
            <a:spAutoFit/>
          </a:bodyPr>
          <a:lstStyle/>
          <a:p>
            <a:r>
              <a:rPr lang="en-US" sz="900" dirty="0">
                <a:solidFill>
                  <a:srgbClr val="1A547A"/>
                </a:solidFill>
              </a:rPr>
              <a:t>P &lt; 0.001</a:t>
            </a:r>
          </a:p>
        </p:txBody>
      </p:sp>
      <p:sp>
        <p:nvSpPr>
          <p:cNvPr id="12" name="Slide Number Placeholder 2">
            <a:extLst>
              <a:ext uri="{FF2B5EF4-FFF2-40B4-BE49-F238E27FC236}">
                <a16:creationId xmlns:a16="http://schemas.microsoft.com/office/drawing/2014/main" id="{5111AE7D-773C-4C32-B18C-9B26317DBEE4}"/>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6</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1467766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6" descr="Imagen que contiene exterior, montaña, nieve, hombre&#10;&#10;Descripción generada automáticamente">
            <a:extLst>
              <a:ext uri="{FF2B5EF4-FFF2-40B4-BE49-F238E27FC236}">
                <a16:creationId xmlns:a16="http://schemas.microsoft.com/office/drawing/2014/main" id="{8F00055F-3B22-4C4A-89DF-8912CFB937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8" name="Google Shape;41;p13">
            <a:extLst>
              <a:ext uri="{FF2B5EF4-FFF2-40B4-BE49-F238E27FC236}">
                <a16:creationId xmlns:a16="http://schemas.microsoft.com/office/drawing/2014/main" id="{FC693D36-9CC0-4D8F-A52A-97811CDF2429}"/>
              </a:ext>
            </a:extLst>
          </p:cNvPr>
          <p:cNvSpPr txBox="1"/>
          <p:nvPr/>
        </p:nvSpPr>
        <p:spPr>
          <a:xfrm>
            <a:off x="629741" y="451101"/>
            <a:ext cx="3334345" cy="492913"/>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ED MOST Study</a:t>
            </a:r>
          </a:p>
        </p:txBody>
      </p:sp>
      <p:cxnSp>
        <p:nvCxnSpPr>
          <p:cNvPr id="10" name="Straight Connector 9">
            <a:extLst>
              <a:ext uri="{FF2B5EF4-FFF2-40B4-BE49-F238E27FC236}">
                <a16:creationId xmlns:a16="http://schemas.microsoft.com/office/drawing/2014/main" id="{081C17FC-5B27-4FCF-86D1-39CA66545BB4}"/>
              </a:ext>
            </a:extLst>
          </p:cNvPr>
          <p:cNvCxnSpPr>
            <a:cxnSpLocks/>
          </p:cNvCxnSpPr>
          <p:nvPr/>
        </p:nvCxnSpPr>
        <p:spPr>
          <a:xfrm>
            <a:off x="722610" y="1036883"/>
            <a:ext cx="535406" cy="0"/>
          </a:xfrm>
          <a:prstGeom prst="line">
            <a:avLst/>
          </a:prstGeom>
          <a:noFill/>
          <a:ln w="57150" cap="flat" cmpd="sng" algn="ctr">
            <a:solidFill>
              <a:srgbClr val="4ABDE8">
                <a:shade val="95000"/>
                <a:satMod val="105000"/>
              </a:srgbClr>
            </a:solidFill>
            <a:prstDash val="solid"/>
          </a:ln>
          <a:effectLst/>
        </p:spPr>
      </p:cxnSp>
      <p:sp>
        <p:nvSpPr>
          <p:cNvPr id="12" name="Google Shape;299;p34">
            <a:extLst>
              <a:ext uri="{FF2B5EF4-FFF2-40B4-BE49-F238E27FC236}">
                <a16:creationId xmlns:a16="http://schemas.microsoft.com/office/drawing/2014/main" id="{CBE14CE0-F483-4EE4-802F-69916EEB2414}"/>
              </a:ext>
            </a:extLst>
          </p:cNvPr>
          <p:cNvSpPr txBox="1">
            <a:spLocks/>
          </p:cNvSpPr>
          <p:nvPr/>
        </p:nvSpPr>
        <p:spPr>
          <a:xfrm>
            <a:off x="629741" y="1395116"/>
            <a:ext cx="6529122" cy="2260165"/>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4 interventions, each (+) or (-) = 2</a:t>
            </a:r>
            <a:r>
              <a:rPr lang="en-US" sz="1800" baseline="30000" dirty="0">
                <a:solidFill>
                  <a:srgbClr val="1A547A"/>
                </a:solidFill>
                <a:latin typeface="Montserrat" panose="00000500000000000000" pitchFamily="2" charset="0"/>
                <a:ea typeface="Times New Roman"/>
                <a:cs typeface="Times New Roman"/>
                <a:sym typeface="Times New Roman"/>
              </a:rPr>
              <a:t>4 </a:t>
            </a:r>
            <a:r>
              <a:rPr lang="en-US" sz="1800" dirty="0">
                <a:solidFill>
                  <a:srgbClr val="1A547A"/>
                </a:solidFill>
                <a:latin typeface="Montserrat" panose="00000500000000000000" pitchFamily="2" charset="0"/>
                <a:ea typeface="Times New Roman"/>
                <a:cs typeface="Times New Roman"/>
                <a:sym typeface="Times New Roman"/>
              </a:rPr>
              <a:t>full factorial trial = 16 conditions</a:t>
            </a:r>
            <a:endParaRPr lang="en-US" sz="1800" baseline="30000" dirty="0">
              <a:solidFill>
                <a:srgbClr val="1A547A"/>
              </a:solidFill>
              <a:latin typeface="Montserrat" panose="00000500000000000000" pitchFamily="2" charset="0"/>
              <a:ea typeface="Times New Roman"/>
              <a:cs typeface="Times New Roman"/>
              <a:sym typeface="Times New Roman"/>
            </a:endParaRP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1056 subjects (66 subjects/condition)</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All smokers age 18 or older</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Smoke 5 or more cigarettes a day</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Assessment at 1 and 3 months (3 month primary)</a:t>
            </a:r>
            <a:endParaRPr lang="en-US" sz="1800" dirty="0">
              <a:solidFill>
                <a:srgbClr val="1A547A"/>
              </a:solidFill>
              <a:latin typeface="Montserrat" panose="00000500000000000000" pitchFamily="2" charset="0"/>
            </a:endParaRPr>
          </a:p>
        </p:txBody>
      </p:sp>
      <p:sp>
        <p:nvSpPr>
          <p:cNvPr id="13" name="TextBox 12">
            <a:extLst>
              <a:ext uri="{FF2B5EF4-FFF2-40B4-BE49-F238E27FC236}">
                <a16:creationId xmlns:a16="http://schemas.microsoft.com/office/drawing/2014/main" id="{211B0DC6-4FA7-4B98-99AF-96C0085933AB}"/>
              </a:ext>
            </a:extLst>
          </p:cNvPr>
          <p:cNvSpPr txBox="1"/>
          <p:nvPr/>
        </p:nvSpPr>
        <p:spPr>
          <a:xfrm>
            <a:off x="234003" y="4735186"/>
            <a:ext cx="1201891" cy="230832"/>
          </a:xfrm>
          <a:prstGeom prst="rect">
            <a:avLst/>
          </a:prstGeom>
          <a:noFill/>
        </p:spPr>
        <p:txBody>
          <a:bodyPr wrap="square" rtlCol="0">
            <a:spAutoFit/>
          </a:bodyPr>
          <a:lstStyle/>
          <a:p>
            <a:r>
              <a:rPr lang="en-US" sz="900" dirty="0">
                <a:solidFill>
                  <a:srgbClr val="108C96"/>
                </a:solidFill>
                <a:latin typeface="Montserrat" panose="00000500000000000000"/>
              </a:rPr>
              <a:t>NCI R01CA201873</a:t>
            </a:r>
          </a:p>
        </p:txBody>
      </p:sp>
      <p:sp>
        <p:nvSpPr>
          <p:cNvPr id="7" name="Slide Number Placeholder 2">
            <a:extLst>
              <a:ext uri="{FF2B5EF4-FFF2-40B4-BE49-F238E27FC236}">
                <a16:creationId xmlns:a16="http://schemas.microsoft.com/office/drawing/2014/main" id="{CA181EB5-DB18-4260-B522-0F447B3E9CE7}"/>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7</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1225078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29"/>
          <p:cNvSpPr txBox="1">
            <a:spLocks noGrp="1"/>
          </p:cNvSpPr>
          <p:nvPr>
            <p:ph idx="4294967295"/>
          </p:nvPr>
        </p:nvSpPr>
        <p:spPr>
          <a:xfrm>
            <a:off x="558717" y="1437306"/>
            <a:ext cx="3634664" cy="2927466"/>
          </a:xfrm>
          <a:prstGeom prst="rect">
            <a:avLst/>
          </a:prstGeom>
          <a:noFill/>
          <a:ln>
            <a:noFill/>
          </a:ln>
        </p:spPr>
        <p:txBody>
          <a:bodyPr spcFirstLastPara="1" wrap="square" lIns="68569" tIns="34275" rIns="68569" bIns="34275" anchor="t" anchorCtr="0">
            <a:noAutofit/>
          </a:bodyPr>
          <a:lstStyle/>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R01CA201873: Optimizing Tobacco Dependence Treatment in the ED</a:t>
            </a:r>
          </a:p>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Number of conditions = 2n = 24= 16</a:t>
            </a:r>
          </a:p>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More efficient than series of 2x2 trials</a:t>
            </a:r>
          </a:p>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Δ for efficacy: 5%</a:t>
            </a:r>
          </a:p>
          <a:p>
            <a:pPr marL="257175" indent="-242888">
              <a:lnSpc>
                <a:spcPct val="100000"/>
              </a:lnSpc>
              <a:spcBef>
                <a:spcPts val="600"/>
              </a:spcBef>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Cost threshold: $5000/QALY gained</a:t>
            </a:r>
            <a:endParaRPr lang="en-US" sz="1200" dirty="0">
              <a:solidFill>
                <a:schemeClr val="bg1"/>
              </a:solidFill>
              <a:latin typeface="Montserrat" panose="00000500000000000000" pitchFamily="2" charset="0"/>
              <a:ea typeface="Times New Roman"/>
              <a:cs typeface="Times New Roman"/>
              <a:sym typeface="Times New Roman"/>
            </a:endParaRPr>
          </a:p>
        </p:txBody>
      </p:sp>
      <p:sp>
        <p:nvSpPr>
          <p:cNvPr id="12" name="Google Shape;41;p13">
            <a:extLst>
              <a:ext uri="{FF2B5EF4-FFF2-40B4-BE49-F238E27FC236}">
                <a16:creationId xmlns:a16="http://schemas.microsoft.com/office/drawing/2014/main" id="{67A97A10-36C0-49BC-A33F-3E5FEC24180B}"/>
              </a:ext>
            </a:extLst>
          </p:cNvPr>
          <p:cNvSpPr txBox="1"/>
          <p:nvPr/>
        </p:nvSpPr>
        <p:spPr>
          <a:xfrm>
            <a:off x="558716" y="346871"/>
            <a:ext cx="421330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Multiphase Optimization Strategy (MOST)</a:t>
            </a:r>
          </a:p>
        </p:txBody>
      </p:sp>
      <p:cxnSp>
        <p:nvCxnSpPr>
          <p:cNvPr id="13" name="Straight Connector 12">
            <a:extLst>
              <a:ext uri="{FF2B5EF4-FFF2-40B4-BE49-F238E27FC236}">
                <a16:creationId xmlns:a16="http://schemas.microsoft.com/office/drawing/2014/main" id="{B6AD3D3A-7ED3-48FF-B340-D59322492CFC}"/>
              </a:ext>
            </a:extLst>
          </p:cNvPr>
          <p:cNvCxnSpPr>
            <a:cxnSpLocks/>
          </p:cNvCxnSpPr>
          <p:nvPr/>
        </p:nvCxnSpPr>
        <p:spPr>
          <a:xfrm>
            <a:off x="652715" y="1208765"/>
            <a:ext cx="535406" cy="0"/>
          </a:xfrm>
          <a:prstGeom prst="line">
            <a:avLst/>
          </a:prstGeom>
          <a:noFill/>
          <a:ln w="57150" cap="flat" cmpd="sng" algn="ctr">
            <a:solidFill>
              <a:srgbClr val="4ABDE8">
                <a:shade val="95000"/>
                <a:satMod val="105000"/>
              </a:srgbClr>
            </a:solidFill>
            <a:prstDash val="solid"/>
          </a:ln>
          <a:effectLst/>
        </p:spPr>
      </p:cxnSp>
      <p:graphicFrame>
        <p:nvGraphicFramePr>
          <p:cNvPr id="3" name="Table 3">
            <a:extLst>
              <a:ext uri="{FF2B5EF4-FFF2-40B4-BE49-F238E27FC236}">
                <a16:creationId xmlns:a16="http://schemas.microsoft.com/office/drawing/2014/main" id="{CD3AD1ED-8CDA-436C-A1FD-7D56FE50B39B}"/>
              </a:ext>
            </a:extLst>
          </p:cNvPr>
          <p:cNvGraphicFramePr>
            <a:graphicFrameLocks noGrp="1"/>
          </p:cNvGraphicFramePr>
          <p:nvPr>
            <p:extLst>
              <p:ext uri="{D42A27DB-BD31-4B8C-83A1-F6EECF244321}">
                <p14:modId xmlns:p14="http://schemas.microsoft.com/office/powerpoint/2010/main" val="603573691"/>
              </p:ext>
            </p:extLst>
          </p:nvPr>
        </p:nvGraphicFramePr>
        <p:xfrm>
          <a:off x="4950621" y="377189"/>
          <a:ext cx="3540664" cy="4389120"/>
        </p:xfrm>
        <a:graphic>
          <a:graphicData uri="http://schemas.openxmlformats.org/drawingml/2006/table">
            <a:tbl>
              <a:tblPr firstRow="1" bandRow="1">
                <a:tableStyleId>{2D5ABB26-0587-4C30-8999-92F81FD0307C}</a:tableStyleId>
              </a:tblPr>
              <a:tblGrid>
                <a:gridCol w="735804">
                  <a:extLst>
                    <a:ext uri="{9D8B030D-6E8A-4147-A177-3AD203B41FA5}">
                      <a16:colId xmlns:a16="http://schemas.microsoft.com/office/drawing/2014/main" val="2501166351"/>
                    </a:ext>
                  </a:extLst>
                </a:gridCol>
                <a:gridCol w="701215">
                  <a:extLst>
                    <a:ext uri="{9D8B030D-6E8A-4147-A177-3AD203B41FA5}">
                      <a16:colId xmlns:a16="http://schemas.microsoft.com/office/drawing/2014/main" val="1956380494"/>
                    </a:ext>
                  </a:extLst>
                </a:gridCol>
                <a:gridCol w="701215">
                  <a:extLst>
                    <a:ext uri="{9D8B030D-6E8A-4147-A177-3AD203B41FA5}">
                      <a16:colId xmlns:a16="http://schemas.microsoft.com/office/drawing/2014/main" val="3814302195"/>
                    </a:ext>
                  </a:extLst>
                </a:gridCol>
                <a:gridCol w="701215">
                  <a:extLst>
                    <a:ext uri="{9D8B030D-6E8A-4147-A177-3AD203B41FA5}">
                      <a16:colId xmlns:a16="http://schemas.microsoft.com/office/drawing/2014/main" val="3406577197"/>
                    </a:ext>
                  </a:extLst>
                </a:gridCol>
                <a:gridCol w="701215">
                  <a:extLst>
                    <a:ext uri="{9D8B030D-6E8A-4147-A177-3AD203B41FA5}">
                      <a16:colId xmlns:a16="http://schemas.microsoft.com/office/drawing/2014/main" val="3993073495"/>
                    </a:ext>
                  </a:extLst>
                </a:gridCol>
              </a:tblGrid>
              <a:tr h="241536">
                <a:tc gridSpan="5">
                  <a:txBody>
                    <a:bodyPr/>
                    <a:lstStyle/>
                    <a:p>
                      <a:r>
                        <a:rPr lang="en-US" sz="1000" b="0" cap="none" spc="0" dirty="0">
                          <a:ln w="0">
                            <a:solidFill>
                              <a:srgbClr val="92D050"/>
                            </a:solidFill>
                          </a:ln>
                          <a:solidFill>
                            <a:srgbClr val="92D050"/>
                          </a:solidFill>
                          <a:effectLst>
                            <a:outerShdw blurRad="38100" dist="25400" dir="5400000" algn="ctr" rotWithShape="0">
                              <a:srgbClr val="6E747A">
                                <a:alpha val="43000"/>
                              </a:srgbClr>
                            </a:outerShdw>
                          </a:effectLst>
                        </a:rPr>
                        <a:t>Green</a:t>
                      </a:r>
                      <a:r>
                        <a:rPr lang="en-US" sz="1000" dirty="0">
                          <a:solidFill>
                            <a:schemeClr val="bg1"/>
                          </a:solidFill>
                        </a:rPr>
                        <a:t> = condition is offered; </a:t>
                      </a:r>
                      <a:r>
                        <a:rPr lang="en-US" sz="1000" b="0" cap="none" spc="0" dirty="0">
                          <a:ln w="0">
                            <a:solidFill>
                              <a:srgbClr val="FF0000"/>
                            </a:solidFill>
                          </a:ln>
                          <a:solidFill>
                            <a:srgbClr val="FF0000"/>
                          </a:solidFill>
                          <a:effectLst>
                            <a:outerShdw blurRad="38100" dist="25400" dir="5400000" algn="ctr" rotWithShape="0">
                              <a:srgbClr val="6E747A">
                                <a:alpha val="43000"/>
                              </a:srgbClr>
                            </a:outerShdw>
                          </a:effectLst>
                        </a:rPr>
                        <a:t>Red</a:t>
                      </a:r>
                      <a:r>
                        <a:rPr lang="en-US" sz="1000" dirty="0">
                          <a:solidFill>
                            <a:schemeClr val="bg1"/>
                          </a:solidFill>
                        </a:rPr>
                        <a:t> = condition is not offered</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33350205"/>
                  </a:ext>
                </a:extLst>
              </a:tr>
              <a:tr h="198843">
                <a:tc>
                  <a:txBody>
                    <a:bodyPr/>
                    <a:lstStyle/>
                    <a:p>
                      <a:r>
                        <a:rPr lang="en-US" sz="1000" dirty="0">
                          <a:solidFill>
                            <a:schemeClr val="bg1"/>
                          </a:solidFill>
                        </a:rPr>
                        <a:t>Condition</a:t>
                      </a:r>
                    </a:p>
                  </a:txBody>
                  <a:tcPr/>
                </a:tc>
                <a:tc>
                  <a:txBody>
                    <a:bodyPr/>
                    <a:lstStyle/>
                    <a:p>
                      <a:pPr algn="ctr"/>
                      <a:r>
                        <a:rPr lang="en-US" sz="1000" dirty="0">
                          <a:solidFill>
                            <a:schemeClr val="bg1"/>
                          </a:solidFill>
                        </a:rPr>
                        <a:t>BNI*</a:t>
                      </a:r>
                    </a:p>
                  </a:txBody>
                  <a:tcPr>
                    <a:lnB w="12700" cap="flat" cmpd="sng" algn="ctr">
                      <a:solidFill>
                        <a:schemeClr val="bg1"/>
                      </a:solidFill>
                      <a:prstDash val="solid"/>
                      <a:round/>
                      <a:headEnd type="none" w="med" len="med"/>
                      <a:tailEnd type="none" w="med" len="med"/>
                    </a:lnB>
                  </a:tcPr>
                </a:tc>
                <a:tc>
                  <a:txBody>
                    <a:bodyPr/>
                    <a:lstStyle/>
                    <a:p>
                      <a:pPr algn="ctr"/>
                      <a:r>
                        <a:rPr lang="en-US" sz="1000" dirty="0">
                          <a:solidFill>
                            <a:schemeClr val="bg1"/>
                          </a:solidFill>
                        </a:rPr>
                        <a:t>NRT**</a:t>
                      </a:r>
                    </a:p>
                  </a:txBody>
                  <a:tcPr>
                    <a:lnB w="12700" cap="flat" cmpd="sng" algn="ctr">
                      <a:solidFill>
                        <a:schemeClr val="bg1"/>
                      </a:solidFill>
                      <a:prstDash val="solid"/>
                      <a:round/>
                      <a:headEnd type="none" w="med" len="med"/>
                      <a:tailEnd type="none" w="med" len="med"/>
                    </a:lnB>
                  </a:tcPr>
                </a:tc>
                <a:tc>
                  <a:txBody>
                    <a:bodyPr/>
                    <a:lstStyle/>
                    <a:p>
                      <a:pPr algn="ctr"/>
                      <a:r>
                        <a:rPr lang="en-US" sz="1000" dirty="0">
                          <a:solidFill>
                            <a:schemeClr val="bg1"/>
                          </a:solidFill>
                        </a:rPr>
                        <a:t>Quitline</a:t>
                      </a:r>
                    </a:p>
                  </a:txBody>
                  <a:tcPr>
                    <a:lnB w="12700" cap="flat" cmpd="sng" algn="ctr">
                      <a:solidFill>
                        <a:schemeClr val="bg1"/>
                      </a:solidFill>
                      <a:prstDash val="solid"/>
                      <a:round/>
                      <a:headEnd type="none" w="med" len="med"/>
                      <a:tailEnd type="none" w="med" len="med"/>
                    </a:lnB>
                  </a:tcPr>
                </a:tc>
                <a:tc>
                  <a:txBody>
                    <a:bodyPr/>
                    <a:lstStyle/>
                    <a:p>
                      <a:pPr algn="ctr"/>
                      <a:r>
                        <a:rPr lang="en-US" sz="1000" dirty="0">
                          <a:solidFill>
                            <a:schemeClr val="bg1"/>
                          </a:solidFill>
                        </a:rPr>
                        <a:t>Texting</a:t>
                      </a: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3632351"/>
                  </a:ext>
                </a:extLst>
              </a:tr>
              <a:tr h="198843">
                <a:tc>
                  <a:txBody>
                    <a:bodyPr/>
                    <a:lstStyle/>
                    <a:p>
                      <a:pPr algn="ctr"/>
                      <a:r>
                        <a:rPr lang="en-US" sz="1000" dirty="0">
                          <a:solidFill>
                            <a:schemeClr val="bg1"/>
                          </a:solidFill>
                        </a:rPr>
                        <a:t>1</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280571963"/>
                  </a:ext>
                </a:extLst>
              </a:tr>
              <a:tr h="198843">
                <a:tc>
                  <a:txBody>
                    <a:bodyPr/>
                    <a:lstStyle/>
                    <a:p>
                      <a:pPr algn="ctr"/>
                      <a:r>
                        <a:rPr lang="en-US" sz="1000" dirty="0">
                          <a:solidFill>
                            <a:schemeClr val="bg1"/>
                          </a:solidFill>
                        </a:rPr>
                        <a:t>2</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887978391"/>
                  </a:ext>
                </a:extLst>
              </a:tr>
              <a:tr h="198843">
                <a:tc>
                  <a:txBody>
                    <a:bodyPr/>
                    <a:lstStyle/>
                    <a:p>
                      <a:pPr algn="ctr"/>
                      <a:r>
                        <a:rPr lang="en-US" sz="1000" dirty="0">
                          <a:solidFill>
                            <a:schemeClr val="bg1"/>
                          </a:solidFill>
                        </a:rPr>
                        <a:t>3</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419953762"/>
                  </a:ext>
                </a:extLst>
              </a:tr>
              <a:tr h="198843">
                <a:tc>
                  <a:txBody>
                    <a:bodyPr/>
                    <a:lstStyle/>
                    <a:p>
                      <a:pPr algn="ctr"/>
                      <a:r>
                        <a:rPr lang="en-US" sz="1000" dirty="0">
                          <a:solidFill>
                            <a:schemeClr val="bg1"/>
                          </a:solidFill>
                        </a:rPr>
                        <a:t>4</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142375114"/>
                  </a:ext>
                </a:extLst>
              </a:tr>
              <a:tr h="198843">
                <a:tc>
                  <a:txBody>
                    <a:bodyPr/>
                    <a:lstStyle/>
                    <a:p>
                      <a:pPr algn="ctr"/>
                      <a:r>
                        <a:rPr lang="en-US" sz="1000" dirty="0">
                          <a:solidFill>
                            <a:schemeClr val="bg1"/>
                          </a:solidFill>
                        </a:rPr>
                        <a:t>5</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893651081"/>
                  </a:ext>
                </a:extLst>
              </a:tr>
              <a:tr h="198843">
                <a:tc>
                  <a:txBody>
                    <a:bodyPr/>
                    <a:lstStyle/>
                    <a:p>
                      <a:pPr algn="ctr"/>
                      <a:r>
                        <a:rPr lang="en-US" sz="1000" dirty="0">
                          <a:solidFill>
                            <a:schemeClr val="bg1"/>
                          </a:solidFill>
                        </a:rPr>
                        <a:t>6</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020532989"/>
                  </a:ext>
                </a:extLst>
              </a:tr>
              <a:tr h="198843">
                <a:tc>
                  <a:txBody>
                    <a:bodyPr/>
                    <a:lstStyle/>
                    <a:p>
                      <a:pPr algn="ctr"/>
                      <a:r>
                        <a:rPr lang="en-US" sz="1000" dirty="0">
                          <a:solidFill>
                            <a:schemeClr val="bg1"/>
                          </a:solidFill>
                        </a:rPr>
                        <a:t>7</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404763440"/>
                  </a:ext>
                </a:extLst>
              </a:tr>
              <a:tr h="198843">
                <a:tc>
                  <a:txBody>
                    <a:bodyPr/>
                    <a:lstStyle/>
                    <a:p>
                      <a:pPr algn="ctr"/>
                      <a:r>
                        <a:rPr lang="en-US" sz="1000" dirty="0">
                          <a:solidFill>
                            <a:schemeClr val="bg1"/>
                          </a:solidFill>
                        </a:rPr>
                        <a:t>8</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82586057"/>
                  </a:ext>
                </a:extLst>
              </a:tr>
              <a:tr h="198843">
                <a:tc>
                  <a:txBody>
                    <a:bodyPr/>
                    <a:lstStyle/>
                    <a:p>
                      <a:pPr algn="ctr"/>
                      <a:r>
                        <a:rPr lang="en-US" sz="1000" dirty="0">
                          <a:solidFill>
                            <a:schemeClr val="bg1"/>
                          </a:solidFill>
                        </a:rPr>
                        <a:t>9</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238336357"/>
                  </a:ext>
                </a:extLst>
              </a:tr>
              <a:tr h="198843">
                <a:tc>
                  <a:txBody>
                    <a:bodyPr/>
                    <a:lstStyle/>
                    <a:p>
                      <a:pPr algn="ctr"/>
                      <a:r>
                        <a:rPr lang="en-US" sz="1000" dirty="0">
                          <a:solidFill>
                            <a:schemeClr val="bg1"/>
                          </a:solidFill>
                        </a:rPr>
                        <a:t>10</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552801487"/>
                  </a:ext>
                </a:extLst>
              </a:tr>
              <a:tr h="198843">
                <a:tc>
                  <a:txBody>
                    <a:bodyPr/>
                    <a:lstStyle/>
                    <a:p>
                      <a:pPr algn="ctr"/>
                      <a:r>
                        <a:rPr lang="en-US" sz="1000" dirty="0">
                          <a:solidFill>
                            <a:schemeClr val="bg1"/>
                          </a:solidFill>
                        </a:rPr>
                        <a:t>11</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698316676"/>
                  </a:ext>
                </a:extLst>
              </a:tr>
              <a:tr h="198843">
                <a:tc>
                  <a:txBody>
                    <a:bodyPr/>
                    <a:lstStyle/>
                    <a:p>
                      <a:pPr algn="ctr"/>
                      <a:r>
                        <a:rPr lang="en-US" sz="1000" dirty="0">
                          <a:solidFill>
                            <a:schemeClr val="bg1"/>
                          </a:solidFill>
                        </a:rPr>
                        <a:t>12</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023087925"/>
                  </a:ext>
                </a:extLst>
              </a:tr>
              <a:tr h="198843">
                <a:tc>
                  <a:txBody>
                    <a:bodyPr/>
                    <a:lstStyle/>
                    <a:p>
                      <a:pPr algn="ctr"/>
                      <a:r>
                        <a:rPr lang="en-US" sz="1000" dirty="0">
                          <a:solidFill>
                            <a:schemeClr val="bg1"/>
                          </a:solidFill>
                        </a:rPr>
                        <a:t>13</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071624809"/>
                  </a:ext>
                </a:extLst>
              </a:tr>
              <a:tr h="198843">
                <a:tc>
                  <a:txBody>
                    <a:bodyPr/>
                    <a:lstStyle/>
                    <a:p>
                      <a:pPr algn="ctr"/>
                      <a:r>
                        <a:rPr lang="en-US" sz="1000" dirty="0">
                          <a:solidFill>
                            <a:schemeClr val="bg1"/>
                          </a:solidFill>
                        </a:rPr>
                        <a:t>14</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12551152"/>
                  </a:ext>
                </a:extLst>
              </a:tr>
              <a:tr h="198843">
                <a:tc>
                  <a:txBody>
                    <a:bodyPr/>
                    <a:lstStyle/>
                    <a:p>
                      <a:pPr algn="ctr"/>
                      <a:r>
                        <a:rPr lang="en-US" sz="1000" dirty="0">
                          <a:solidFill>
                            <a:schemeClr val="bg1"/>
                          </a:solidFill>
                        </a:rPr>
                        <a:t>15</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622685632"/>
                  </a:ext>
                </a:extLst>
              </a:tr>
              <a:tr h="198843">
                <a:tc>
                  <a:txBody>
                    <a:bodyPr/>
                    <a:lstStyle/>
                    <a:p>
                      <a:pPr algn="ctr"/>
                      <a:r>
                        <a:rPr lang="en-US" sz="1000" dirty="0">
                          <a:solidFill>
                            <a:schemeClr val="bg1"/>
                          </a:solidFill>
                        </a:rPr>
                        <a:t>16</a:t>
                      </a:r>
                    </a:p>
                  </a:txBody>
                  <a:tcPr>
                    <a:lnR w="12700" cap="flat" cmpd="sng" algn="ctr">
                      <a:solidFill>
                        <a:schemeClr val="bg1"/>
                      </a:solidFill>
                      <a:prstDash val="solid"/>
                      <a:round/>
                      <a:headEnd type="none" w="med" len="med"/>
                      <a:tailEnd type="none" w="med" len="med"/>
                    </a:lnR>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endParaRPr lang="en-US" sz="10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065444881"/>
                  </a:ext>
                </a:extLst>
              </a:tr>
            </a:tbl>
          </a:graphicData>
        </a:graphic>
      </p:graphicFrame>
      <p:sp>
        <p:nvSpPr>
          <p:cNvPr id="6" name="TextBox 5">
            <a:extLst>
              <a:ext uri="{FF2B5EF4-FFF2-40B4-BE49-F238E27FC236}">
                <a16:creationId xmlns:a16="http://schemas.microsoft.com/office/drawing/2014/main" id="{F6B77709-37D7-4E1B-9C97-D4865AD5167C}"/>
              </a:ext>
            </a:extLst>
          </p:cNvPr>
          <p:cNvSpPr txBox="1"/>
          <p:nvPr/>
        </p:nvSpPr>
        <p:spPr>
          <a:xfrm>
            <a:off x="652715" y="4486275"/>
            <a:ext cx="2700338" cy="369332"/>
          </a:xfrm>
          <a:prstGeom prst="rect">
            <a:avLst/>
          </a:prstGeom>
          <a:noFill/>
        </p:spPr>
        <p:txBody>
          <a:bodyPr wrap="square" rtlCol="0">
            <a:spAutoFit/>
          </a:bodyPr>
          <a:lstStyle/>
          <a:p>
            <a:r>
              <a:rPr lang="en-US" sz="900" dirty="0">
                <a:solidFill>
                  <a:schemeClr val="bg1"/>
                </a:solidFill>
                <a:latin typeface="Montserrat" panose="00000500000000000000"/>
              </a:rPr>
              <a:t> *Brief Negotiated Interview</a:t>
            </a:r>
          </a:p>
          <a:p>
            <a:r>
              <a:rPr lang="en-US" sz="900" dirty="0">
                <a:solidFill>
                  <a:schemeClr val="bg1"/>
                </a:solidFill>
                <a:latin typeface="Montserrat" panose="00000500000000000000"/>
              </a:rPr>
              <a:t>**Nicotine Replacement Therapy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2">
            <a:extLst>
              <a:ext uri="{FF2B5EF4-FFF2-40B4-BE49-F238E27FC236}">
                <a16:creationId xmlns:a16="http://schemas.microsoft.com/office/drawing/2014/main" id="{58864523-8831-4606-B3F5-4EF263CE406A}"/>
              </a:ext>
            </a:extLst>
          </p:cNvPr>
          <p:cNvGraphicFramePr>
            <a:graphicFrameLocks noGrp="1"/>
          </p:cNvGraphicFramePr>
          <p:nvPr>
            <p:extLst>
              <p:ext uri="{D42A27DB-BD31-4B8C-83A1-F6EECF244321}">
                <p14:modId xmlns:p14="http://schemas.microsoft.com/office/powerpoint/2010/main" val="2205605793"/>
              </p:ext>
            </p:extLst>
          </p:nvPr>
        </p:nvGraphicFramePr>
        <p:xfrm>
          <a:off x="1426369" y="1459230"/>
          <a:ext cx="6096000" cy="2225040"/>
        </p:xfrm>
        <a:graphic>
          <a:graphicData uri="http://schemas.openxmlformats.org/drawingml/2006/table">
            <a:tbl>
              <a:tblPr firstRow="1" bandRow="1">
                <a:tableStyleId>{2D5ABB26-0587-4C30-8999-92F81FD0307C}</a:tableStyleId>
              </a:tblPr>
              <a:tblGrid>
                <a:gridCol w="1524000">
                  <a:extLst>
                    <a:ext uri="{9D8B030D-6E8A-4147-A177-3AD203B41FA5}">
                      <a16:colId xmlns:a16="http://schemas.microsoft.com/office/drawing/2014/main" val="2347199650"/>
                    </a:ext>
                  </a:extLst>
                </a:gridCol>
                <a:gridCol w="1524000">
                  <a:extLst>
                    <a:ext uri="{9D8B030D-6E8A-4147-A177-3AD203B41FA5}">
                      <a16:colId xmlns:a16="http://schemas.microsoft.com/office/drawing/2014/main" val="4260342926"/>
                    </a:ext>
                  </a:extLst>
                </a:gridCol>
                <a:gridCol w="1524000">
                  <a:extLst>
                    <a:ext uri="{9D8B030D-6E8A-4147-A177-3AD203B41FA5}">
                      <a16:colId xmlns:a16="http://schemas.microsoft.com/office/drawing/2014/main" val="1146803471"/>
                    </a:ext>
                  </a:extLst>
                </a:gridCol>
                <a:gridCol w="1524000">
                  <a:extLst>
                    <a:ext uri="{9D8B030D-6E8A-4147-A177-3AD203B41FA5}">
                      <a16:colId xmlns:a16="http://schemas.microsoft.com/office/drawing/2014/main" val="2929613664"/>
                    </a:ext>
                  </a:extLst>
                </a:gridCol>
              </a:tblGrid>
              <a:tr h="370840">
                <a:tc gridSpan="4">
                  <a:txBody>
                    <a:bodyPr/>
                    <a:lstStyle/>
                    <a:p>
                      <a:r>
                        <a:rPr lang="en-US" dirty="0">
                          <a:solidFill>
                            <a:schemeClr val="bg1"/>
                          </a:solidFill>
                        </a:rPr>
                        <a:t>Abstinence at 3 months*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04107511"/>
                  </a:ext>
                </a:extLst>
              </a:tr>
              <a:tr h="370840">
                <a:tc>
                  <a:txBody>
                    <a:bodyPr/>
                    <a:lstStyle/>
                    <a:p>
                      <a:r>
                        <a:rPr lang="en-US" dirty="0">
                          <a:solidFill>
                            <a:schemeClr val="bg1"/>
                          </a:solidFill>
                        </a:rPr>
                        <a:t>Component</a:t>
                      </a:r>
                    </a:p>
                  </a:txBody>
                  <a:tcPr/>
                </a:tc>
                <a:tc>
                  <a:txBody>
                    <a:bodyPr/>
                    <a:lstStyle/>
                    <a:p>
                      <a:r>
                        <a:rPr lang="en-US" dirty="0">
                          <a:solidFill>
                            <a:schemeClr val="bg1"/>
                          </a:solidFill>
                        </a:rPr>
                        <a:t>Received</a:t>
                      </a:r>
                    </a:p>
                  </a:txBody>
                  <a:tcPr/>
                </a:tc>
                <a:tc>
                  <a:txBody>
                    <a:bodyPr/>
                    <a:lstStyle/>
                    <a:p>
                      <a:r>
                        <a:rPr lang="en-US" dirty="0">
                          <a:solidFill>
                            <a:schemeClr val="bg1"/>
                          </a:solidFill>
                        </a:rPr>
                        <a:t>Control</a:t>
                      </a:r>
                    </a:p>
                  </a:txBody>
                  <a:tcPr/>
                </a:tc>
                <a:tc>
                  <a:txBody>
                    <a:bodyPr/>
                    <a:lstStyle/>
                    <a:p>
                      <a:r>
                        <a:rPr lang="en-US" dirty="0">
                          <a:solidFill>
                            <a:schemeClr val="bg1"/>
                          </a:solidFill>
                        </a:rPr>
                        <a:t>P value</a:t>
                      </a:r>
                    </a:p>
                  </a:txBody>
                  <a:tcPr/>
                </a:tc>
                <a:extLst>
                  <a:ext uri="{0D108BD9-81ED-4DB2-BD59-A6C34878D82A}">
                    <a16:rowId xmlns:a16="http://schemas.microsoft.com/office/drawing/2014/main" val="3431867418"/>
                  </a:ext>
                </a:extLst>
              </a:tr>
              <a:tr h="370840">
                <a:tc>
                  <a:txBody>
                    <a:bodyPr/>
                    <a:lstStyle/>
                    <a:p>
                      <a:r>
                        <a:rPr lang="en-US" dirty="0">
                          <a:solidFill>
                            <a:schemeClr val="bg1"/>
                          </a:solidFill>
                        </a:rPr>
                        <a:t>BNI**</a:t>
                      </a:r>
                    </a:p>
                  </a:txBody>
                  <a:tcPr/>
                </a:tc>
                <a:tc>
                  <a:txBody>
                    <a:bodyPr/>
                    <a:lstStyle/>
                    <a:p>
                      <a:r>
                        <a:rPr lang="en-US" dirty="0">
                          <a:solidFill>
                            <a:schemeClr val="bg1"/>
                          </a:solidFill>
                        </a:rPr>
                        <a:t>71 (13.5%)</a:t>
                      </a:r>
                    </a:p>
                  </a:txBody>
                  <a:tcPr/>
                </a:tc>
                <a:tc>
                  <a:txBody>
                    <a:bodyPr/>
                    <a:lstStyle/>
                    <a:p>
                      <a:r>
                        <a:rPr lang="en-US" dirty="0">
                          <a:solidFill>
                            <a:schemeClr val="bg1"/>
                          </a:solidFill>
                        </a:rPr>
                        <a:t>47 (8.9%)</a:t>
                      </a:r>
                    </a:p>
                  </a:txBody>
                  <a:tcPr/>
                </a:tc>
                <a:tc>
                  <a:txBody>
                    <a:bodyPr/>
                    <a:lstStyle/>
                    <a:p>
                      <a:r>
                        <a:rPr lang="en-US" dirty="0">
                          <a:solidFill>
                            <a:schemeClr val="bg1"/>
                          </a:solidFill>
                        </a:rPr>
                        <a:t>0.02</a:t>
                      </a:r>
                    </a:p>
                  </a:txBody>
                  <a:tcPr/>
                </a:tc>
                <a:extLst>
                  <a:ext uri="{0D108BD9-81ED-4DB2-BD59-A6C34878D82A}">
                    <a16:rowId xmlns:a16="http://schemas.microsoft.com/office/drawing/2014/main" val="2298353739"/>
                  </a:ext>
                </a:extLst>
              </a:tr>
              <a:tr h="370840">
                <a:tc>
                  <a:txBody>
                    <a:bodyPr/>
                    <a:lstStyle/>
                    <a:p>
                      <a:r>
                        <a:rPr lang="en-US" dirty="0">
                          <a:solidFill>
                            <a:schemeClr val="bg1"/>
                          </a:solidFill>
                        </a:rPr>
                        <a:t>NRT</a:t>
                      </a:r>
                      <a:r>
                        <a:rPr lang="en-US" baseline="30000" dirty="0">
                          <a:solidFill>
                            <a:schemeClr val="bg1"/>
                          </a:solidFill>
                        </a:rPr>
                        <a:t>†</a:t>
                      </a:r>
                    </a:p>
                  </a:txBody>
                  <a:tcPr/>
                </a:tc>
                <a:tc>
                  <a:txBody>
                    <a:bodyPr/>
                    <a:lstStyle/>
                    <a:p>
                      <a:r>
                        <a:rPr lang="en-US" dirty="0">
                          <a:solidFill>
                            <a:schemeClr val="bg1"/>
                          </a:solidFill>
                        </a:rPr>
                        <a:t>76 (14.4%)</a:t>
                      </a:r>
                    </a:p>
                  </a:txBody>
                  <a:tcPr/>
                </a:tc>
                <a:tc>
                  <a:txBody>
                    <a:bodyPr/>
                    <a:lstStyle/>
                    <a:p>
                      <a:r>
                        <a:rPr lang="en-US" dirty="0">
                          <a:solidFill>
                            <a:schemeClr val="bg1"/>
                          </a:solidFill>
                        </a:rPr>
                        <a:t>42 (8.0%)</a:t>
                      </a:r>
                    </a:p>
                  </a:txBody>
                  <a:tcPr/>
                </a:tc>
                <a:tc>
                  <a:txBody>
                    <a:bodyPr/>
                    <a:lstStyle/>
                    <a:p>
                      <a:r>
                        <a:rPr lang="en-US" dirty="0">
                          <a:solidFill>
                            <a:schemeClr val="bg1"/>
                          </a:solidFill>
                        </a:rPr>
                        <a:t>0.001</a:t>
                      </a:r>
                    </a:p>
                  </a:txBody>
                  <a:tcPr/>
                </a:tc>
                <a:extLst>
                  <a:ext uri="{0D108BD9-81ED-4DB2-BD59-A6C34878D82A}">
                    <a16:rowId xmlns:a16="http://schemas.microsoft.com/office/drawing/2014/main" val="846194847"/>
                  </a:ext>
                </a:extLst>
              </a:tr>
              <a:tr h="370840">
                <a:tc>
                  <a:txBody>
                    <a:bodyPr/>
                    <a:lstStyle/>
                    <a:p>
                      <a:r>
                        <a:rPr lang="en-US" dirty="0">
                          <a:solidFill>
                            <a:schemeClr val="bg1"/>
                          </a:solidFill>
                        </a:rPr>
                        <a:t>QL</a:t>
                      </a:r>
                      <a:r>
                        <a:rPr lang="en-US" baseline="30000" dirty="0">
                          <a:solidFill>
                            <a:schemeClr val="bg1"/>
                          </a:solidFill>
                        </a:rPr>
                        <a:t>‡</a:t>
                      </a:r>
                    </a:p>
                  </a:txBody>
                  <a:tcPr/>
                </a:tc>
                <a:tc>
                  <a:txBody>
                    <a:bodyPr/>
                    <a:lstStyle/>
                    <a:p>
                      <a:r>
                        <a:rPr lang="en-US" dirty="0">
                          <a:solidFill>
                            <a:schemeClr val="bg1"/>
                          </a:solidFill>
                        </a:rPr>
                        <a:t>65 (12.4%)</a:t>
                      </a:r>
                    </a:p>
                  </a:txBody>
                  <a:tcPr/>
                </a:tc>
                <a:tc>
                  <a:txBody>
                    <a:bodyPr/>
                    <a:lstStyle/>
                    <a:p>
                      <a:r>
                        <a:rPr lang="en-US" dirty="0">
                          <a:solidFill>
                            <a:schemeClr val="bg1"/>
                          </a:solidFill>
                        </a:rPr>
                        <a:t>53 (10.1%)</a:t>
                      </a:r>
                    </a:p>
                  </a:txBody>
                  <a:tcPr/>
                </a:tc>
                <a:tc>
                  <a:txBody>
                    <a:bodyPr/>
                    <a:lstStyle/>
                    <a:p>
                      <a:r>
                        <a:rPr lang="en-US" dirty="0">
                          <a:solidFill>
                            <a:schemeClr val="bg1"/>
                          </a:solidFill>
                        </a:rPr>
                        <a:t>0.24</a:t>
                      </a:r>
                    </a:p>
                  </a:txBody>
                  <a:tcPr/>
                </a:tc>
                <a:extLst>
                  <a:ext uri="{0D108BD9-81ED-4DB2-BD59-A6C34878D82A}">
                    <a16:rowId xmlns:a16="http://schemas.microsoft.com/office/drawing/2014/main" val="4249524833"/>
                  </a:ext>
                </a:extLst>
              </a:tr>
              <a:tr h="370840">
                <a:tc>
                  <a:txBody>
                    <a:bodyPr/>
                    <a:lstStyle/>
                    <a:p>
                      <a:r>
                        <a:rPr lang="en-US" dirty="0" err="1">
                          <a:solidFill>
                            <a:schemeClr val="bg1"/>
                          </a:solidFill>
                        </a:rPr>
                        <a:t>SmokefreeTXT</a:t>
                      </a:r>
                      <a:endParaRPr lang="en-US" dirty="0">
                        <a:solidFill>
                          <a:schemeClr val="bg1"/>
                        </a:solidFill>
                      </a:endParaRPr>
                    </a:p>
                  </a:txBody>
                  <a:tcPr/>
                </a:tc>
                <a:tc>
                  <a:txBody>
                    <a:bodyPr/>
                    <a:lstStyle/>
                    <a:p>
                      <a:r>
                        <a:rPr lang="en-US" dirty="0">
                          <a:solidFill>
                            <a:schemeClr val="bg1"/>
                          </a:solidFill>
                        </a:rPr>
                        <a:t>61 (11.6%)</a:t>
                      </a:r>
                    </a:p>
                  </a:txBody>
                  <a:tcPr/>
                </a:tc>
                <a:tc>
                  <a:txBody>
                    <a:bodyPr/>
                    <a:lstStyle/>
                    <a:p>
                      <a:r>
                        <a:rPr lang="en-US" dirty="0">
                          <a:solidFill>
                            <a:schemeClr val="bg1"/>
                          </a:solidFill>
                        </a:rPr>
                        <a:t>57 (10.8%)</a:t>
                      </a:r>
                    </a:p>
                  </a:txBody>
                  <a:tcPr/>
                </a:tc>
                <a:tc>
                  <a:txBody>
                    <a:bodyPr/>
                    <a:lstStyle/>
                    <a:p>
                      <a:r>
                        <a:rPr lang="en-US" dirty="0">
                          <a:solidFill>
                            <a:schemeClr val="bg1"/>
                          </a:solidFill>
                        </a:rPr>
                        <a:t>0.70</a:t>
                      </a:r>
                    </a:p>
                  </a:txBody>
                  <a:tcPr/>
                </a:tc>
                <a:extLst>
                  <a:ext uri="{0D108BD9-81ED-4DB2-BD59-A6C34878D82A}">
                    <a16:rowId xmlns:a16="http://schemas.microsoft.com/office/drawing/2014/main" val="1381367646"/>
                  </a:ext>
                </a:extLst>
              </a:tr>
            </a:tbl>
          </a:graphicData>
        </a:graphic>
      </p:graphicFrame>
      <p:pic>
        <p:nvPicPr>
          <p:cNvPr id="17" name="Picture 16" descr="Shape, arrow&#10;&#10;Description automatically generated">
            <a:extLst>
              <a:ext uri="{FF2B5EF4-FFF2-40B4-BE49-F238E27FC236}">
                <a16:creationId xmlns:a16="http://schemas.microsoft.com/office/drawing/2014/main" id="{E7EDBD78-11DC-4825-A6D1-AC2AD39D67F8}"/>
              </a:ext>
            </a:extLst>
          </p:cNvPr>
          <p:cNvPicPr>
            <a:picLocks noChangeAspect="1"/>
          </p:cNvPicPr>
          <p:nvPr/>
        </p:nvPicPr>
        <p:blipFill>
          <a:blip r:embed="rId3" cstate="email">
            <a:alphaModFix amt="15000"/>
            <a:extLst>
              <a:ext uri="{28A0092B-C50C-407E-A947-70E740481C1C}">
                <a14:useLocalDpi xmlns:a14="http://schemas.microsoft.com/office/drawing/2010/main"/>
              </a:ext>
            </a:extLst>
          </a:blip>
          <a:stretch>
            <a:fillRect/>
          </a:stretch>
        </p:blipFill>
        <p:spPr>
          <a:xfrm>
            <a:off x="5072297" y="943662"/>
            <a:ext cx="3893096" cy="3906488"/>
          </a:xfrm>
          <a:prstGeom prst="rect">
            <a:avLst/>
          </a:prstGeom>
        </p:spPr>
      </p:pic>
      <p:sp>
        <p:nvSpPr>
          <p:cNvPr id="8" name="Google Shape;41;p13">
            <a:extLst>
              <a:ext uri="{FF2B5EF4-FFF2-40B4-BE49-F238E27FC236}">
                <a16:creationId xmlns:a16="http://schemas.microsoft.com/office/drawing/2014/main" id="{FC693D36-9CC0-4D8F-A52A-97811CDF2429}"/>
              </a:ext>
            </a:extLst>
          </p:cNvPr>
          <p:cNvSpPr txBox="1"/>
          <p:nvPr/>
        </p:nvSpPr>
        <p:spPr>
          <a:xfrm>
            <a:off x="629740" y="293351"/>
            <a:ext cx="7935615" cy="779698"/>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Subjects with Abstinence at Three Months</a:t>
            </a:r>
            <a:r>
              <a:rPr lang="en-US" sz="3000" b="1" baseline="30000" dirty="0">
                <a:solidFill>
                  <a:srgbClr val="023649"/>
                </a:solidFill>
                <a:latin typeface="Montserrat" panose="00000500000000000000" pitchFamily="2" charset="0"/>
                <a:ea typeface="Calibri"/>
                <a:cs typeface="Calibri"/>
                <a:sym typeface="Calibri"/>
              </a:rPr>
              <a:t>†</a:t>
            </a:r>
            <a:r>
              <a:rPr lang="en-US" sz="3000" b="1" dirty="0">
                <a:solidFill>
                  <a:srgbClr val="023649"/>
                </a:solidFill>
                <a:latin typeface="Montserrat" panose="00000500000000000000" pitchFamily="2" charset="0"/>
                <a:ea typeface="Calibri"/>
                <a:cs typeface="Calibri"/>
                <a:sym typeface="Calibri"/>
              </a:rPr>
              <a:t> with Different Components</a:t>
            </a:r>
          </a:p>
        </p:txBody>
      </p:sp>
      <p:cxnSp>
        <p:nvCxnSpPr>
          <p:cNvPr id="10" name="Straight Connector 9">
            <a:extLst>
              <a:ext uri="{FF2B5EF4-FFF2-40B4-BE49-F238E27FC236}">
                <a16:creationId xmlns:a16="http://schemas.microsoft.com/office/drawing/2014/main" id="{081C17FC-5B27-4FCF-86D1-39CA66545BB4}"/>
              </a:ext>
            </a:extLst>
          </p:cNvPr>
          <p:cNvCxnSpPr>
            <a:cxnSpLocks/>
          </p:cNvCxnSpPr>
          <p:nvPr/>
        </p:nvCxnSpPr>
        <p:spPr>
          <a:xfrm>
            <a:off x="722610" y="1268330"/>
            <a:ext cx="535406" cy="0"/>
          </a:xfrm>
          <a:prstGeom prst="line">
            <a:avLst/>
          </a:prstGeom>
          <a:noFill/>
          <a:ln w="57150" cap="flat" cmpd="sng" algn="ctr">
            <a:solidFill>
              <a:srgbClr val="4ABDE8">
                <a:shade val="95000"/>
                <a:satMod val="105000"/>
              </a:srgbClr>
            </a:solidFill>
            <a:prstDash val="solid"/>
          </a:ln>
          <a:effectLst/>
        </p:spPr>
      </p:cxnSp>
      <p:grpSp>
        <p:nvGrpSpPr>
          <p:cNvPr id="3" name="Group 2">
            <a:extLst>
              <a:ext uri="{FF2B5EF4-FFF2-40B4-BE49-F238E27FC236}">
                <a16:creationId xmlns:a16="http://schemas.microsoft.com/office/drawing/2014/main" id="{3D6F0591-714F-4387-B17A-1DAC40091284}"/>
              </a:ext>
            </a:extLst>
          </p:cNvPr>
          <p:cNvGrpSpPr/>
          <p:nvPr/>
        </p:nvGrpSpPr>
        <p:grpSpPr>
          <a:xfrm>
            <a:off x="-347662" y="1572367"/>
            <a:ext cx="6096000" cy="2250282"/>
            <a:chOff x="1585912" y="1935956"/>
            <a:chExt cx="6096000" cy="2250282"/>
          </a:xfrm>
        </p:grpSpPr>
        <p:graphicFrame>
          <p:nvGraphicFramePr>
            <p:cNvPr id="5" name="Chart 4">
              <a:extLst>
                <a:ext uri="{FF2B5EF4-FFF2-40B4-BE49-F238E27FC236}">
                  <a16:creationId xmlns:a16="http://schemas.microsoft.com/office/drawing/2014/main" id="{EB85230F-09A1-42D6-9632-2B2A33CAE473}"/>
                </a:ext>
              </a:extLst>
            </p:cNvPr>
            <p:cNvGraphicFramePr/>
            <p:nvPr>
              <p:extLst>
                <p:ext uri="{D42A27DB-BD31-4B8C-83A1-F6EECF244321}">
                  <p14:modId xmlns:p14="http://schemas.microsoft.com/office/powerpoint/2010/main" val="219555811"/>
                </p:ext>
              </p:extLst>
            </p:nvPr>
          </p:nvGraphicFramePr>
          <p:xfrm>
            <a:off x="1585912" y="1935956"/>
            <a:ext cx="6096000" cy="225028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CFBE7CBA-DAD4-47C5-8CC9-9AD0808B06BA}"/>
                </a:ext>
              </a:extLst>
            </p:cNvPr>
            <p:cNvSpPr txBox="1"/>
            <p:nvPr/>
          </p:nvSpPr>
          <p:spPr>
            <a:xfrm>
              <a:off x="3557588" y="1935956"/>
              <a:ext cx="1557338" cy="307777"/>
            </a:xfrm>
            <a:prstGeom prst="rect">
              <a:avLst/>
            </a:prstGeom>
            <a:noFill/>
          </p:spPr>
          <p:txBody>
            <a:bodyPr wrap="square" rtlCol="0">
              <a:spAutoFit/>
            </a:bodyPr>
            <a:lstStyle/>
            <a:p>
              <a:r>
                <a:rPr lang="en-US" dirty="0">
                  <a:solidFill>
                    <a:srgbClr val="1A547A"/>
                  </a:solidFill>
                  <a:latin typeface="Montserrat" panose="00000500000000000000"/>
                </a:rPr>
                <a:t>Received</a:t>
              </a:r>
              <a:r>
                <a:rPr lang="en-US" dirty="0">
                  <a:latin typeface="Montserrat" panose="00000500000000000000"/>
                </a:rPr>
                <a:t> | </a:t>
              </a:r>
              <a:r>
                <a:rPr lang="en-US" dirty="0">
                  <a:solidFill>
                    <a:srgbClr val="44BAE7"/>
                  </a:solidFill>
                  <a:latin typeface="Montserrat" panose="00000500000000000000"/>
                </a:rPr>
                <a:t>Control</a:t>
              </a:r>
            </a:p>
          </p:txBody>
        </p:sp>
        <p:sp>
          <p:nvSpPr>
            <p:cNvPr id="6" name="TextBox 5">
              <a:extLst>
                <a:ext uri="{FF2B5EF4-FFF2-40B4-BE49-F238E27FC236}">
                  <a16:creationId xmlns:a16="http://schemas.microsoft.com/office/drawing/2014/main" id="{4217C8C0-683A-4ADA-B768-A0FC70232F04}"/>
                </a:ext>
              </a:extLst>
            </p:cNvPr>
            <p:cNvSpPr txBox="1"/>
            <p:nvPr/>
          </p:nvSpPr>
          <p:spPr>
            <a:xfrm>
              <a:off x="5138739" y="2295650"/>
              <a:ext cx="802483" cy="253916"/>
            </a:xfrm>
            <a:prstGeom prst="rect">
              <a:avLst/>
            </a:prstGeom>
            <a:noFill/>
          </p:spPr>
          <p:txBody>
            <a:bodyPr wrap="square" rtlCol="0">
              <a:spAutoFit/>
            </a:bodyPr>
            <a:lstStyle/>
            <a:p>
              <a:r>
                <a:rPr lang="en-US" sz="1050" dirty="0">
                  <a:solidFill>
                    <a:schemeClr val="bg1"/>
                  </a:solidFill>
                  <a:latin typeface="Montserrat" panose="00000500000000000000"/>
                </a:rPr>
                <a:t>71 subjects</a:t>
              </a:r>
            </a:p>
          </p:txBody>
        </p:sp>
        <p:sp>
          <p:nvSpPr>
            <p:cNvPr id="7" name="TextBox 6">
              <a:extLst>
                <a:ext uri="{FF2B5EF4-FFF2-40B4-BE49-F238E27FC236}">
                  <a16:creationId xmlns:a16="http://schemas.microsoft.com/office/drawing/2014/main" id="{8D5BBDF2-5682-4501-A06F-8BE0944357B1}"/>
                </a:ext>
              </a:extLst>
            </p:cNvPr>
            <p:cNvSpPr txBox="1"/>
            <p:nvPr/>
          </p:nvSpPr>
          <p:spPr>
            <a:xfrm>
              <a:off x="5879309" y="2295650"/>
              <a:ext cx="802483" cy="253916"/>
            </a:xfrm>
            <a:prstGeom prst="rect">
              <a:avLst/>
            </a:prstGeom>
            <a:noFill/>
          </p:spPr>
          <p:txBody>
            <a:bodyPr wrap="square" rtlCol="0">
              <a:spAutoFit/>
            </a:bodyPr>
            <a:lstStyle/>
            <a:p>
              <a:r>
                <a:rPr lang="en-US" sz="1050" dirty="0">
                  <a:solidFill>
                    <a:schemeClr val="bg1"/>
                  </a:solidFill>
                  <a:latin typeface="Montserrat" panose="00000500000000000000"/>
                </a:rPr>
                <a:t>47 subjects</a:t>
              </a:r>
            </a:p>
          </p:txBody>
        </p:sp>
        <p:sp>
          <p:nvSpPr>
            <p:cNvPr id="9" name="TextBox 8">
              <a:extLst>
                <a:ext uri="{FF2B5EF4-FFF2-40B4-BE49-F238E27FC236}">
                  <a16:creationId xmlns:a16="http://schemas.microsoft.com/office/drawing/2014/main" id="{C0BFC3DF-5B7B-4893-BC2E-28576C132AE9}"/>
                </a:ext>
              </a:extLst>
            </p:cNvPr>
            <p:cNvSpPr txBox="1"/>
            <p:nvPr/>
          </p:nvSpPr>
          <p:spPr>
            <a:xfrm>
              <a:off x="5304231" y="2659026"/>
              <a:ext cx="802483" cy="253916"/>
            </a:xfrm>
            <a:prstGeom prst="rect">
              <a:avLst/>
            </a:prstGeom>
            <a:noFill/>
          </p:spPr>
          <p:txBody>
            <a:bodyPr wrap="square" rtlCol="0">
              <a:spAutoFit/>
            </a:bodyPr>
            <a:lstStyle/>
            <a:p>
              <a:r>
                <a:rPr lang="en-US" sz="1050" dirty="0">
                  <a:solidFill>
                    <a:schemeClr val="bg1"/>
                  </a:solidFill>
                  <a:latin typeface="Montserrat" panose="00000500000000000000"/>
                </a:rPr>
                <a:t>76 subjects</a:t>
              </a:r>
            </a:p>
          </p:txBody>
        </p:sp>
        <p:sp>
          <p:nvSpPr>
            <p:cNvPr id="11" name="TextBox 10">
              <a:extLst>
                <a:ext uri="{FF2B5EF4-FFF2-40B4-BE49-F238E27FC236}">
                  <a16:creationId xmlns:a16="http://schemas.microsoft.com/office/drawing/2014/main" id="{0DDB54A9-9D5D-4D0A-897B-2BE3ABDC21C1}"/>
                </a:ext>
              </a:extLst>
            </p:cNvPr>
            <p:cNvSpPr txBox="1"/>
            <p:nvPr/>
          </p:nvSpPr>
          <p:spPr>
            <a:xfrm>
              <a:off x="6020989" y="2659026"/>
              <a:ext cx="802483" cy="253916"/>
            </a:xfrm>
            <a:prstGeom prst="rect">
              <a:avLst/>
            </a:prstGeom>
            <a:noFill/>
          </p:spPr>
          <p:txBody>
            <a:bodyPr wrap="square" rtlCol="0">
              <a:spAutoFit/>
            </a:bodyPr>
            <a:lstStyle/>
            <a:p>
              <a:r>
                <a:rPr lang="en-US" sz="1050" dirty="0">
                  <a:solidFill>
                    <a:schemeClr val="bg1"/>
                  </a:solidFill>
                  <a:latin typeface="Montserrat" panose="00000500000000000000"/>
                </a:rPr>
                <a:t>42 subjects</a:t>
              </a:r>
            </a:p>
          </p:txBody>
        </p:sp>
        <p:sp>
          <p:nvSpPr>
            <p:cNvPr id="12" name="TextBox 11">
              <a:extLst>
                <a:ext uri="{FF2B5EF4-FFF2-40B4-BE49-F238E27FC236}">
                  <a16:creationId xmlns:a16="http://schemas.microsoft.com/office/drawing/2014/main" id="{AE6AC2E1-2E77-4521-B84F-D6CDC92144B8}"/>
                </a:ext>
              </a:extLst>
            </p:cNvPr>
            <p:cNvSpPr txBox="1"/>
            <p:nvPr/>
          </p:nvSpPr>
          <p:spPr>
            <a:xfrm>
              <a:off x="4960139" y="3026459"/>
              <a:ext cx="802483" cy="253916"/>
            </a:xfrm>
            <a:prstGeom prst="rect">
              <a:avLst/>
            </a:prstGeom>
            <a:noFill/>
          </p:spPr>
          <p:txBody>
            <a:bodyPr wrap="square" rtlCol="0">
              <a:spAutoFit/>
            </a:bodyPr>
            <a:lstStyle/>
            <a:p>
              <a:r>
                <a:rPr lang="en-US" sz="1050" dirty="0">
                  <a:solidFill>
                    <a:schemeClr val="bg1"/>
                  </a:solidFill>
                  <a:latin typeface="Montserrat" panose="00000500000000000000"/>
                </a:rPr>
                <a:t>65 subjects</a:t>
              </a:r>
            </a:p>
          </p:txBody>
        </p:sp>
        <p:sp>
          <p:nvSpPr>
            <p:cNvPr id="13" name="TextBox 12">
              <a:extLst>
                <a:ext uri="{FF2B5EF4-FFF2-40B4-BE49-F238E27FC236}">
                  <a16:creationId xmlns:a16="http://schemas.microsoft.com/office/drawing/2014/main" id="{89EDE083-3CAB-4109-BD64-0A1B2FEF6ABA}"/>
                </a:ext>
              </a:extLst>
            </p:cNvPr>
            <p:cNvSpPr txBox="1"/>
            <p:nvPr/>
          </p:nvSpPr>
          <p:spPr>
            <a:xfrm>
              <a:off x="5705472" y="3034870"/>
              <a:ext cx="802483" cy="253916"/>
            </a:xfrm>
            <a:prstGeom prst="rect">
              <a:avLst/>
            </a:prstGeom>
            <a:noFill/>
          </p:spPr>
          <p:txBody>
            <a:bodyPr wrap="square" rtlCol="0">
              <a:spAutoFit/>
            </a:bodyPr>
            <a:lstStyle/>
            <a:p>
              <a:r>
                <a:rPr lang="en-US" sz="1050" dirty="0">
                  <a:solidFill>
                    <a:schemeClr val="bg1"/>
                  </a:solidFill>
                  <a:latin typeface="Montserrat" panose="00000500000000000000"/>
                </a:rPr>
                <a:t>53 subjects</a:t>
              </a:r>
            </a:p>
          </p:txBody>
        </p:sp>
        <p:sp>
          <p:nvSpPr>
            <p:cNvPr id="14" name="TextBox 13">
              <a:extLst>
                <a:ext uri="{FF2B5EF4-FFF2-40B4-BE49-F238E27FC236}">
                  <a16:creationId xmlns:a16="http://schemas.microsoft.com/office/drawing/2014/main" id="{87F55BF2-9943-47FD-A543-D76B1100F671}"/>
                </a:ext>
              </a:extLst>
            </p:cNvPr>
            <p:cNvSpPr txBox="1"/>
            <p:nvPr/>
          </p:nvSpPr>
          <p:spPr>
            <a:xfrm>
              <a:off x="5539980" y="3390507"/>
              <a:ext cx="802483" cy="253916"/>
            </a:xfrm>
            <a:prstGeom prst="rect">
              <a:avLst/>
            </a:prstGeom>
            <a:noFill/>
          </p:spPr>
          <p:txBody>
            <a:bodyPr wrap="square" rtlCol="0">
              <a:spAutoFit/>
            </a:bodyPr>
            <a:lstStyle/>
            <a:p>
              <a:r>
                <a:rPr lang="en-US" sz="1050" dirty="0">
                  <a:solidFill>
                    <a:schemeClr val="bg1"/>
                  </a:solidFill>
                  <a:latin typeface="Montserrat" panose="00000500000000000000"/>
                </a:rPr>
                <a:t>57 subjects</a:t>
              </a:r>
            </a:p>
          </p:txBody>
        </p:sp>
        <p:sp>
          <p:nvSpPr>
            <p:cNvPr id="15" name="TextBox 14">
              <a:extLst>
                <a:ext uri="{FF2B5EF4-FFF2-40B4-BE49-F238E27FC236}">
                  <a16:creationId xmlns:a16="http://schemas.microsoft.com/office/drawing/2014/main" id="{34B32BBC-E2E0-4268-8CCD-560D93042258}"/>
                </a:ext>
              </a:extLst>
            </p:cNvPr>
            <p:cNvSpPr txBox="1"/>
            <p:nvPr/>
          </p:nvSpPr>
          <p:spPr>
            <a:xfrm>
              <a:off x="4817265" y="3382096"/>
              <a:ext cx="802483" cy="253916"/>
            </a:xfrm>
            <a:prstGeom prst="rect">
              <a:avLst/>
            </a:prstGeom>
            <a:noFill/>
          </p:spPr>
          <p:txBody>
            <a:bodyPr wrap="square" rtlCol="0">
              <a:spAutoFit/>
            </a:bodyPr>
            <a:lstStyle/>
            <a:p>
              <a:r>
                <a:rPr lang="en-US" sz="1050" dirty="0">
                  <a:solidFill>
                    <a:schemeClr val="bg1"/>
                  </a:solidFill>
                  <a:latin typeface="Montserrat" panose="00000500000000000000"/>
                </a:rPr>
                <a:t>61 subjects</a:t>
              </a:r>
            </a:p>
          </p:txBody>
        </p:sp>
      </p:grpSp>
      <p:sp>
        <p:nvSpPr>
          <p:cNvPr id="16" name="TextBox 15">
            <a:extLst>
              <a:ext uri="{FF2B5EF4-FFF2-40B4-BE49-F238E27FC236}">
                <a16:creationId xmlns:a16="http://schemas.microsoft.com/office/drawing/2014/main" id="{5049430C-26F2-4A20-A267-4AE73457232E}"/>
              </a:ext>
            </a:extLst>
          </p:cNvPr>
          <p:cNvSpPr txBox="1"/>
          <p:nvPr/>
        </p:nvSpPr>
        <p:spPr>
          <a:xfrm>
            <a:off x="445546" y="4321969"/>
            <a:ext cx="2700338" cy="507831"/>
          </a:xfrm>
          <a:prstGeom prst="rect">
            <a:avLst/>
          </a:prstGeom>
          <a:noFill/>
        </p:spPr>
        <p:txBody>
          <a:bodyPr wrap="square" rtlCol="0">
            <a:spAutoFit/>
          </a:bodyPr>
          <a:lstStyle/>
          <a:p>
            <a:r>
              <a:rPr lang="en-US" sz="900" baseline="30000" dirty="0">
                <a:solidFill>
                  <a:srgbClr val="108C96"/>
                </a:solidFill>
                <a:latin typeface="Montserrat" panose="00000500000000000000"/>
                <a:cs typeface="Calibri" panose="020F0502020204030204" pitchFamily="34" charset="0"/>
              </a:rPr>
              <a:t>†</a:t>
            </a:r>
            <a:r>
              <a:rPr lang="en-US" sz="900" dirty="0">
                <a:solidFill>
                  <a:srgbClr val="108C96"/>
                </a:solidFill>
                <a:latin typeface="Montserrat" panose="00000500000000000000"/>
                <a:cs typeface="Calibri" panose="020F0502020204030204" pitchFamily="34" charset="0"/>
              </a:rPr>
              <a:t>Losses to follow-up imputed to be smoking</a:t>
            </a:r>
            <a:endParaRPr lang="en-US" sz="900" dirty="0">
              <a:solidFill>
                <a:srgbClr val="108C96"/>
              </a:solidFill>
              <a:latin typeface="Montserrat" panose="00000500000000000000"/>
            </a:endParaRPr>
          </a:p>
          <a:p>
            <a:r>
              <a:rPr lang="en-US" sz="900" dirty="0">
                <a:solidFill>
                  <a:srgbClr val="108C96"/>
                </a:solidFill>
                <a:latin typeface="Montserrat" panose="00000500000000000000"/>
              </a:rPr>
              <a:t> *Brief Negotiated Interview</a:t>
            </a:r>
          </a:p>
          <a:p>
            <a:r>
              <a:rPr lang="en-US" sz="900" dirty="0">
                <a:solidFill>
                  <a:srgbClr val="108C96"/>
                </a:solidFill>
                <a:latin typeface="Montserrat" panose="00000500000000000000"/>
              </a:rPr>
              <a:t>**Nicotine Replacement Therapy</a:t>
            </a:r>
          </a:p>
        </p:txBody>
      </p:sp>
      <p:sp>
        <p:nvSpPr>
          <p:cNvPr id="19" name="Slide Number Placeholder 2">
            <a:extLst>
              <a:ext uri="{FF2B5EF4-FFF2-40B4-BE49-F238E27FC236}">
                <a16:creationId xmlns:a16="http://schemas.microsoft.com/office/drawing/2014/main" id="{E9B00908-A470-4753-88ED-4FCAF7370C6A}"/>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4E9CA4"/>
                </a:solidFill>
                <a:latin typeface="Montserrat" panose="00000500000000000000" pitchFamily="2" charset="0"/>
              </a:rPr>
              <a:pPr defTabSz="685800">
                <a:defRPr/>
              </a:pPr>
              <a:t>9</a:t>
            </a:fld>
            <a:endParaRPr lang="en-US" dirty="0">
              <a:solidFill>
                <a:srgbClr val="4E9CA4"/>
              </a:solidFill>
              <a:latin typeface="Montserrat" panose="00000500000000000000" pitchFamily="2" charset="0"/>
            </a:endParaRPr>
          </a:p>
        </p:txBody>
      </p:sp>
    </p:spTree>
    <p:extLst>
      <p:ext uri="{BB962C8B-B14F-4D97-AF65-F5344CB8AC3E}">
        <p14:creationId xmlns:p14="http://schemas.microsoft.com/office/powerpoint/2010/main" val="156012026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Custom 5">
      <a:dk1>
        <a:srgbClr val="000000"/>
      </a:dk1>
      <a:lt1>
        <a:srgbClr val="FFFFFF"/>
      </a:lt1>
      <a:dk2>
        <a:srgbClr val="637052"/>
      </a:dk2>
      <a:lt2>
        <a:srgbClr val="CCDDEA"/>
      </a:lt2>
      <a:accent1>
        <a:srgbClr val="4ABDE8"/>
      </a:accent1>
      <a:accent2>
        <a:srgbClr val="0E2144"/>
      </a:accent2>
      <a:accent3>
        <a:srgbClr val="A6D30B"/>
      </a:accent3>
      <a:accent4>
        <a:srgbClr val="515B61"/>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3185</TotalTime>
  <Words>3052</Words>
  <Application>Microsoft Office PowerPoint</Application>
  <PresentationFormat>On-screen Show (16:9)</PresentationFormat>
  <Paragraphs>347</Paragraphs>
  <Slides>29</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Arial</vt:lpstr>
      <vt:lpstr>Calibri</vt:lpstr>
      <vt:lpstr>Calibri Light</vt:lpstr>
      <vt:lpstr>Cambria</vt:lpstr>
      <vt:lpstr>Montserrat</vt:lpstr>
      <vt:lpstr>Montserrat Light</vt:lpstr>
      <vt:lpstr>Simple Light</vt:lpstr>
      <vt:lpstr>1_Retrospect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dc:title>
  <dc:creator>Lai, Lucinda,M.D.</dc:creator>
  <cp:lastModifiedBy>Tina Urbina</cp:lastModifiedBy>
  <cp:revision>229</cp:revision>
  <dcterms:created xsi:type="dcterms:W3CDTF">2021-01-05T18:09:46Z</dcterms:created>
  <dcterms:modified xsi:type="dcterms:W3CDTF">2021-12-15T22:55:58Z</dcterms:modified>
</cp:coreProperties>
</file>