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758" r:id="rId2"/>
    <p:sldMasterId id="2147483766" r:id="rId3"/>
  </p:sldMasterIdLst>
  <p:notesMasterIdLst>
    <p:notesMasterId r:id="rId21"/>
  </p:notesMasterIdLst>
  <p:sldIdLst>
    <p:sldId id="256" r:id="rId4"/>
    <p:sldId id="553" r:id="rId5"/>
    <p:sldId id="579" r:id="rId6"/>
    <p:sldId id="554" r:id="rId7"/>
    <p:sldId id="567" r:id="rId8"/>
    <p:sldId id="602" r:id="rId9"/>
    <p:sldId id="603" r:id="rId10"/>
    <p:sldId id="261" r:id="rId11"/>
    <p:sldId id="604" r:id="rId12"/>
    <p:sldId id="605" r:id="rId13"/>
    <p:sldId id="606" r:id="rId14"/>
    <p:sldId id="607" r:id="rId15"/>
    <p:sldId id="262" r:id="rId16"/>
    <p:sldId id="608" r:id="rId17"/>
    <p:sldId id="609" r:id="rId18"/>
    <p:sldId id="601" r:id="rId19"/>
    <p:sldId id="61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Donihoo" initials="RD" lastIdx="12" clrIdx="0">
    <p:extLst>
      <p:ext uri="{19B8F6BF-5375-455C-9EA6-DF929625EA0E}">
        <p15:presenceInfo xmlns:p15="http://schemas.microsoft.com/office/powerpoint/2012/main" userId="S::rdonihoo@acep.org::2a135912-8cb6-400e-a960-badaa5b92f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C96"/>
    <a:srgbClr val="5EABB2"/>
    <a:srgbClr val="AC80A0"/>
    <a:srgbClr val="CFB3CD"/>
    <a:srgbClr val="1A547A"/>
    <a:srgbClr val="023649"/>
    <a:srgbClr val="E0E0E0"/>
    <a:srgbClr val="A7A7A7"/>
    <a:srgbClr val="44BAE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85393" autoAdjust="0"/>
  </p:normalViewPr>
  <p:slideViewPr>
    <p:cSldViewPr snapToGrid="0">
      <p:cViewPr varScale="1">
        <p:scale>
          <a:sx n="147" d="100"/>
          <a:sy n="147" d="100"/>
        </p:scale>
        <p:origin x="546" y="570"/>
      </p:cViewPr>
      <p:guideLst>
        <p:guide orient="horz" pos="1597"/>
        <p:guide pos="272"/>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8d0692b9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8d0692b90_2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g78d0692b90_2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8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0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603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d0692b90_2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800"/>
              <a:buNone/>
            </a:pPr>
            <a:r>
              <a:rPr lang="en-US" dirty="0"/>
              <a:t>OWS can be literally unbearable. some people addicted to opioids would rather die than suffer OWS, they spend their lives terrified, moment to moment, of losing their supply of opioids and withdrawing. Once you understand this, the way that people with OUD behave makes a lot more sense.</a:t>
            </a:r>
          </a:p>
          <a:p>
            <a:pPr marL="0" lvl="0" indent="0" algn="l" rtl="0">
              <a:spcBef>
                <a:spcPts val="0"/>
              </a:spcBef>
              <a:spcAft>
                <a:spcPts val="0"/>
              </a:spcAft>
              <a:buSzPts val="1800"/>
              <a:buNone/>
            </a:pPr>
            <a:endParaRPr lang="en-US" dirty="0"/>
          </a:p>
          <a:p>
            <a:pPr marL="0" lvl="0" indent="0" algn="l" rtl="0">
              <a:spcBef>
                <a:spcPts val="0"/>
              </a:spcBef>
              <a:spcAft>
                <a:spcPts val="0"/>
              </a:spcAft>
              <a:buSzPts val="1800"/>
              <a:buNone/>
            </a:pPr>
            <a:endParaRPr lang="en-US" dirty="0"/>
          </a:p>
          <a:p>
            <a:pPr marL="0" lvl="0" indent="0" algn="l" rtl="0">
              <a:spcBef>
                <a:spcPts val="0"/>
              </a:spcBef>
              <a:spcAft>
                <a:spcPts val="0"/>
              </a:spcAft>
              <a:buSzPts val="1800"/>
              <a:buNone/>
            </a:pPr>
            <a:endParaRPr lang="en-US" dirty="0"/>
          </a:p>
          <a:p>
            <a:pPr marL="0" lvl="0" indent="0" algn="l" rtl="0">
              <a:spcBef>
                <a:spcPts val="0"/>
              </a:spcBef>
              <a:spcAft>
                <a:spcPts val="0"/>
              </a:spcAft>
              <a:buSzPts val="1800"/>
              <a:buNone/>
            </a:pPr>
            <a:r>
              <a:rPr lang="en-US" dirty="0"/>
              <a:t>quotes c/o Zack </a:t>
            </a:r>
            <a:r>
              <a:rPr lang="en-US" dirty="0" err="1"/>
              <a:t>Repanshek</a:t>
            </a:r>
            <a:endParaRPr lang="en-US" dirty="0"/>
          </a:p>
          <a:p>
            <a:pPr marL="158750" indent="0">
              <a:buNone/>
            </a:pPr>
            <a:endParaRPr lang="en-US" dirty="0"/>
          </a:p>
          <a:p>
            <a:pPr marL="0" lvl="0" indent="0" algn="l" rtl="0">
              <a:spcBef>
                <a:spcPts val="0"/>
              </a:spcBef>
              <a:spcAft>
                <a:spcPts val="0"/>
              </a:spcAft>
              <a:buNone/>
            </a:pPr>
            <a:endParaRPr lang="en-US" dirty="0"/>
          </a:p>
        </p:txBody>
      </p:sp>
      <p:sp>
        <p:nvSpPr>
          <p:cNvPr id="278" name="Google Shape;278;g78d0692b90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5204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21761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8d0692b90_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78d0692b90_2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g78d0692b90_2_3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88620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85280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8d0692b90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78d0692b90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78d0692b90_2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60451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58750" indent="0">
              <a:buNone/>
            </a:pPr>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4D646-648C-4F70-8EFE-E6ED5A18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98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56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207236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50553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8d0692b90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78d0692b90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200" dirty="0"/>
              <a:t>And because clonidine, ibuprofen and </a:t>
            </a:r>
            <a:r>
              <a:rPr lang="en-US" sz="1200" dirty="0" err="1"/>
              <a:t>phenergan</a:t>
            </a:r>
            <a:r>
              <a:rPr lang="en-US" sz="1200" dirty="0"/>
              <a:t> don’t address the problem, which is a billion screaming mu receptors, they don’t work well, so trying to make the patient comfortable enough to be discharged often doesn’t work unless you sedate the patient to unconsciousness, at which point they still can’t be discharged because they’re unconscious and you end up with these 5, 10, 15 hour ED stays where everyone is miserable, the patient, the nurse, the doctor, the other patients…</a:t>
            </a:r>
          </a:p>
          <a:p>
            <a:pPr marL="0" lvl="0" indent="0" algn="l" rtl="0">
              <a:spcBef>
                <a:spcPts val="0"/>
              </a:spcBef>
              <a:spcAft>
                <a:spcPts val="0"/>
              </a:spcAft>
              <a:buNone/>
            </a:pPr>
            <a:endParaRPr dirty="0"/>
          </a:p>
        </p:txBody>
      </p:sp>
      <p:sp>
        <p:nvSpPr>
          <p:cNvPr id="273" name="Google Shape;273;g78d0692b90_2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8d0692b90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78d0692b90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00399"/>
              </a:buClr>
              <a:buSzPts val="1800"/>
              <a:buFont typeface="Cambria"/>
              <a:buNone/>
            </a:pPr>
            <a:endParaRPr lang="en-US" sz="1100" dirty="0">
              <a:solidFill>
                <a:srgbClr val="000000"/>
              </a:solidFill>
              <a:latin typeface="Cambria"/>
              <a:ea typeface="Cambria"/>
              <a:cs typeface="Cambria"/>
              <a:sym typeface="Cambria"/>
            </a:endParaRPr>
          </a:p>
        </p:txBody>
      </p:sp>
      <p:sp>
        <p:nvSpPr>
          <p:cNvPr id="265" name="Google Shape;265;g78d0692b90_2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9395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3900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5300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9"/>
        <p:cNvGrpSpPr/>
        <p:nvPr/>
      </p:nvGrpSpPr>
      <p:grpSpPr>
        <a:xfrm>
          <a:off x="0" y="0"/>
          <a:ext cx="0" cy="0"/>
          <a:chOff x="0" y="0"/>
          <a:chExt cx="0" cy="0"/>
        </a:xfrm>
      </p:grpSpPr>
      <p:pic>
        <p:nvPicPr>
          <p:cNvPr id="2" name="Picture 1">
            <a:extLst>
              <a:ext uri="{FF2B5EF4-FFF2-40B4-BE49-F238E27FC236}">
                <a16:creationId xmlns:a16="http://schemas.microsoft.com/office/drawing/2014/main" id="{B66E8C90-863F-42E5-BE16-9100CA894A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1777" b="17018"/>
          <a:stretch/>
        </p:blipFill>
        <p:spPr>
          <a:xfrm flipH="1">
            <a:off x="7744702" y="0"/>
            <a:ext cx="1411328" cy="5143501"/>
          </a:xfrm>
          <a:prstGeom prst="rect">
            <a:avLst/>
          </a:prstGeom>
        </p:spPr>
      </p:pic>
      <p:pic>
        <p:nvPicPr>
          <p:cNvPr id="3" name="Picture 2">
            <a:extLst>
              <a:ext uri="{FF2B5EF4-FFF2-40B4-BE49-F238E27FC236}">
                <a16:creationId xmlns:a16="http://schemas.microsoft.com/office/drawing/2014/main" id="{14E82BEC-21C1-4483-A6F2-DC221CAF7F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7018"/>
          <a:stretch/>
        </p:blipFill>
        <p:spPr>
          <a:xfrm>
            <a:off x="0" y="-1"/>
            <a:ext cx="7744703" cy="5143501"/>
          </a:xfrm>
          <a:prstGeom prst="rect">
            <a:avLst/>
          </a:prstGeom>
        </p:spPr>
      </p:pic>
      <p:sp>
        <p:nvSpPr>
          <p:cNvPr id="4" name="Rectangle 3">
            <a:extLst>
              <a:ext uri="{FF2B5EF4-FFF2-40B4-BE49-F238E27FC236}">
                <a16:creationId xmlns:a16="http://schemas.microsoft.com/office/drawing/2014/main" id="{993B0952-E507-4C21-BAF3-FA2F634599E2}"/>
              </a:ext>
            </a:extLst>
          </p:cNvPr>
          <p:cNvSpPr/>
          <p:nvPr userDrawn="1"/>
        </p:nvSpPr>
        <p:spPr>
          <a:xfrm>
            <a:off x="-12032" y="0"/>
            <a:ext cx="9156032" cy="6388769"/>
          </a:xfrm>
          <a:prstGeom prst="rect">
            <a:avLst/>
          </a:prstGeom>
          <a:gradFill flip="none" rotWithShape="1">
            <a:gsLst>
              <a:gs pos="0">
                <a:srgbClr val="023346">
                  <a:alpha val="87000"/>
                </a:srgbClr>
              </a:gs>
              <a:gs pos="43000">
                <a:srgbClr val="023346">
                  <a:alpha val="47000"/>
                </a:srgbClr>
              </a:gs>
              <a:gs pos="74000">
                <a:srgbClr val="066D7C">
                  <a:alpha val="30000"/>
                </a:srgbClr>
              </a:gs>
              <a:gs pos="100000">
                <a:srgbClr val="066D7C">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5" name="Slide Number Placeholder 2">
            <a:extLst>
              <a:ext uri="{FF2B5EF4-FFF2-40B4-BE49-F238E27FC236}">
                <a16:creationId xmlns:a16="http://schemas.microsoft.com/office/drawing/2014/main" id="{2EC77517-E6F6-494F-A1D8-D5FCC8B09945}"/>
              </a:ext>
            </a:extLst>
          </p:cNvPr>
          <p:cNvSpPr txBox="1">
            <a:spLocks/>
          </p:cNvSpPr>
          <p:nvPr userDrawn="1"/>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a:t>
            </a:fld>
            <a:endParaRPr lang="en-US">
              <a:solidFill>
                <a:schemeClr val="bg1"/>
              </a:solidFill>
              <a:latin typeface="Montserrat" panose="00000500000000000000" pitchFamily="2" charset="0"/>
            </a:endParaRPr>
          </a:p>
        </p:txBody>
      </p:sp>
    </p:spTree>
    <p:extLst>
      <p:ext uri="{BB962C8B-B14F-4D97-AF65-F5344CB8AC3E}">
        <p14:creationId xmlns:p14="http://schemas.microsoft.com/office/powerpoint/2010/main" val="135260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5056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92201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772942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bg>
      <p:bgPr>
        <a:solidFill>
          <a:schemeClr val="lt1"/>
        </a:solidFill>
        <a:effectLst/>
      </p:bgPr>
    </p:bg>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157607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chemeClr val="lt1"/>
        </a:solidFill>
        <a:effectLst/>
      </p:bgPr>
    </p:bg>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58443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69331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52ED-07A0-474E-BFDD-4B8F00E1AE1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C12CA5-3397-4B1F-93F0-CEBBB3E66B4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8702DC-6254-4C8B-AC0D-0301D9F5BA3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03537FBD-A9BB-42FF-96FD-A8BA400AA4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2C0F-AFF3-4432-A30C-23D9F56D124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79094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building&#10;&#10;Description automatically generated">
            <a:extLst>
              <a:ext uri="{FF2B5EF4-FFF2-40B4-BE49-F238E27FC236}">
                <a16:creationId xmlns:a16="http://schemas.microsoft.com/office/drawing/2014/main" id="{FDB3F7CE-550E-4610-B5DF-1FA801605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2" name="Title 1">
            <a:extLst>
              <a:ext uri="{FF2B5EF4-FFF2-40B4-BE49-F238E27FC236}">
                <a16:creationId xmlns:a16="http://schemas.microsoft.com/office/drawing/2014/main" id="{5D582A24-9A29-4124-8324-34FBD73D9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94770-34B0-4982-98C8-938CA7BBE2EA}"/>
              </a:ext>
            </a:extLst>
          </p:cNvPr>
          <p:cNvSpPr>
            <a:spLocks noGrp="1"/>
          </p:cNvSpPr>
          <p:nvPr>
            <p:ph idx="1"/>
          </p:nvPr>
        </p:nvSpPr>
        <p:spPr>
          <a:xfrm>
            <a:off x="628650" y="1385887"/>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02A5F-09CB-4349-8D49-4D52A7029FA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EB57945C-3E03-4513-B0E7-25D236025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C272D-BB9A-4E7C-8A6E-4C7836A259B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569374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6314-BCD1-4E9B-AE4C-94AA2FA0472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68DD65-5D09-477C-8574-D8AAD9E99D7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CFF89-8D96-45B3-ADFC-E67C36D58F56}"/>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D1ABF8F3-1610-41FA-80CD-53038BD67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3CA3-8C21-4F6B-B4A0-6FE5D953B6CC}"/>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00730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AA3D-7431-464F-9186-E7B55F23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F25C9-91E6-4C58-AD11-058DA6C1BE0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00767-00C7-45AA-9918-DFEB699BBF9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0D500A-3039-4F62-BA4F-1462D48847EB}"/>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FE1EAA7B-872C-4ECB-897D-CB42E37F5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E2922-B930-4533-AC81-F0B7480B612B}"/>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8423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7E7F-4AE3-49FF-A594-BFFF943CB0E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D3942-CB5C-4F9B-8005-3096659B605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4C331-9327-43A5-92B2-DE6BDB5EAB5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B971-C93B-4070-963A-46298322D62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F8464-A47E-4B6F-BDF4-2EBBB0D4362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1EA124-7444-4963-95BC-252C50FEFCAE}"/>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8" name="Footer Placeholder 7">
            <a:extLst>
              <a:ext uri="{FF2B5EF4-FFF2-40B4-BE49-F238E27FC236}">
                <a16:creationId xmlns:a16="http://schemas.microsoft.com/office/drawing/2014/main" id="{FCC02BF8-91AB-4C48-BC0D-E2836FAA8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E80BFC-748F-41F2-AA3F-8223A0196C33}"/>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1560918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0A93-15BF-4B09-B677-107B9DF1B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9A4B4-40DE-4BF0-84A6-5E13A8C306F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4" name="Footer Placeholder 3">
            <a:extLst>
              <a:ext uri="{FF2B5EF4-FFF2-40B4-BE49-F238E27FC236}">
                <a16:creationId xmlns:a16="http://schemas.microsoft.com/office/drawing/2014/main" id="{133ABF2A-338E-4D47-9A79-034E960A9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26117-B279-49B9-920A-6B9D3B132A5E}"/>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401298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C6154-5A64-4C60-A1A5-BEBE28D0E432}"/>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3" name="Footer Placeholder 2">
            <a:extLst>
              <a:ext uri="{FF2B5EF4-FFF2-40B4-BE49-F238E27FC236}">
                <a16:creationId xmlns:a16="http://schemas.microsoft.com/office/drawing/2014/main" id="{78772B5C-6F14-4B21-9B0E-54EE88BDB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1220D6-1C6C-4B8C-B2F1-E4F80DA219D9}"/>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242062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C418-A697-4179-8652-1B684C78244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3ACAEA-76C5-459F-8FA6-DAA0B21905E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7257E9-66F0-4658-A7CB-7A551DA422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2E149A-957C-4F82-A7B4-A29D328FC810}"/>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C0DEDF76-256F-4F19-9BE1-10D3E739E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5BC49-5106-46FE-A0DC-7F0AF5C08E1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4387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7141-989B-4E84-B75D-AEF380FBFA6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182509-3458-47DC-8DC5-1E8D5C91A1A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0FA7246-E76C-4914-A005-0666929B584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101059-8866-4290-BEC4-CCAA7D6D383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6" name="Footer Placeholder 5">
            <a:extLst>
              <a:ext uri="{FF2B5EF4-FFF2-40B4-BE49-F238E27FC236}">
                <a16:creationId xmlns:a16="http://schemas.microsoft.com/office/drawing/2014/main" id="{DF40731A-5759-4EAD-B93F-CDFF17C3C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1DE64-2E58-4F6F-A9EA-EDD82D1B7A34}"/>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269184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7F30-90E9-4AD4-9646-113533B3D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010DF-6ECD-40D5-942B-C82D15EED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BB327-1BE0-4E32-A813-229721EAE2BF}"/>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161FF75E-AAB6-4ED6-AF51-548CE6E68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8345-1E3F-4E42-868C-BEF0CF9009D7}"/>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309829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FC74B-9C0A-4B98-8697-B44C4064508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EA76F-07DF-4000-A8DE-7DFD091CCBD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BC27D-A6A3-4819-9159-393DFBA6D5CC}"/>
              </a:ext>
            </a:extLst>
          </p:cNvPr>
          <p:cNvSpPr>
            <a:spLocks noGrp="1"/>
          </p:cNvSpPr>
          <p:nvPr>
            <p:ph type="dt" sz="half" idx="10"/>
          </p:nvPr>
        </p:nvSpPr>
        <p:spPr/>
        <p:txBody>
          <a:body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22E06892-8091-496F-AF77-39DB93E6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81BA9-80DD-4CAF-BEEB-819844334F28}"/>
              </a:ext>
            </a:extLst>
          </p:cNvPr>
          <p:cNvSpPr>
            <a:spLocks noGrp="1"/>
          </p:cNvSpPr>
          <p:nvPr>
            <p:ph type="sldNum" sz="quarter" idx="12"/>
          </p:nvPr>
        </p:nvSpPr>
        <p:spPr/>
        <p:txBody>
          <a:bodyPr/>
          <a:lstStyle/>
          <a:p>
            <a:fld id="{C3D68A29-66D6-4EDE-82FF-42BE2EE452F8}" type="slidenum">
              <a:rPr lang="en-US" smtClean="0"/>
              <a:t>‹#›</a:t>
            </a:fld>
            <a:endParaRPr lang="en-US"/>
          </a:p>
        </p:txBody>
      </p:sp>
    </p:spTree>
    <p:extLst>
      <p:ext uri="{BB962C8B-B14F-4D97-AF65-F5344CB8AC3E}">
        <p14:creationId xmlns:p14="http://schemas.microsoft.com/office/powerpoint/2010/main" val="791444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28"/>
        <p:cNvGrpSpPr/>
        <p:nvPr/>
      </p:nvGrpSpPr>
      <p:grpSpPr>
        <a:xfrm>
          <a:off x="0" y="0"/>
          <a:ext cx="0" cy="0"/>
          <a:chOff x="0" y="0"/>
          <a:chExt cx="0" cy="0"/>
        </a:xfrm>
      </p:grpSpPr>
      <p:pic>
        <p:nvPicPr>
          <p:cNvPr id="3" name="Imagen 1" descr="Imagen que contiene exterior, montaña, nieve, hombre&#10;&#10;Descripción generada automáticamente">
            <a:extLst>
              <a:ext uri="{FF2B5EF4-FFF2-40B4-BE49-F238E27FC236}">
                <a16:creationId xmlns:a16="http://schemas.microsoft.com/office/drawing/2014/main" id="{B6B7A762-144E-422F-AE44-291598BE5D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Tree>
    <p:extLst>
      <p:ext uri="{BB962C8B-B14F-4D97-AF65-F5344CB8AC3E}">
        <p14:creationId xmlns:p14="http://schemas.microsoft.com/office/powerpoint/2010/main" val="2953155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1_Comparison">
    <p:bg>
      <p:bgPr>
        <a:solidFill>
          <a:schemeClr val="lt1"/>
        </a:solidFill>
        <a:effectLst/>
      </p:bgPr>
    </p:bg>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8282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4832401" y="1152475"/>
            <a:ext cx="3999900"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7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22960" y="457200"/>
            <a:ext cx="7543800" cy="857250"/>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764640" y="4844841"/>
            <a:ext cx="3617103"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18040" y="4863891"/>
            <a:ext cx="725961"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0" i="0" u="none" strike="noStrike" cap="none">
                <a:solidFill>
                  <a:srgbClr val="515B61"/>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515B61"/>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515B61"/>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515B61"/>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515B61"/>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515B61"/>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515B61"/>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515B61"/>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515B6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3829887"/>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7DD09-0878-41E6-9A0F-7EDF7AE5D3E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8F205-9C71-4394-987C-AED735C988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68A7D-B158-488A-B125-E360A6295FB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A24F73-C250-4460-A803-D1AF2EE8A296}" type="datetimeFigureOut">
              <a:rPr lang="en-US" smtClean="0"/>
              <a:t>12/15/2021</a:t>
            </a:fld>
            <a:endParaRPr lang="en-US"/>
          </a:p>
        </p:txBody>
      </p:sp>
      <p:sp>
        <p:nvSpPr>
          <p:cNvPr id="5" name="Footer Placeholder 4">
            <a:extLst>
              <a:ext uri="{FF2B5EF4-FFF2-40B4-BE49-F238E27FC236}">
                <a16:creationId xmlns:a16="http://schemas.microsoft.com/office/drawing/2014/main" id="{B6CE96AB-569D-47C9-A192-3032D6E9BBD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1FD22-1DC4-4469-BA1A-877EACD0092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D68A29-66D6-4EDE-82FF-42BE2EE452F8}" type="slidenum">
              <a:rPr lang="en-US" smtClean="0"/>
              <a:t>‹#›</a:t>
            </a:fld>
            <a:endParaRPr lang="en-US"/>
          </a:p>
        </p:txBody>
      </p:sp>
    </p:spTree>
    <p:extLst>
      <p:ext uri="{BB962C8B-B14F-4D97-AF65-F5344CB8AC3E}">
        <p14:creationId xmlns:p14="http://schemas.microsoft.com/office/powerpoint/2010/main" val="38177114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9"/>
        <p:cNvGrpSpPr/>
        <p:nvPr/>
      </p:nvGrpSpPr>
      <p:grpSpPr>
        <a:xfrm>
          <a:off x="0" y="0"/>
          <a:ext cx="0" cy="0"/>
          <a:chOff x="0" y="0"/>
          <a:chExt cx="0" cy="0"/>
        </a:xfrm>
      </p:grpSpPr>
      <p:pic>
        <p:nvPicPr>
          <p:cNvPr id="3" name="Picture 2">
            <a:extLst>
              <a:ext uri="{FF2B5EF4-FFF2-40B4-BE49-F238E27FC236}">
                <a16:creationId xmlns:a16="http://schemas.microsoft.com/office/drawing/2014/main" id="{FD2C0BBD-A316-42A9-8CF4-E24710FFF93E}"/>
              </a:ext>
            </a:extLst>
          </p:cNvPr>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1428750" y="0"/>
            <a:ext cx="7715250" cy="5143500"/>
          </a:xfrm>
          <a:prstGeom prst="rect">
            <a:avLst/>
          </a:prstGeom>
        </p:spPr>
      </p:pic>
      <p:sp>
        <p:nvSpPr>
          <p:cNvPr id="5" name="Rectangle 4">
            <a:extLst>
              <a:ext uri="{FF2B5EF4-FFF2-40B4-BE49-F238E27FC236}">
                <a16:creationId xmlns:a16="http://schemas.microsoft.com/office/drawing/2014/main" id="{D8DEFAFA-484B-4BF4-97AC-0D08F7E1960F}"/>
              </a:ext>
            </a:extLst>
          </p:cNvPr>
          <p:cNvSpPr/>
          <p:nvPr/>
        </p:nvSpPr>
        <p:spPr>
          <a:xfrm>
            <a:off x="0" y="0"/>
            <a:ext cx="9144000" cy="5143500"/>
          </a:xfrm>
          <a:prstGeom prst="rect">
            <a:avLst/>
          </a:prstGeom>
          <a:gradFill>
            <a:gsLst>
              <a:gs pos="57000">
                <a:schemeClr val="tx1">
                  <a:alpha val="90000"/>
                </a:schemeClr>
              </a:gs>
              <a:gs pos="100000">
                <a:schemeClr val="tx1">
                  <a:alpha val="0"/>
                </a:schemeClr>
              </a:gs>
              <a:gs pos="23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107D4D-6E20-46BF-A388-639086F48BFE}"/>
              </a:ext>
            </a:extLst>
          </p:cNvPr>
          <p:cNvSpPr txBox="1"/>
          <p:nvPr/>
        </p:nvSpPr>
        <p:spPr>
          <a:xfrm>
            <a:off x="559345" y="2613303"/>
            <a:ext cx="3470044" cy="1169551"/>
          </a:xfrm>
          <a:prstGeom prst="rect">
            <a:avLst/>
          </a:prstGeom>
          <a:noFill/>
        </p:spPr>
        <p:txBody>
          <a:bodyPr wrap="square" rtlCol="0">
            <a:spAutoFit/>
          </a:bodyPr>
          <a:lstStyle/>
          <a:p>
            <a:r>
              <a:rPr lang="en-US" sz="1000" b="1" dirty="0">
                <a:solidFill>
                  <a:schemeClr val="bg1"/>
                </a:solidFill>
                <a:latin typeface="Montserrat" panose="00000500000000000000" pitchFamily="2" charset="0"/>
              </a:rPr>
              <a:t>Module Primary Authors</a:t>
            </a:r>
          </a:p>
          <a:p>
            <a:r>
              <a:rPr lang="en-US" sz="1000" dirty="0">
                <a:solidFill>
                  <a:schemeClr val="bg1"/>
                </a:solidFill>
                <a:latin typeface="Montserrat" panose="00000500000000000000" pitchFamily="2" charset="0"/>
              </a:rPr>
              <a:t>Reuben Strayer</a:t>
            </a:r>
          </a:p>
          <a:p>
            <a:endParaRPr lang="en-US" sz="1000" dirty="0">
              <a:solidFill>
                <a:schemeClr val="bg1"/>
              </a:solidFill>
              <a:latin typeface="Montserrat" panose="00000500000000000000" pitchFamily="2" charset="0"/>
            </a:endParaRPr>
          </a:p>
          <a:p>
            <a:r>
              <a:rPr lang="en-US" sz="1000" b="1" dirty="0">
                <a:solidFill>
                  <a:schemeClr val="bg1"/>
                </a:solidFill>
                <a:latin typeface="Montserrat" panose="00000500000000000000" pitchFamily="2" charset="0"/>
              </a:rPr>
              <a:t>Authoring Group</a:t>
            </a:r>
          </a:p>
          <a:p>
            <a:r>
              <a:rPr lang="en-US" sz="1000" dirty="0">
                <a:solidFill>
                  <a:schemeClr val="bg1"/>
                </a:solidFill>
                <a:latin typeface="Montserrat" panose="00000500000000000000" pitchFamily="2" charset="0"/>
              </a:rPr>
              <a:t>Steven L. Bernstein, Kathryn Hawk, Lindsey Jennings, Lucinda Lai, Alexis LaPietra,  Ryan McCormack, Lewis S. Nelson, and Reuben Strayer</a:t>
            </a:r>
          </a:p>
        </p:txBody>
      </p:sp>
      <p:sp>
        <p:nvSpPr>
          <p:cNvPr id="131" name="Google Shape;131;p25"/>
          <p:cNvSpPr txBox="1"/>
          <p:nvPr/>
        </p:nvSpPr>
        <p:spPr>
          <a:xfrm>
            <a:off x="559346" y="4025067"/>
            <a:ext cx="3630818" cy="713846"/>
          </a:xfrm>
          <a:prstGeom prst="rect">
            <a:avLst/>
          </a:prstGeom>
          <a:noFill/>
          <a:ln>
            <a:noFill/>
          </a:ln>
        </p:spPr>
        <p:txBody>
          <a:bodyPr spcFirstLastPara="1" wrap="square" lIns="68569" tIns="34275" rIns="68569" bIns="34275" anchor="t" anchorCtr="0">
            <a:noAutofit/>
          </a:bodyPr>
          <a:lstStyle/>
          <a:p>
            <a:pPr>
              <a:buClr>
                <a:schemeClr val="dk1"/>
              </a:buClr>
              <a:buSzPts val="1200"/>
            </a:pPr>
            <a:r>
              <a:rPr lang="en" sz="800" i="1" dirty="0">
                <a:solidFill>
                  <a:schemeClr val="bg1"/>
                </a:solidFill>
                <a:latin typeface="Montserrat Light" panose="00000400000000000000" pitchFamily="2" charset="0"/>
                <a:ea typeface="Times New Roman"/>
                <a:cs typeface="Times New Roman"/>
                <a:sym typeface="Times New Roman"/>
              </a:rPr>
              <a:t>Funding for this initiative was made possible (in part) by grant no. 1H79FG000021-01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endParaRPr sz="1000" i="1" dirty="0">
              <a:solidFill>
                <a:schemeClr val="bg1"/>
              </a:solidFill>
              <a:latin typeface="Montserrat Light" panose="00000400000000000000" pitchFamily="2" charset="0"/>
            </a:endParaRPr>
          </a:p>
        </p:txBody>
      </p:sp>
      <p:sp>
        <p:nvSpPr>
          <p:cNvPr id="12" name="Google Shape;41;p13">
            <a:extLst>
              <a:ext uri="{FF2B5EF4-FFF2-40B4-BE49-F238E27FC236}">
                <a16:creationId xmlns:a16="http://schemas.microsoft.com/office/drawing/2014/main" id="{B88DE256-6331-46EA-A4E7-EE787B62B507}"/>
              </a:ext>
            </a:extLst>
          </p:cNvPr>
          <p:cNvSpPr txBox="1"/>
          <p:nvPr/>
        </p:nvSpPr>
        <p:spPr>
          <a:xfrm>
            <a:off x="559345" y="621505"/>
            <a:ext cx="6027193" cy="1749585"/>
          </a:xfrm>
          <a:prstGeom prst="rect">
            <a:avLst/>
          </a:prstGeom>
          <a:noFill/>
          <a:ln>
            <a:noFill/>
          </a:ln>
        </p:spPr>
        <p:txBody>
          <a:bodyPr spcFirstLastPara="1" wrap="square" lIns="68569" tIns="34275" rIns="68569" bIns="34275" anchor="b" anchorCtr="0">
            <a:noAutofit/>
          </a:bodyPr>
          <a:lstStyle/>
          <a:p>
            <a:pPr defTabSz="685800">
              <a:lnSpc>
                <a:spcPct val="85000"/>
              </a:lnSpc>
              <a:buClr>
                <a:srgbClr val="FFFFFF"/>
              </a:buClr>
              <a:buSzPts val="5400"/>
            </a:pPr>
            <a:r>
              <a:rPr lang="en-US" sz="4000" b="1" dirty="0">
                <a:solidFill>
                  <a:schemeClr val="bg1"/>
                </a:solidFill>
                <a:latin typeface="Montserrat" panose="00000500000000000000" pitchFamily="2" charset="0"/>
                <a:ea typeface="Calibri"/>
                <a:cs typeface="Calibri"/>
                <a:sym typeface="Calibri"/>
              </a:rPr>
              <a:t>Module #7</a:t>
            </a:r>
            <a:br>
              <a:rPr lang="en-US" sz="4000" b="1" dirty="0">
                <a:solidFill>
                  <a:schemeClr val="bg1"/>
                </a:solidFill>
                <a:latin typeface="Montserrat" panose="00000500000000000000" pitchFamily="2" charset="0"/>
                <a:ea typeface="Calibri"/>
                <a:cs typeface="Calibri"/>
                <a:sym typeface="Calibri"/>
              </a:rPr>
            </a:br>
            <a:r>
              <a:rPr lang="en-US" sz="4000" b="1" dirty="0">
                <a:solidFill>
                  <a:schemeClr val="bg1"/>
                </a:solidFill>
                <a:latin typeface="Montserrat" panose="00000500000000000000" pitchFamily="2" charset="0"/>
                <a:ea typeface="Calibri"/>
                <a:cs typeface="Calibri"/>
                <a:sym typeface="Calibri"/>
              </a:rPr>
              <a:t>Emergency Department Management of Recreational Stimulants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42936" y="439834"/>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Hyperthermia</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24903" y="121344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42936" y="1419623"/>
            <a:ext cx="7800977"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It must be attended to with highest urgency if temperature is greater than 40</a:t>
            </a:r>
            <a:r>
              <a:rPr lang="en" sz="1800" dirty="0">
                <a:solidFill>
                  <a:srgbClr val="1A547A"/>
                </a:solidFill>
                <a:latin typeface="Montserrat" panose="00000500000000000000" pitchFamily="2" charset="0"/>
                <a:cs typeface="Times New Roman"/>
                <a:sym typeface="Times New Roman"/>
              </a:rPr>
              <a:t>°.</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The best emergent cooling is ice water submersion.</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Use a combination of cool mist and warm fan, or you can use warm mist and cool fan as a second choice.</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Ice packs, cooling blanket, cool water internal lavage are comparatively ineffective and should not be used as primary treatment of critically hyperthermic patients unless there are no other options.</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Do not place a wet sheet on patients; it interferes with evaporative cooling.</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The goal is to have a core temperature of less than 39° in less than 30 minutes.</a:t>
            </a:r>
          </a:p>
          <a:p>
            <a:pPr marL="304800" indent="-285750">
              <a:buClr>
                <a:srgbClr val="1A547A"/>
              </a:buClr>
              <a:buSzPct val="80000"/>
              <a:buFont typeface="Montserrat" panose="00000500000000000000" pitchFamily="2" charset="0"/>
              <a:buChar char="O"/>
            </a:pPr>
            <a:r>
              <a:rPr lang="en" sz="1800" dirty="0">
                <a:solidFill>
                  <a:srgbClr val="1A547A"/>
                </a:solidFill>
                <a:latin typeface="Montserrat" panose="00000500000000000000" pitchFamily="2" charset="0"/>
                <a:cs typeface="Times New Roman"/>
                <a:sym typeface="Times New Roman"/>
              </a:rPr>
              <a:t>P</a:t>
            </a:r>
            <a:r>
              <a:rPr lang="en-US" sz="1800" dirty="0">
                <a:solidFill>
                  <a:srgbClr val="1A547A"/>
                </a:solidFill>
                <a:latin typeface="Montserrat" panose="00000500000000000000" pitchFamily="2" charset="0"/>
                <a:cs typeface="Times New Roman"/>
                <a:sym typeface="Times New Roman"/>
              </a:rPr>
              <a:t>a</a:t>
            </a:r>
            <a:r>
              <a:rPr lang="en" sz="1800" dirty="0">
                <a:solidFill>
                  <a:srgbClr val="1A547A"/>
                </a:solidFill>
                <a:latin typeface="Montserrat" panose="00000500000000000000" pitchFamily="2" charset="0"/>
                <a:cs typeface="Times New Roman"/>
                <a:sym typeface="Times New Roman"/>
              </a:rPr>
              <a:t>ralysis/intubation is often required in severe cases (avoid succinylcholine).</a:t>
            </a:r>
            <a:endParaRPr lang="en-US" sz="1800" dirty="0">
              <a:solidFill>
                <a:srgbClr val="1A547A"/>
              </a:solidFill>
              <a:latin typeface="Montserrat" panose="00000500000000000000" pitchFamily="2" charset="0"/>
              <a:cs typeface="Times New Roman"/>
            </a:endParaRPr>
          </a:p>
        </p:txBody>
      </p:sp>
      <p:sp>
        <p:nvSpPr>
          <p:cNvPr id="6" name="Slide Number Placeholder 2">
            <a:extLst>
              <a:ext uri="{FF2B5EF4-FFF2-40B4-BE49-F238E27FC236}">
                <a16:creationId xmlns:a16="http://schemas.microsoft.com/office/drawing/2014/main" id="{2E7B76B3-E12A-4038-8EAF-EBF495E7B31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10</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271160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42936" y="439834"/>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Other Aspects of Emergent Treatment of Stimulant Toxicity</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24903" y="121344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42936" y="1419623"/>
            <a:ext cx="7800977"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If there is wide complex tachycardia, treat sodium channel blockade with sodium bicarbonate, 1 mg/kg bolus, and repeat prn.</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Hypertonic saline may be required to treat critical consequences of severe hyponatremia.</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Cardiac ischemia may occur from a variety of mechanisms; use benzodiazepines liberally if the patient is hyperdynamic – nitrates are OK.</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rPr>
              <a:t>Beta blocker use is classically contraindicated for vasoconstrictive “unopposed alpha effect,” but data/opinion is shifting on this – esmolol is a reasonable choice.</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rPr>
              <a:t>Sympathomimetic toxicity can be confused with anticholinergic toxicity; the latter is best distinguished by dry skin.</a:t>
            </a:r>
          </a:p>
        </p:txBody>
      </p:sp>
      <p:sp>
        <p:nvSpPr>
          <p:cNvPr id="6" name="Slide Number Placeholder 2">
            <a:extLst>
              <a:ext uri="{FF2B5EF4-FFF2-40B4-BE49-F238E27FC236}">
                <a16:creationId xmlns:a16="http://schemas.microsoft.com/office/drawing/2014/main" id="{8C1671F4-0BB7-4878-BD1C-830B0A8F9A36}"/>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11</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382640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F191B4A4-9CB6-48A5-9B0E-CB78C3C002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9258"/>
          <a:stretch/>
        </p:blipFill>
        <p:spPr>
          <a:xfrm>
            <a:off x="2004386" y="0"/>
            <a:ext cx="5450681" cy="1507592"/>
          </a:xfrm>
          <a:prstGeom prst="rect">
            <a:avLst/>
          </a:prstGeom>
        </p:spPr>
      </p:pic>
      <p:pic>
        <p:nvPicPr>
          <p:cNvPr id="3" name="Picture 2" descr="Text&#10;&#10;Description automatically generated">
            <a:extLst>
              <a:ext uri="{FF2B5EF4-FFF2-40B4-BE49-F238E27FC236}">
                <a16:creationId xmlns:a16="http://schemas.microsoft.com/office/drawing/2014/main" id="{459B508B-30E3-478B-B420-4EA2520B3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3319" y="1509713"/>
            <a:ext cx="5450681" cy="3633787"/>
          </a:xfrm>
          <a:prstGeom prst="rect">
            <a:avLst/>
          </a:prstGeom>
        </p:spPr>
      </p:pic>
      <p:pic>
        <p:nvPicPr>
          <p:cNvPr id="9" name="Picture 8" descr="Text&#10;&#10;Description automatically generated">
            <a:extLst>
              <a:ext uri="{FF2B5EF4-FFF2-40B4-BE49-F238E27FC236}">
                <a16:creationId xmlns:a16="http://schemas.microsoft.com/office/drawing/2014/main" id="{3E7FE5B1-138C-40A0-B7E5-56FC66352B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9258"/>
          <a:stretch/>
        </p:blipFill>
        <p:spPr>
          <a:xfrm>
            <a:off x="3693319" y="-342"/>
            <a:ext cx="5450681" cy="1507592"/>
          </a:xfrm>
          <a:prstGeom prst="rect">
            <a:avLst/>
          </a:prstGeom>
        </p:spPr>
      </p:pic>
      <p:pic>
        <p:nvPicPr>
          <p:cNvPr id="14" name="Picture 13" descr="Text&#10;&#10;Description automatically generated">
            <a:extLst>
              <a:ext uri="{FF2B5EF4-FFF2-40B4-BE49-F238E27FC236}">
                <a16:creationId xmlns:a16="http://schemas.microsoft.com/office/drawing/2014/main" id="{0019DF1B-887D-442B-85C8-479AFE2E3C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88204"/>
          <a:stretch/>
        </p:blipFill>
        <p:spPr>
          <a:xfrm rot="10800000" flipV="1">
            <a:off x="1158415" y="1503864"/>
            <a:ext cx="2534904" cy="3654187"/>
          </a:xfrm>
          <a:prstGeom prst="rect">
            <a:avLst/>
          </a:prstGeom>
        </p:spPr>
      </p:pic>
      <p:sp>
        <p:nvSpPr>
          <p:cNvPr id="8" name="Rectangle 7">
            <a:extLst>
              <a:ext uri="{FF2B5EF4-FFF2-40B4-BE49-F238E27FC236}">
                <a16:creationId xmlns:a16="http://schemas.microsoft.com/office/drawing/2014/main" id="{9BE1453B-06D1-493E-BB6C-51AD39A3D6D4}"/>
              </a:ext>
            </a:extLst>
          </p:cNvPr>
          <p:cNvSpPr/>
          <p:nvPr/>
        </p:nvSpPr>
        <p:spPr>
          <a:xfrm>
            <a:off x="0" y="-2805"/>
            <a:ext cx="9143998" cy="5160856"/>
          </a:xfrm>
          <a:prstGeom prst="rect">
            <a:avLst/>
          </a:prstGeom>
          <a:gradFill flip="none" rotWithShape="1">
            <a:gsLst>
              <a:gs pos="46000">
                <a:srgbClr val="DCDCDF">
                  <a:alpha val="90000"/>
                </a:srgbClr>
              </a:gs>
              <a:gs pos="100000">
                <a:srgbClr val="DCDCDF">
                  <a:alpha val="25000"/>
                </a:srgbClr>
              </a:gs>
              <a:gs pos="8000">
                <a:srgbClr val="DCDCDF"/>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331647-B932-42AD-9C96-BEA59EF7A86F}"/>
              </a:ext>
            </a:extLst>
          </p:cNvPr>
          <p:cNvSpPr/>
          <p:nvPr/>
        </p:nvSpPr>
        <p:spPr>
          <a:xfrm rot="16200000">
            <a:off x="1998848" y="-2001654"/>
            <a:ext cx="5146307" cy="9143999"/>
          </a:xfrm>
          <a:prstGeom prst="rect">
            <a:avLst/>
          </a:prstGeom>
          <a:gradFill flip="none" rotWithShape="1">
            <a:gsLst>
              <a:gs pos="36000">
                <a:srgbClr val="DCDCDF">
                  <a:alpha val="25000"/>
                </a:srgbClr>
              </a:gs>
              <a:gs pos="100000">
                <a:srgbClr val="DCDCDF">
                  <a:alpha val="0"/>
                </a:srgbClr>
              </a:gs>
              <a:gs pos="9000">
                <a:srgbClr val="DCDCD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41;p13">
            <a:extLst>
              <a:ext uri="{FF2B5EF4-FFF2-40B4-BE49-F238E27FC236}">
                <a16:creationId xmlns:a16="http://schemas.microsoft.com/office/drawing/2014/main" id="{A1C52AB5-C213-48DE-8130-09F3EC0A1731}"/>
              </a:ext>
            </a:extLst>
          </p:cNvPr>
          <p:cNvSpPr txBox="1"/>
          <p:nvPr/>
        </p:nvSpPr>
        <p:spPr>
          <a:xfrm>
            <a:off x="679512" y="337421"/>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Epidemiology</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61479" y="1111031"/>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79513" y="1255250"/>
            <a:ext cx="7658100"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Stimulants are the 4</a:t>
            </a:r>
            <a:r>
              <a:rPr lang="en-US" sz="1800" baseline="30000" dirty="0">
                <a:solidFill>
                  <a:srgbClr val="1A547A"/>
                </a:solidFill>
                <a:latin typeface="Montserrat" panose="00000500000000000000" pitchFamily="2" charset="0"/>
                <a:cs typeface="Times New Roman"/>
                <a:sym typeface="Times New Roman"/>
              </a:rPr>
              <a:t>th</a:t>
            </a:r>
            <a:r>
              <a:rPr lang="en-US" sz="1800" dirty="0">
                <a:solidFill>
                  <a:srgbClr val="1A547A"/>
                </a:solidFill>
                <a:latin typeface="Montserrat" panose="00000500000000000000" pitchFamily="2" charset="0"/>
                <a:cs typeface="Times New Roman"/>
                <a:sym typeface="Times New Roman"/>
              </a:rPr>
              <a:t> leading cause of poisoning deaths.</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Cocaine is the most popular, accounting for about 500,000 ED visits.</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Methamphetamines are rising in popularity</a:t>
            </a:r>
            <a:r>
              <a:rPr lang="en-US" sz="1800">
                <a:solidFill>
                  <a:srgbClr val="1A547A"/>
                </a:solidFill>
                <a:latin typeface="Montserrat" panose="00000500000000000000" pitchFamily="2" charset="0"/>
                <a:cs typeface="Times New Roman"/>
                <a:sym typeface="Times New Roman"/>
              </a:rPr>
              <a:t>, especially in rural areas in western US; </a:t>
            </a:r>
            <a:r>
              <a:rPr lang="en-US" sz="1800" dirty="0">
                <a:solidFill>
                  <a:srgbClr val="1A547A"/>
                </a:solidFill>
                <a:latin typeface="Montserrat" panose="00000500000000000000" pitchFamily="2" charset="0"/>
                <a:cs typeface="Times New Roman"/>
                <a:sym typeface="Times New Roman"/>
              </a:rPr>
              <a:t>meth causes more deaths than opioids do in some regions.</a:t>
            </a:r>
          </a:p>
          <a:p>
            <a:pPr marL="304800" indent="-285750">
              <a:buClr>
                <a:srgbClr val="1A547A"/>
              </a:buClr>
              <a:buSzPct val="80000"/>
              <a:buFont typeface="Montserrat" panose="00000500000000000000" pitchFamily="2" charset="0"/>
              <a:buChar char="O"/>
            </a:pPr>
            <a:r>
              <a:rPr lang="en-US" sz="1800" dirty="0" err="1">
                <a:solidFill>
                  <a:srgbClr val="1A547A"/>
                </a:solidFill>
                <a:latin typeface="Montserrat" panose="00000500000000000000" pitchFamily="2" charset="0"/>
                <a:cs typeface="Times New Roman"/>
                <a:sym typeface="Times New Roman"/>
              </a:rPr>
              <a:t>Cathinones</a:t>
            </a:r>
            <a:r>
              <a:rPr lang="en-US" sz="1800" dirty="0">
                <a:solidFill>
                  <a:srgbClr val="1A547A"/>
                </a:solidFill>
                <a:latin typeface="Montserrat" panose="00000500000000000000" pitchFamily="2" charset="0"/>
                <a:cs typeface="Times New Roman"/>
                <a:sym typeface="Times New Roman"/>
              </a:rPr>
              <a:t> (“bath salts”) and synthetic cannabinoids (“Spice,” “K2”) are highly regional and have episodic spikes in use/morbidity.</a:t>
            </a:r>
            <a:endParaRPr lang="en-US" sz="1800" dirty="0">
              <a:solidFill>
                <a:srgbClr val="1A547A"/>
              </a:solidFill>
              <a:latin typeface="Montserrat" panose="00000500000000000000" pitchFamily="2" charset="0"/>
              <a:cs typeface="Times New Roman"/>
            </a:endParaRPr>
          </a:p>
        </p:txBody>
      </p:sp>
      <p:sp>
        <p:nvSpPr>
          <p:cNvPr id="12" name="Slide Number Placeholder 2">
            <a:extLst>
              <a:ext uri="{FF2B5EF4-FFF2-40B4-BE49-F238E27FC236}">
                <a16:creationId xmlns:a16="http://schemas.microsoft.com/office/drawing/2014/main" id="{99C14DBA-C609-4A11-8213-F5EE27EE93B5}"/>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12</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47221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4" name="Picture 3">
            <a:extLst>
              <a:ext uri="{FF2B5EF4-FFF2-40B4-BE49-F238E27FC236}">
                <a16:creationId xmlns:a16="http://schemas.microsoft.com/office/drawing/2014/main" id="{2B7ED768-ED38-4D59-A485-A803733D46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488" t="148" r="13707" b="-148"/>
          <a:stretch/>
        </p:blipFill>
        <p:spPr>
          <a:xfrm>
            <a:off x="2062870" y="0"/>
            <a:ext cx="7081130" cy="5143500"/>
          </a:xfrm>
          <a:prstGeom prst="rect">
            <a:avLst/>
          </a:prstGeom>
        </p:spPr>
      </p:pic>
      <p:sp>
        <p:nvSpPr>
          <p:cNvPr id="12" name="Rectangle 11">
            <a:extLst>
              <a:ext uri="{FF2B5EF4-FFF2-40B4-BE49-F238E27FC236}">
                <a16:creationId xmlns:a16="http://schemas.microsoft.com/office/drawing/2014/main" id="{8C21B991-AB5F-408D-9ED4-B3E17F1F09D7}"/>
              </a:ext>
            </a:extLst>
          </p:cNvPr>
          <p:cNvSpPr/>
          <p:nvPr/>
        </p:nvSpPr>
        <p:spPr>
          <a:xfrm>
            <a:off x="0" y="0"/>
            <a:ext cx="9144000" cy="5143500"/>
          </a:xfrm>
          <a:prstGeom prst="rect">
            <a:avLst/>
          </a:prstGeom>
          <a:gradFill flip="none" rotWithShape="1">
            <a:gsLst>
              <a:gs pos="38000">
                <a:schemeClr val="bg1"/>
              </a:gs>
              <a:gs pos="100000">
                <a:schemeClr val="bg1">
                  <a:alpha val="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41;p13">
            <a:extLst>
              <a:ext uri="{FF2B5EF4-FFF2-40B4-BE49-F238E27FC236}">
                <a16:creationId xmlns:a16="http://schemas.microsoft.com/office/drawing/2014/main" id="{805D3039-F7E7-4431-B8A2-01CDE8F5BFC3}"/>
              </a:ext>
            </a:extLst>
          </p:cNvPr>
          <p:cNvSpPr txBox="1"/>
          <p:nvPr/>
        </p:nvSpPr>
        <p:spPr>
          <a:xfrm>
            <a:off x="715880" y="504826"/>
            <a:ext cx="573492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Long-Term Use</a:t>
            </a:r>
          </a:p>
        </p:txBody>
      </p:sp>
      <p:cxnSp>
        <p:nvCxnSpPr>
          <p:cNvPr id="10" name="Straight Connector 9">
            <a:extLst>
              <a:ext uri="{FF2B5EF4-FFF2-40B4-BE49-F238E27FC236}">
                <a16:creationId xmlns:a16="http://schemas.microsoft.com/office/drawing/2014/main" id="{47BFFFF1-1501-4947-A7A9-2F7572CC45C6}"/>
              </a:ext>
            </a:extLst>
          </p:cNvPr>
          <p:cNvCxnSpPr>
            <a:cxnSpLocks/>
          </p:cNvCxnSpPr>
          <p:nvPr/>
        </p:nvCxnSpPr>
        <p:spPr>
          <a:xfrm>
            <a:off x="824277" y="1146645"/>
            <a:ext cx="535406" cy="0"/>
          </a:xfrm>
          <a:prstGeom prst="line">
            <a:avLst/>
          </a:prstGeom>
          <a:noFill/>
          <a:ln w="57150" cap="flat" cmpd="sng" algn="ctr">
            <a:solidFill>
              <a:srgbClr val="4ABDE8">
                <a:shade val="95000"/>
                <a:satMod val="105000"/>
              </a:srgbClr>
            </a:solidFill>
            <a:prstDash val="solid"/>
          </a:ln>
          <a:effectLst/>
        </p:spPr>
      </p:cxnSp>
      <p:sp>
        <p:nvSpPr>
          <p:cNvPr id="11" name="Google Shape;89;p20">
            <a:extLst>
              <a:ext uri="{FF2B5EF4-FFF2-40B4-BE49-F238E27FC236}">
                <a16:creationId xmlns:a16="http://schemas.microsoft.com/office/drawing/2014/main" id="{AF391EBE-A440-4AAC-B644-AD444FE1850E}"/>
              </a:ext>
            </a:extLst>
          </p:cNvPr>
          <p:cNvSpPr txBox="1"/>
          <p:nvPr/>
        </p:nvSpPr>
        <p:spPr>
          <a:xfrm>
            <a:off x="715881" y="1354069"/>
            <a:ext cx="4938769" cy="3267549"/>
          </a:xfrm>
          <a:prstGeom prst="rect">
            <a:avLst/>
          </a:prstGeom>
          <a:noFill/>
          <a:ln>
            <a:noFill/>
          </a:ln>
        </p:spPr>
        <p:txBody>
          <a:bodyPr spcFirstLastPara="1" wrap="square" lIns="68569" tIns="34275" rIns="68569" bIns="34275" anchor="t" anchorCtr="0">
            <a:noAutofit/>
          </a:bodyPr>
          <a:lstStyle/>
          <a:p>
            <a:pPr marL="257175" indent="-257175" defTabSz="685800">
              <a:lnSpc>
                <a:spcPct val="90000"/>
              </a:lnSpc>
              <a:spcBef>
                <a:spcPts val="900"/>
              </a:spcBef>
              <a:buClr>
                <a:srgbClr val="1A547A"/>
              </a:buClr>
              <a:buSzPct val="100000"/>
              <a:buFont typeface="Courier New" panose="02070309020205020404" pitchFamily="49" charset="0"/>
              <a:buChar char="o"/>
            </a:pPr>
            <a:r>
              <a:rPr lang="en-US" sz="1800" dirty="0">
                <a:solidFill>
                  <a:srgbClr val="1A547A"/>
                </a:solidFill>
                <a:latin typeface="Montserrat" panose="00000500000000000000" pitchFamily="2" charset="0"/>
                <a:ea typeface="Calibri"/>
                <a:cs typeface="Calibri"/>
                <a:sym typeface="Calibri"/>
              </a:rPr>
              <a:t>Accelerated atherosclerosis, cardiomyopathy, and pulmonary hypertension</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800" dirty="0">
                <a:solidFill>
                  <a:srgbClr val="1A547A"/>
                </a:solidFill>
                <a:latin typeface="Montserrat" panose="00000500000000000000" pitchFamily="2" charset="0"/>
                <a:ea typeface="Calibri"/>
                <a:cs typeface="Calibri"/>
                <a:sym typeface="Calibri"/>
              </a:rPr>
              <a:t>Psychosis (may be irreversible)</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800" dirty="0">
                <a:solidFill>
                  <a:srgbClr val="1A547A"/>
                </a:solidFill>
                <a:latin typeface="Montserrat" panose="00000500000000000000" pitchFamily="2" charset="0"/>
                <a:ea typeface="Calibri"/>
                <a:cs typeface="Calibri"/>
                <a:sym typeface="Calibri"/>
              </a:rPr>
              <a:t>Dental decay and skin disease (often from formication)</a:t>
            </a:r>
          </a:p>
          <a:p>
            <a:pPr marL="257175" indent="-257175" defTabSz="685800">
              <a:lnSpc>
                <a:spcPct val="90000"/>
              </a:lnSpc>
              <a:spcBef>
                <a:spcPts val="900"/>
              </a:spcBef>
              <a:buClr>
                <a:srgbClr val="1A547A"/>
              </a:buClr>
              <a:buSzPct val="100000"/>
              <a:buFont typeface="Courier New" panose="02070309020205020404" pitchFamily="49" charset="0"/>
              <a:buChar char="o"/>
            </a:pPr>
            <a:r>
              <a:rPr lang="en-US" sz="1800" dirty="0">
                <a:solidFill>
                  <a:srgbClr val="1A547A"/>
                </a:solidFill>
                <a:latin typeface="Montserrat" panose="00000500000000000000" pitchFamily="2" charset="0"/>
                <a:ea typeface="Calibri"/>
                <a:cs typeface="Calibri"/>
                <a:sym typeface="Calibri"/>
              </a:rPr>
              <a:t>“Washout” syndrome from catecholamine depletion causes depression, fatigue, and irritability, and may precipitate suicidality.</a:t>
            </a:r>
          </a:p>
        </p:txBody>
      </p:sp>
      <p:sp>
        <p:nvSpPr>
          <p:cNvPr id="16" name="Slide Number Placeholder 2">
            <a:extLst>
              <a:ext uri="{FF2B5EF4-FFF2-40B4-BE49-F238E27FC236}">
                <a16:creationId xmlns:a16="http://schemas.microsoft.com/office/drawing/2014/main" id="{0A8C82E2-7939-407F-90AB-B81253FE0BB2}"/>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13</a:t>
            </a:fld>
            <a:endParaRPr lang="en-US" dirty="0">
              <a:solidFill>
                <a:srgbClr val="099BAF"/>
              </a:solidFill>
              <a:latin typeface="Montserrat"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Long-Term Use</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45571" y="1047190"/>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558716" y="1081440"/>
            <a:ext cx="8006640" cy="359626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There are no specific treatments for stimulant use disorder.</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There is some evidence for naltrexone, bupropion, and topiramate for treatment of methamphetamine addiction.</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Patients should be offered symptomatic “comfort” treatments and be referred to specialist addiction care.</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The most effective treatments are behavioral therapy (cognitive-behavior therapy and contingency management) and addressing the psychiatric/social factors that contribute to misuse.</a:t>
            </a:r>
          </a:p>
          <a:p>
            <a:pPr marL="257175" indent="-242888">
              <a:lnSpc>
                <a:spcPct val="100000"/>
              </a:lnSpc>
              <a:spcBef>
                <a:spcPts val="600"/>
              </a:spcBef>
              <a:buClr>
                <a:schemeClr val="bg1"/>
              </a:buClr>
              <a:buSzPct val="80000"/>
              <a:buFont typeface="Montserrat" panose="00000500000000000000" pitchFamily="2" charset="0"/>
              <a:buChar char="O"/>
            </a:pPr>
            <a:endParaRPr lang="en-US" sz="1800" dirty="0">
              <a:solidFill>
                <a:schemeClr val="bg1"/>
              </a:solidFill>
              <a:latin typeface="Montserrat" panose="00000500000000000000" pitchFamily="2" charset="0"/>
              <a:ea typeface="Times New Roman"/>
              <a:cs typeface="Times New Roman"/>
              <a:sym typeface="Times New Roman"/>
            </a:endParaRPr>
          </a:p>
        </p:txBody>
      </p:sp>
    </p:spTree>
    <p:extLst>
      <p:ext uri="{BB962C8B-B14F-4D97-AF65-F5344CB8AC3E}">
        <p14:creationId xmlns:p14="http://schemas.microsoft.com/office/powerpoint/2010/main" val="357993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1"/>
            <a:ext cx="7806699"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9" y="18"/>
            <a:ext cx="7986712" cy="5143482"/>
          </a:xfrm>
          <a:prstGeom prst="rect">
            <a:avLst/>
          </a:prstGeom>
          <a:gradFill flip="none" rotWithShape="1">
            <a:gsLst>
              <a:gs pos="0">
                <a:schemeClr val="bg1"/>
              </a:gs>
              <a:gs pos="53000">
                <a:schemeClr val="bg1">
                  <a:alpha val="85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431676"/>
            <a:ext cx="729309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Comfort Treatment in the ED or for Discharge</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21774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15</a:t>
            </a:fld>
            <a:endParaRPr lang="en-US" dirty="0">
              <a:solidFill>
                <a:srgbClr val="099BAF"/>
              </a:solidFill>
              <a:latin typeface="Montserrat" panose="00000500000000000000" pitchFamily="2" charset="0"/>
            </a:endParaRPr>
          </a:p>
        </p:txBody>
      </p:sp>
      <p:sp>
        <p:nvSpPr>
          <p:cNvPr id="13" name="Google Shape;299;p34">
            <a:extLst>
              <a:ext uri="{FF2B5EF4-FFF2-40B4-BE49-F238E27FC236}">
                <a16:creationId xmlns:a16="http://schemas.microsoft.com/office/drawing/2014/main" id="{96F41701-F8D4-4D63-8F97-4389EA76EA00}"/>
              </a:ext>
            </a:extLst>
          </p:cNvPr>
          <p:cNvSpPr txBox="1">
            <a:spLocks/>
          </p:cNvSpPr>
          <p:nvPr/>
        </p:nvSpPr>
        <p:spPr>
          <a:xfrm>
            <a:off x="693612" y="1457453"/>
            <a:ext cx="5064252" cy="3287679"/>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spcBef>
                <a:spcPts val="0"/>
              </a:spcBef>
              <a:buClr>
                <a:srgbClr val="1A547A"/>
              </a:buClr>
              <a:buSzPct val="80000"/>
              <a:buNone/>
            </a:pPr>
            <a:r>
              <a:rPr lang="en-US" sz="2000" dirty="0">
                <a:solidFill>
                  <a:srgbClr val="1A547A"/>
                </a:solidFill>
                <a:latin typeface="Montserrat" panose="00000500000000000000" pitchFamily="2" charset="0"/>
                <a:ea typeface="Times New Roman"/>
                <a:cs typeface="Times New Roman"/>
                <a:sym typeface="Times New Roman"/>
              </a:rPr>
              <a:t>Trazodone</a:t>
            </a:r>
          </a:p>
          <a:p>
            <a:pPr marL="304800" indent="-285750">
              <a:spcBef>
                <a:spcPts val="0"/>
              </a:spcBef>
              <a:spcAft>
                <a:spcPts val="600"/>
              </a:spcAft>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100 mg, 1 tab at bedtime as needed for sleep</a:t>
            </a:r>
          </a:p>
          <a:p>
            <a:pPr marL="19050" indent="0">
              <a:buClr>
                <a:srgbClr val="1A547A"/>
              </a:buClr>
              <a:buSzPct val="80000"/>
              <a:buNone/>
            </a:pPr>
            <a:r>
              <a:rPr lang="en-US" sz="2000" dirty="0">
                <a:solidFill>
                  <a:srgbClr val="1A547A"/>
                </a:solidFill>
                <a:latin typeface="Montserrat" panose="00000500000000000000" pitchFamily="2" charset="0"/>
                <a:ea typeface="Times New Roman"/>
                <a:cs typeface="Times New Roman"/>
                <a:sym typeface="Times New Roman"/>
              </a:rPr>
              <a:t>Prochlorperazine</a:t>
            </a:r>
          </a:p>
          <a:p>
            <a:pPr marL="304800" indent="-285750">
              <a:spcBef>
                <a:spcPts val="0"/>
              </a:spcBef>
              <a:spcAft>
                <a:spcPts val="600"/>
              </a:spcAft>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10 mg, 1 tab three times daily as needed for nausea</a:t>
            </a:r>
          </a:p>
          <a:p>
            <a:pPr marL="19050" indent="0">
              <a:buClr>
                <a:srgbClr val="1A547A"/>
              </a:buClr>
              <a:buSzPct val="80000"/>
              <a:buNone/>
            </a:pPr>
            <a:r>
              <a:rPr lang="en-US" sz="2000" dirty="0">
                <a:solidFill>
                  <a:srgbClr val="1A547A"/>
                </a:solidFill>
                <a:latin typeface="Montserrat" panose="00000500000000000000" pitchFamily="2" charset="0"/>
                <a:ea typeface="Times New Roman"/>
                <a:cs typeface="Times New Roman"/>
                <a:sym typeface="Times New Roman"/>
              </a:rPr>
              <a:t>Clonidine</a:t>
            </a:r>
          </a:p>
          <a:p>
            <a:pPr marL="304800" indent="-285750">
              <a:spcBef>
                <a:spcPts val="0"/>
              </a:spcBef>
              <a:spcAft>
                <a:spcPts val="600"/>
              </a:spcAft>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0.1 mg, 1 tab every twelve hours as needed for anxiety, agitation, rapid heart rate, and/or headache (hold if BP is less than 100/60)</a:t>
            </a:r>
          </a:p>
          <a:p>
            <a:pPr marL="19050" indent="0">
              <a:buClr>
                <a:srgbClr val="1A547A"/>
              </a:buClr>
              <a:buSzPct val="80000"/>
              <a:buNone/>
            </a:pPr>
            <a:r>
              <a:rPr lang="en-US" sz="2000" dirty="0">
                <a:solidFill>
                  <a:srgbClr val="1A547A"/>
                </a:solidFill>
                <a:latin typeface="Montserrat" panose="00000500000000000000" pitchFamily="2" charset="0"/>
                <a:ea typeface="Times New Roman"/>
                <a:cs typeface="Times New Roman"/>
                <a:sym typeface="Times New Roman"/>
              </a:rPr>
              <a:t>Baclofen</a:t>
            </a:r>
          </a:p>
          <a:p>
            <a:pPr marL="304800" indent="-285750">
              <a:spcBef>
                <a:spcPts val="0"/>
              </a:spcBef>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ea typeface="Times New Roman"/>
                <a:cs typeface="Times New Roman"/>
                <a:sym typeface="Times New Roman"/>
              </a:rPr>
              <a:t>10 mg, 1 tab every eight hours as needed for muscle cramping</a:t>
            </a:r>
          </a:p>
        </p:txBody>
      </p:sp>
    </p:spTree>
    <p:extLst>
      <p:ext uri="{BB962C8B-B14F-4D97-AF65-F5344CB8AC3E}">
        <p14:creationId xmlns:p14="http://schemas.microsoft.com/office/powerpoint/2010/main" val="66031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a:extLst>
              <a:ext uri="{FF2B5EF4-FFF2-40B4-BE49-F238E27FC236}">
                <a16:creationId xmlns:a16="http://schemas.microsoft.com/office/drawing/2014/main" id="{93C7E09B-5473-4E35-85B5-B4AD6852974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7061" b="7061"/>
          <a:stretch/>
        </p:blipFill>
        <p:spPr>
          <a:xfrm>
            <a:off x="-1" y="0"/>
            <a:ext cx="9143999" cy="5143500"/>
          </a:xfrm>
          <a:prstGeom prst="rect">
            <a:avLst/>
          </a:prstGeom>
        </p:spPr>
      </p:pic>
      <p:sp>
        <p:nvSpPr>
          <p:cNvPr id="12" name="Rectangle 11">
            <a:extLst>
              <a:ext uri="{FF2B5EF4-FFF2-40B4-BE49-F238E27FC236}">
                <a16:creationId xmlns:a16="http://schemas.microsoft.com/office/drawing/2014/main" id="{8555604A-C42E-4974-8757-CB4DA91EEC04}"/>
              </a:ext>
            </a:extLst>
          </p:cNvPr>
          <p:cNvSpPr/>
          <p:nvPr/>
        </p:nvSpPr>
        <p:spPr>
          <a:xfrm>
            <a:off x="0" y="0"/>
            <a:ext cx="9144000" cy="5143500"/>
          </a:xfrm>
          <a:prstGeom prst="rect">
            <a:avLst/>
          </a:prstGeom>
          <a:solidFill>
            <a:srgbClr val="07070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41;p13">
            <a:extLst>
              <a:ext uri="{FF2B5EF4-FFF2-40B4-BE49-F238E27FC236}">
                <a16:creationId xmlns:a16="http://schemas.microsoft.com/office/drawing/2014/main" id="{3E652F02-66CA-4FFA-8816-64B447ADF672}"/>
              </a:ext>
            </a:extLst>
          </p:cNvPr>
          <p:cNvSpPr txBox="1"/>
          <p:nvPr/>
        </p:nvSpPr>
        <p:spPr>
          <a:xfrm>
            <a:off x="3712885" y="187430"/>
            <a:ext cx="292968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Key Points</a:t>
            </a:r>
          </a:p>
        </p:txBody>
      </p:sp>
      <p:cxnSp>
        <p:nvCxnSpPr>
          <p:cNvPr id="11" name="Straight Connector 10">
            <a:extLst>
              <a:ext uri="{FF2B5EF4-FFF2-40B4-BE49-F238E27FC236}">
                <a16:creationId xmlns:a16="http://schemas.microsoft.com/office/drawing/2014/main" id="{33E45A56-DEF6-46DE-A48C-636A846476A9}"/>
              </a:ext>
            </a:extLst>
          </p:cNvPr>
          <p:cNvCxnSpPr>
            <a:cxnSpLocks/>
          </p:cNvCxnSpPr>
          <p:nvPr/>
        </p:nvCxnSpPr>
        <p:spPr>
          <a:xfrm>
            <a:off x="3821169" y="833813"/>
            <a:ext cx="535406" cy="0"/>
          </a:xfrm>
          <a:prstGeom prst="line">
            <a:avLst/>
          </a:prstGeom>
          <a:noFill/>
          <a:ln w="57150" cap="flat" cmpd="sng" algn="ctr">
            <a:solidFill>
              <a:srgbClr val="4ABDE8">
                <a:shade val="95000"/>
                <a:satMod val="105000"/>
              </a:srgbClr>
            </a:solidFill>
            <a:prstDash val="solid"/>
          </a:ln>
          <a:effectLst/>
        </p:spPr>
      </p:cxnSp>
      <p:sp>
        <p:nvSpPr>
          <p:cNvPr id="374" name="Google Shape;374;p42"/>
          <p:cNvSpPr txBox="1">
            <a:spLocks noGrp="1"/>
          </p:cNvSpPr>
          <p:nvPr>
            <p:ph idx="1"/>
          </p:nvPr>
        </p:nvSpPr>
        <p:spPr>
          <a:xfrm>
            <a:off x="3712885" y="942720"/>
            <a:ext cx="5002850" cy="3122953"/>
          </a:xfrm>
          <a:prstGeom prst="rect">
            <a:avLst/>
          </a:prstGeom>
          <a:noFill/>
          <a:ln>
            <a:noFill/>
          </a:ln>
        </p:spPr>
        <p:txBody>
          <a:bodyPr spcFirstLastPara="1" wrap="square" lIns="68569" tIns="34275" rIns="68569" bIns="34275" anchor="t" anchorCtr="0">
            <a:noAutofit/>
          </a:bodyPr>
          <a:lstStyle/>
          <a:p>
            <a:pPr marL="257175"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Stimulants are a diverse set of compounds that include cocaine and amphetamines.</a:t>
            </a:r>
          </a:p>
          <a:p>
            <a:pPr marL="257175"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Patients with stimulant toxicity may present with agitation that requires immediate management to achieve control so that dangerous medical complications can be identified and treated.</a:t>
            </a:r>
          </a:p>
          <a:p>
            <a:pPr marL="257175"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Hyperthermia is the most common lethal consequence of stimulant toxicity; this must be aggressively sought and treated.</a:t>
            </a:r>
          </a:p>
          <a:p>
            <a:pPr marL="257175"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Other immediate life threats include hyperkalemia, hypoglycemia, seizures, and dysrhythmias.</a:t>
            </a:r>
          </a:p>
          <a:p>
            <a:pPr marL="257175" indent="-233363">
              <a:lnSpc>
                <a:spcPct val="100000"/>
              </a:lnSpc>
              <a:spcBef>
                <a:spcPts val="600"/>
              </a:spcBef>
              <a:buClr>
                <a:schemeClr val="bg1"/>
              </a:buClr>
              <a:buSzPct val="80000"/>
              <a:buFont typeface="Montserrat" panose="00000500000000000000" pitchFamily="2" charset="0"/>
              <a:buChar char="O"/>
            </a:pPr>
            <a:r>
              <a:rPr lang="en-US" sz="1400" dirty="0">
                <a:solidFill>
                  <a:schemeClr val="bg1"/>
                </a:solidFill>
                <a:latin typeface="Montserrat" panose="00000500000000000000" pitchFamily="2" charset="0"/>
                <a:ea typeface="Times New Roman"/>
                <a:cs typeface="Times New Roman"/>
                <a:sym typeface="Times New Roman"/>
              </a:rPr>
              <a:t>The treatment of long-term use is mostly behavioral, and several medications may prove useful.</a:t>
            </a:r>
            <a:endParaRPr lang="en" sz="1400" dirty="0">
              <a:solidFill>
                <a:schemeClr val="bg1"/>
              </a:solidFill>
              <a:latin typeface="Montserrat" panose="00000500000000000000" pitchFamily="2" charset="0"/>
              <a:ea typeface="Times New Roman"/>
              <a:cs typeface="Times New Roman"/>
              <a:sym typeface="Times New Roman"/>
            </a:endParaRPr>
          </a:p>
          <a:p>
            <a:pPr marL="23812" indent="0">
              <a:lnSpc>
                <a:spcPct val="100000"/>
              </a:lnSpc>
              <a:spcBef>
                <a:spcPts val="600"/>
              </a:spcBef>
              <a:buClr>
                <a:schemeClr val="bg1"/>
              </a:buClr>
              <a:buSzPct val="80000"/>
              <a:buNone/>
            </a:pPr>
            <a:endParaRPr lang="en" sz="1400" b="1" dirty="0">
              <a:solidFill>
                <a:schemeClr val="bg1"/>
              </a:solidFill>
              <a:latin typeface="Montserrat" panose="00000500000000000000" pitchFamily="2" charset="0"/>
              <a:cs typeface="Times New Roman"/>
              <a:sym typeface="Times New Roman"/>
            </a:endParaRPr>
          </a:p>
        </p:txBody>
      </p:sp>
      <p:sp>
        <p:nvSpPr>
          <p:cNvPr id="17" name="Slide Number Placeholder 2">
            <a:extLst>
              <a:ext uri="{FF2B5EF4-FFF2-40B4-BE49-F238E27FC236}">
                <a16:creationId xmlns:a16="http://schemas.microsoft.com/office/drawing/2014/main" id="{3C99E769-E975-4410-B72C-6F7C46E2521C}"/>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chemeClr val="bg1"/>
                </a:solidFill>
                <a:latin typeface="Montserrat" panose="00000500000000000000" pitchFamily="2" charset="0"/>
              </a:rPr>
              <a:pPr defTabSz="685800"/>
              <a:t>16</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86958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5" name="Google Shape;41;p13">
            <a:extLst>
              <a:ext uri="{FF2B5EF4-FFF2-40B4-BE49-F238E27FC236}">
                <a16:creationId xmlns:a16="http://schemas.microsoft.com/office/drawing/2014/main" id="{D719DDFB-9B1F-445A-ADFA-4E985169EF3B}"/>
              </a:ext>
            </a:extLst>
          </p:cNvPr>
          <p:cNvSpPr txBox="1"/>
          <p:nvPr/>
        </p:nvSpPr>
        <p:spPr>
          <a:xfrm>
            <a:off x="727911" y="504826"/>
            <a:ext cx="714343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References</a:t>
            </a:r>
          </a:p>
        </p:txBody>
      </p:sp>
      <p:cxnSp>
        <p:nvCxnSpPr>
          <p:cNvPr id="6" name="Straight Connector 5">
            <a:extLst>
              <a:ext uri="{FF2B5EF4-FFF2-40B4-BE49-F238E27FC236}">
                <a16:creationId xmlns:a16="http://schemas.microsoft.com/office/drawing/2014/main" id="{4CD6CE5A-052A-4310-AF59-479326DDF77B}"/>
              </a:ext>
            </a:extLst>
          </p:cNvPr>
          <p:cNvCxnSpPr>
            <a:cxnSpLocks/>
          </p:cNvCxnSpPr>
          <p:nvPr/>
        </p:nvCxnSpPr>
        <p:spPr>
          <a:xfrm>
            <a:off x="836195" y="1151209"/>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Google Shape;390;p44">
            <a:extLst>
              <a:ext uri="{FF2B5EF4-FFF2-40B4-BE49-F238E27FC236}">
                <a16:creationId xmlns:a16="http://schemas.microsoft.com/office/drawing/2014/main" id="{D86B72EC-EE50-4E61-A93C-69001D3FB7AB}"/>
              </a:ext>
            </a:extLst>
          </p:cNvPr>
          <p:cNvSpPr txBox="1">
            <a:spLocks/>
          </p:cNvSpPr>
          <p:nvPr/>
        </p:nvSpPr>
        <p:spPr>
          <a:xfrm>
            <a:off x="663385" y="1350456"/>
            <a:ext cx="7773384" cy="335726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214313">
              <a:spcAft>
                <a:spcPts val="1200"/>
              </a:spcAft>
              <a:buClr>
                <a:schemeClr val="bg1"/>
              </a:buClr>
              <a:buSzPct val="80000"/>
              <a:buFont typeface="Montserrat" panose="00000500000000000000" pitchFamily="2" charset="0"/>
              <a:buChar char="O"/>
            </a:pPr>
            <a:r>
              <a:rPr lang="en-US" sz="2000" dirty="0" err="1">
                <a:solidFill>
                  <a:schemeClr val="bg1"/>
                </a:solidFill>
                <a:latin typeface="Montserrat" panose="00000500000000000000" pitchFamily="2" charset="0"/>
              </a:rPr>
              <a:t>Smets</a:t>
            </a:r>
            <a:r>
              <a:rPr lang="en-US" sz="2000" dirty="0">
                <a:solidFill>
                  <a:schemeClr val="bg1"/>
                </a:solidFill>
                <a:latin typeface="Montserrat" panose="00000500000000000000" pitchFamily="2" charset="0"/>
              </a:rPr>
              <a:t> G, </a:t>
            </a:r>
            <a:r>
              <a:rPr lang="en-US" sz="2000" dirty="0" err="1">
                <a:solidFill>
                  <a:schemeClr val="bg1"/>
                </a:solidFill>
                <a:latin typeface="Montserrat" panose="00000500000000000000" pitchFamily="2" charset="0"/>
              </a:rPr>
              <a:t>Bronselaer</a:t>
            </a:r>
            <a:r>
              <a:rPr lang="en-US" sz="2000" dirty="0">
                <a:solidFill>
                  <a:schemeClr val="bg1"/>
                </a:solidFill>
                <a:latin typeface="Montserrat" panose="00000500000000000000" pitchFamily="2" charset="0"/>
              </a:rPr>
              <a:t> K, De </a:t>
            </a:r>
            <a:r>
              <a:rPr lang="en-US" sz="2000" dirty="0" err="1">
                <a:solidFill>
                  <a:schemeClr val="bg1"/>
                </a:solidFill>
                <a:latin typeface="Montserrat" panose="00000500000000000000" pitchFamily="2" charset="0"/>
              </a:rPr>
              <a:t>Munnynck</a:t>
            </a:r>
            <a:r>
              <a:rPr lang="en-US" sz="2000" dirty="0">
                <a:solidFill>
                  <a:schemeClr val="bg1"/>
                </a:solidFill>
                <a:latin typeface="Montserrat" panose="00000500000000000000" pitchFamily="2" charset="0"/>
              </a:rPr>
              <a:t> K, De </a:t>
            </a:r>
            <a:r>
              <a:rPr lang="en-US" sz="2000" dirty="0" err="1">
                <a:solidFill>
                  <a:schemeClr val="bg1"/>
                </a:solidFill>
                <a:latin typeface="Montserrat" panose="00000500000000000000" pitchFamily="2" charset="0"/>
              </a:rPr>
              <a:t>Feyter</a:t>
            </a:r>
            <a:r>
              <a:rPr lang="en-US" sz="2000" dirty="0">
                <a:solidFill>
                  <a:schemeClr val="bg1"/>
                </a:solidFill>
                <a:latin typeface="Montserrat" panose="00000500000000000000" pitchFamily="2" charset="0"/>
              </a:rPr>
              <a:t> K, Van de </a:t>
            </a:r>
            <a:r>
              <a:rPr lang="en-US" sz="2000" dirty="0" err="1">
                <a:solidFill>
                  <a:schemeClr val="bg1"/>
                </a:solidFill>
                <a:latin typeface="Montserrat" panose="00000500000000000000" pitchFamily="2" charset="0"/>
              </a:rPr>
              <a:t>Voorde</a:t>
            </a:r>
            <a:r>
              <a:rPr lang="en-US" sz="2000" dirty="0">
                <a:solidFill>
                  <a:schemeClr val="bg1"/>
                </a:solidFill>
                <a:latin typeface="Montserrat" panose="00000500000000000000" pitchFamily="2" charset="0"/>
              </a:rPr>
              <a:t> W, </a:t>
            </a:r>
            <a:r>
              <a:rPr lang="en-US" sz="2000" dirty="0" err="1">
                <a:solidFill>
                  <a:schemeClr val="bg1"/>
                </a:solidFill>
                <a:latin typeface="Montserrat" panose="00000500000000000000" pitchFamily="2" charset="0"/>
              </a:rPr>
              <a:t>Sabbe</a:t>
            </a:r>
            <a:r>
              <a:rPr lang="en-US" sz="2000" dirty="0">
                <a:solidFill>
                  <a:schemeClr val="bg1"/>
                </a:solidFill>
                <a:latin typeface="Montserrat" panose="00000500000000000000" pitchFamily="2" charset="0"/>
              </a:rPr>
              <a:t> M. Amphetamine toxicity in the emergency department. </a:t>
            </a:r>
            <a:r>
              <a:rPr lang="en-US" sz="2000" i="1" dirty="0">
                <a:solidFill>
                  <a:schemeClr val="bg1"/>
                </a:solidFill>
                <a:latin typeface="Montserrat" panose="00000500000000000000" pitchFamily="2" charset="0"/>
              </a:rPr>
              <a:t>Eur J </a:t>
            </a:r>
            <a:r>
              <a:rPr lang="en-US" sz="2000" i="1" dirty="0" err="1">
                <a:solidFill>
                  <a:schemeClr val="bg1"/>
                </a:solidFill>
                <a:latin typeface="Montserrat" panose="00000500000000000000" pitchFamily="2" charset="0"/>
              </a:rPr>
              <a:t>Emerg</a:t>
            </a:r>
            <a:r>
              <a:rPr lang="en-US" sz="2000" i="1" dirty="0">
                <a:solidFill>
                  <a:schemeClr val="bg1"/>
                </a:solidFill>
                <a:latin typeface="Montserrat" panose="00000500000000000000" pitchFamily="2" charset="0"/>
              </a:rPr>
              <a:t> Med</a:t>
            </a:r>
            <a:r>
              <a:rPr lang="en-US" sz="2000" dirty="0">
                <a:solidFill>
                  <a:schemeClr val="bg1"/>
                </a:solidFill>
                <a:latin typeface="Montserrat" panose="00000500000000000000" pitchFamily="2" charset="0"/>
              </a:rPr>
              <a:t>. 2005 Aug;12(4):193-7.</a:t>
            </a:r>
          </a:p>
          <a:p>
            <a:pPr marL="342900" indent="-214313">
              <a:spcAft>
                <a:spcPts val="1200"/>
              </a:spcAft>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rPr>
              <a:t>Zun LS. Evidence-Based Review of Pharmacotherapy for Acute Agitation. Part 1: Onset of Efficacy. </a:t>
            </a:r>
            <a:r>
              <a:rPr lang="en-US" sz="2000" i="1" dirty="0">
                <a:solidFill>
                  <a:schemeClr val="bg1"/>
                </a:solidFill>
                <a:latin typeface="Montserrat" panose="00000500000000000000" pitchFamily="2" charset="0"/>
              </a:rPr>
              <a:t>J </a:t>
            </a:r>
            <a:r>
              <a:rPr lang="en-US" sz="2000" i="1" dirty="0" err="1">
                <a:solidFill>
                  <a:schemeClr val="bg1"/>
                </a:solidFill>
                <a:latin typeface="Montserrat" panose="00000500000000000000" pitchFamily="2" charset="0"/>
              </a:rPr>
              <a:t>Emerg</a:t>
            </a:r>
            <a:r>
              <a:rPr lang="en-US" sz="2000" i="1" dirty="0">
                <a:solidFill>
                  <a:schemeClr val="bg1"/>
                </a:solidFill>
                <a:latin typeface="Montserrat" panose="00000500000000000000" pitchFamily="2" charset="0"/>
              </a:rPr>
              <a:t> Med</a:t>
            </a:r>
            <a:r>
              <a:rPr lang="en-US" sz="2000" dirty="0">
                <a:solidFill>
                  <a:schemeClr val="bg1"/>
                </a:solidFill>
                <a:latin typeface="Montserrat" panose="00000500000000000000" pitchFamily="2" charset="0"/>
              </a:rPr>
              <a:t>. 2018 Mar;54(3):364-374.</a:t>
            </a:r>
          </a:p>
          <a:p>
            <a:pPr marL="342900" indent="-214313">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rPr>
              <a:t>Zun LS. Evidence-Based Review Of Pharmacotherapy For Acute Agitation. Part 2: Safety. </a:t>
            </a:r>
            <a:r>
              <a:rPr lang="en-US" sz="2000" i="1" dirty="0">
                <a:solidFill>
                  <a:schemeClr val="bg1"/>
                </a:solidFill>
                <a:latin typeface="Montserrat" panose="00000500000000000000" pitchFamily="2" charset="0"/>
              </a:rPr>
              <a:t>J </a:t>
            </a:r>
            <a:r>
              <a:rPr lang="en-US" sz="2000" i="1" dirty="0" err="1">
                <a:solidFill>
                  <a:schemeClr val="bg1"/>
                </a:solidFill>
                <a:latin typeface="Montserrat" panose="00000500000000000000" pitchFamily="2" charset="0"/>
              </a:rPr>
              <a:t>Emerg</a:t>
            </a:r>
            <a:r>
              <a:rPr lang="en-US" sz="2000" i="1" dirty="0">
                <a:solidFill>
                  <a:schemeClr val="bg1"/>
                </a:solidFill>
                <a:latin typeface="Montserrat" panose="00000500000000000000" pitchFamily="2" charset="0"/>
              </a:rPr>
              <a:t> Med</a:t>
            </a:r>
            <a:r>
              <a:rPr lang="en-US" sz="2000" dirty="0">
                <a:solidFill>
                  <a:schemeClr val="bg1"/>
                </a:solidFill>
                <a:latin typeface="Montserrat" panose="00000500000000000000" pitchFamily="2" charset="0"/>
              </a:rPr>
              <a:t>. 2018 Apr;54(4):522-532.</a:t>
            </a:r>
          </a:p>
        </p:txBody>
      </p:sp>
    </p:spTree>
    <p:extLst>
      <p:ext uri="{BB962C8B-B14F-4D97-AF65-F5344CB8AC3E}">
        <p14:creationId xmlns:p14="http://schemas.microsoft.com/office/powerpoint/2010/main" val="104762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10" name="Picture 9">
            <a:extLst>
              <a:ext uri="{FF2B5EF4-FFF2-40B4-BE49-F238E27FC236}">
                <a16:creationId xmlns:a16="http://schemas.microsoft.com/office/drawing/2014/main" id="{247C5E30-2E61-4E95-BF38-3C9222D4C2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8201"/>
          <a:stretch/>
        </p:blipFill>
        <p:spPr>
          <a:xfrm flipH="1">
            <a:off x="7350271" y="0"/>
            <a:ext cx="1793728" cy="5143500"/>
          </a:xfrm>
          <a:prstGeom prst="rect">
            <a:avLst/>
          </a:prstGeom>
        </p:spPr>
      </p:pic>
      <p:pic>
        <p:nvPicPr>
          <p:cNvPr id="3" name="Picture 2">
            <a:extLst>
              <a:ext uri="{FF2B5EF4-FFF2-40B4-BE49-F238E27FC236}">
                <a16:creationId xmlns:a16="http://schemas.microsoft.com/office/drawing/2014/main" id="{333436D5-F60E-40A1-93E0-AF2DA588C2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668"/>
          <a:stretch/>
        </p:blipFill>
        <p:spPr>
          <a:xfrm>
            <a:off x="0" y="0"/>
            <a:ext cx="7350273" cy="5143500"/>
          </a:xfrm>
          <a:prstGeom prst="rect">
            <a:avLst/>
          </a:prstGeom>
        </p:spPr>
      </p:pic>
      <p:sp>
        <p:nvSpPr>
          <p:cNvPr id="12" name="Rectangle 11">
            <a:extLst>
              <a:ext uri="{FF2B5EF4-FFF2-40B4-BE49-F238E27FC236}">
                <a16:creationId xmlns:a16="http://schemas.microsoft.com/office/drawing/2014/main" id="{1343C556-63DF-4854-9EBA-8DB837FD85DA}"/>
              </a:ext>
            </a:extLst>
          </p:cNvPr>
          <p:cNvSpPr/>
          <p:nvPr/>
        </p:nvSpPr>
        <p:spPr>
          <a:xfrm flipH="1">
            <a:off x="1157288" y="18"/>
            <a:ext cx="7986712" cy="5143482"/>
          </a:xfrm>
          <a:prstGeom prst="rect">
            <a:avLst/>
          </a:prstGeom>
          <a:gradFill flip="none" rotWithShape="1">
            <a:gsLst>
              <a:gs pos="0">
                <a:schemeClr val="bg1">
                  <a:alpha val="39000"/>
                </a:schemeClr>
              </a:gs>
              <a:gs pos="47000">
                <a:schemeClr val="bg1">
                  <a:alpha val="46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F3B9B765-A950-46EA-934C-74ACFF02C91E}"/>
              </a:ext>
            </a:extLst>
          </p:cNvPr>
          <p:cNvSpPr txBox="1"/>
          <p:nvPr/>
        </p:nvSpPr>
        <p:spPr>
          <a:xfrm>
            <a:off x="4394954" y="247101"/>
            <a:ext cx="332664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Learning Objectives</a:t>
            </a:r>
          </a:p>
        </p:txBody>
      </p:sp>
      <p:cxnSp>
        <p:nvCxnSpPr>
          <p:cNvPr id="7" name="Straight Connector 6">
            <a:extLst>
              <a:ext uri="{FF2B5EF4-FFF2-40B4-BE49-F238E27FC236}">
                <a16:creationId xmlns:a16="http://schemas.microsoft.com/office/drawing/2014/main" id="{CAB332B0-F4A8-41DA-ADFD-F6E506EBF1F7}"/>
              </a:ext>
            </a:extLst>
          </p:cNvPr>
          <p:cNvCxnSpPr>
            <a:cxnSpLocks/>
          </p:cNvCxnSpPr>
          <p:nvPr/>
        </p:nvCxnSpPr>
        <p:spPr>
          <a:xfrm>
            <a:off x="4503239" y="89348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8" name="Google Shape;105;p22">
            <a:extLst>
              <a:ext uri="{FF2B5EF4-FFF2-40B4-BE49-F238E27FC236}">
                <a16:creationId xmlns:a16="http://schemas.microsoft.com/office/drawing/2014/main" id="{A95E5BD6-CF72-4921-9E24-EC7A216ACE5B}"/>
              </a:ext>
            </a:extLst>
          </p:cNvPr>
          <p:cNvSpPr txBox="1">
            <a:spLocks/>
          </p:cNvSpPr>
          <p:nvPr/>
        </p:nvSpPr>
        <p:spPr>
          <a:xfrm>
            <a:off x="4394954" y="1207322"/>
            <a:ext cx="4416879" cy="2961867"/>
          </a:xfrm>
          <a:prstGeom prst="rect">
            <a:avLst/>
          </a:prstGeom>
          <a:noFill/>
          <a:ln>
            <a:noFill/>
          </a:ln>
        </p:spPr>
        <p:txBody>
          <a:bodyPr spcFirstLastPara="1" wrap="square" lIns="0" tIns="34275" rIns="0"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Describe the initial steps – prior to the administration of medications – in the management of agitated emergency department patients.</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Select effective agents in the management acutely agitated patients in the emergency department.</a:t>
            </a:r>
          </a:p>
          <a:p>
            <a:pPr marL="304800" indent="-285750">
              <a:buClr>
                <a:srgbClr val="1A547A"/>
              </a:buClr>
              <a:buSzPct val="80000"/>
              <a:buFont typeface="Montserrat" panose="00000500000000000000" pitchFamily="2" charset="0"/>
              <a:buChar char="O"/>
            </a:pPr>
            <a:r>
              <a:rPr lang="en-US" sz="1600" dirty="0">
                <a:solidFill>
                  <a:srgbClr val="1A547A"/>
                </a:solidFill>
                <a:latin typeface="Montserrat" panose="00000500000000000000" pitchFamily="2" charset="0"/>
              </a:rPr>
              <a:t>List and describe how to manage the most important dangerous causes and effects of agitation.</a:t>
            </a:r>
          </a:p>
        </p:txBody>
      </p:sp>
      <p:sp>
        <p:nvSpPr>
          <p:cNvPr id="18" name="Slide Number Placeholder 2">
            <a:extLst>
              <a:ext uri="{FF2B5EF4-FFF2-40B4-BE49-F238E27FC236}">
                <a16:creationId xmlns:a16="http://schemas.microsoft.com/office/drawing/2014/main" id="{F4B2B847-0426-4D9F-8C2C-03D76C305E6F}"/>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2</a:t>
            </a:fld>
            <a:endParaRPr lang="en-US" dirty="0">
              <a:solidFill>
                <a:srgbClr val="108C96"/>
              </a:solidFill>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descr="A picture containing indoor&#10;&#10;Description automatically generated">
            <a:extLst>
              <a:ext uri="{FF2B5EF4-FFF2-40B4-BE49-F238E27FC236}">
                <a16:creationId xmlns:a16="http://schemas.microsoft.com/office/drawing/2014/main" id="{364CC872-CE43-4845-8EAB-36ABFBF5F9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3739"/>
          <a:stretch/>
        </p:blipFill>
        <p:spPr>
          <a:xfrm>
            <a:off x="4651250" y="0"/>
            <a:ext cx="706564" cy="5143500"/>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68EFF831-7F34-43E9-9FF4-115CD9888B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3317" y="0"/>
            <a:ext cx="3850683" cy="5143500"/>
          </a:xfrm>
          <a:prstGeom prst="rect">
            <a:avLst/>
          </a:prstGeom>
        </p:spPr>
      </p:pic>
      <p:sp>
        <p:nvSpPr>
          <p:cNvPr id="8" name="Rectangle 7">
            <a:extLst>
              <a:ext uri="{FF2B5EF4-FFF2-40B4-BE49-F238E27FC236}">
                <a16:creationId xmlns:a16="http://schemas.microsoft.com/office/drawing/2014/main" id="{4283BF25-953A-4A87-90E3-0B97F61A38F3}"/>
              </a:ext>
            </a:extLst>
          </p:cNvPr>
          <p:cNvSpPr/>
          <p:nvPr/>
        </p:nvSpPr>
        <p:spPr>
          <a:xfrm>
            <a:off x="-1" y="-2897"/>
            <a:ext cx="9144001" cy="5143500"/>
          </a:xfrm>
          <a:prstGeom prst="rect">
            <a:avLst/>
          </a:prstGeom>
          <a:gradFill>
            <a:gsLst>
              <a:gs pos="52000">
                <a:schemeClr val="tx1">
                  <a:alpha val="90000"/>
                </a:schemeClr>
              </a:gs>
              <a:gs pos="100000">
                <a:schemeClr val="tx1">
                  <a:alpha val="0"/>
                </a:schemeClr>
              </a:gs>
              <a:gs pos="23000">
                <a:schemeClr val="tx1"/>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41;p13">
            <a:extLst>
              <a:ext uri="{FF2B5EF4-FFF2-40B4-BE49-F238E27FC236}">
                <a16:creationId xmlns:a16="http://schemas.microsoft.com/office/drawing/2014/main" id="{5C61F523-EC16-4CE4-9A60-C083675A3A0D}"/>
              </a:ext>
            </a:extLst>
          </p:cNvPr>
          <p:cNvSpPr txBox="1"/>
          <p:nvPr/>
        </p:nvSpPr>
        <p:spPr>
          <a:xfrm>
            <a:off x="801520" y="478631"/>
            <a:ext cx="5150978"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44BAE7"/>
                </a:solidFill>
                <a:latin typeface="Montserrat" panose="00000500000000000000" pitchFamily="2" charset="0"/>
                <a:ea typeface="Calibri"/>
                <a:cs typeface="Calibri"/>
                <a:sym typeface="Calibri"/>
              </a:rPr>
              <a:t>Sympathomimetics</a:t>
            </a:r>
            <a:r>
              <a:rPr lang="en-US" sz="3000" b="1" dirty="0">
                <a:solidFill>
                  <a:schemeClr val="bg1"/>
                </a:solidFill>
                <a:latin typeface="Montserrat" panose="00000500000000000000" pitchFamily="2" charset="0"/>
                <a:ea typeface="Calibri"/>
                <a:cs typeface="Calibri"/>
                <a:sym typeface="Calibri"/>
              </a:rPr>
              <a:t> activate the sympathetic nervous system.</a:t>
            </a:r>
          </a:p>
        </p:txBody>
      </p:sp>
      <p:cxnSp>
        <p:nvCxnSpPr>
          <p:cNvPr id="3" name="Straight Connector 2">
            <a:extLst>
              <a:ext uri="{FF2B5EF4-FFF2-40B4-BE49-F238E27FC236}">
                <a16:creationId xmlns:a16="http://schemas.microsoft.com/office/drawing/2014/main" id="{F99415AD-C6CE-48E0-BB87-7E8CD9CA94C5}"/>
              </a:ext>
            </a:extLst>
          </p:cNvPr>
          <p:cNvCxnSpPr>
            <a:cxnSpLocks/>
          </p:cNvCxnSpPr>
          <p:nvPr/>
        </p:nvCxnSpPr>
        <p:spPr>
          <a:xfrm>
            <a:off x="894764" y="1451890"/>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4" name="Google Shape;299;p34">
            <a:extLst>
              <a:ext uri="{FF2B5EF4-FFF2-40B4-BE49-F238E27FC236}">
                <a16:creationId xmlns:a16="http://schemas.microsoft.com/office/drawing/2014/main" id="{C481916C-A624-467D-AF6A-72DA82588E9F}"/>
              </a:ext>
            </a:extLst>
          </p:cNvPr>
          <p:cNvSpPr txBox="1">
            <a:spLocks/>
          </p:cNvSpPr>
          <p:nvPr/>
        </p:nvSpPr>
        <p:spPr>
          <a:xfrm>
            <a:off x="801520" y="1590984"/>
            <a:ext cx="3936540" cy="3100393"/>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ea typeface="Times New Roman"/>
                <a:cs typeface="Times New Roman"/>
                <a:sym typeface="Times New Roman"/>
              </a:rPr>
              <a:t>Cocaine</a:t>
            </a:r>
          </a:p>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cs typeface="Times New Roman"/>
                <a:sym typeface="Times New Roman"/>
              </a:rPr>
              <a:t>Methamphetamine</a:t>
            </a:r>
          </a:p>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cs typeface="Times New Roman"/>
                <a:sym typeface="Times New Roman"/>
              </a:rPr>
              <a:t>Prescription amphetamines</a:t>
            </a:r>
          </a:p>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cs typeface="Times New Roman"/>
                <a:sym typeface="Times New Roman"/>
              </a:rPr>
              <a:t>Psychedelic amphetamines</a:t>
            </a:r>
          </a:p>
          <a:p>
            <a:pPr marL="647700" lvl="1" indent="-285750">
              <a:buClr>
                <a:schemeClr val="bg1"/>
              </a:buClr>
              <a:buSzPct val="80000"/>
              <a:buFont typeface="Montserrat" panose="00000500000000000000" pitchFamily="2" charset="0"/>
              <a:buChar char="O"/>
            </a:pPr>
            <a:r>
              <a:rPr lang="en-US" sz="1600" dirty="0">
                <a:solidFill>
                  <a:schemeClr val="bg1"/>
                </a:solidFill>
                <a:latin typeface="Montserrat" panose="00000500000000000000" pitchFamily="2" charset="0"/>
                <a:cs typeface="Times New Roman"/>
                <a:sym typeface="Times New Roman"/>
              </a:rPr>
              <a:t>MDMA</a:t>
            </a:r>
          </a:p>
          <a:p>
            <a:pPr marL="647700" lvl="1" indent="-285750">
              <a:buClr>
                <a:schemeClr val="bg1"/>
              </a:buClr>
              <a:buSzPct val="80000"/>
              <a:buFont typeface="Montserrat" panose="00000500000000000000" pitchFamily="2" charset="0"/>
              <a:buChar char="O"/>
            </a:pPr>
            <a:r>
              <a:rPr lang="en-US" sz="1600" dirty="0" err="1">
                <a:solidFill>
                  <a:schemeClr val="bg1"/>
                </a:solidFill>
                <a:latin typeface="Montserrat" panose="00000500000000000000" pitchFamily="2" charset="0"/>
                <a:cs typeface="Times New Roman"/>
                <a:sym typeface="Times New Roman"/>
              </a:rPr>
              <a:t>Cathinones</a:t>
            </a:r>
            <a:r>
              <a:rPr lang="en-US" sz="1600" dirty="0">
                <a:solidFill>
                  <a:schemeClr val="bg1"/>
                </a:solidFill>
                <a:latin typeface="Montserrat" panose="00000500000000000000" pitchFamily="2" charset="0"/>
                <a:cs typeface="Times New Roman"/>
                <a:sym typeface="Times New Roman"/>
              </a:rPr>
              <a:t> (“bath salts”)</a:t>
            </a:r>
          </a:p>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cs typeface="Times New Roman"/>
                <a:sym typeface="Times New Roman"/>
              </a:rPr>
              <a:t>Synthetic Cannabinoids</a:t>
            </a:r>
          </a:p>
          <a:p>
            <a:pPr marL="304800" indent="-285750">
              <a:buClr>
                <a:schemeClr val="bg1"/>
              </a:buClr>
              <a:buSzPct val="80000"/>
              <a:buFont typeface="Montserrat" panose="00000500000000000000" pitchFamily="2" charset="0"/>
              <a:buChar char="O"/>
            </a:pPr>
            <a:r>
              <a:rPr lang="en-US" sz="2000" dirty="0">
                <a:solidFill>
                  <a:schemeClr val="bg1"/>
                </a:solidFill>
                <a:latin typeface="Montserrat" panose="00000500000000000000" pitchFamily="2" charset="0"/>
                <a:cs typeface="Times New Roman"/>
                <a:sym typeface="Times New Roman"/>
              </a:rPr>
              <a:t>Phencyclidine/Ketamine</a:t>
            </a:r>
            <a:endParaRPr lang="en-US" sz="2000" dirty="0">
              <a:solidFill>
                <a:schemeClr val="bg1"/>
              </a:solidFill>
              <a:latin typeface="Montserrat" panose="00000500000000000000" pitchFamily="2" charset="0"/>
            </a:endParaRPr>
          </a:p>
        </p:txBody>
      </p:sp>
      <p:sp>
        <p:nvSpPr>
          <p:cNvPr id="10" name="Slide Number Placeholder 2">
            <a:extLst>
              <a:ext uri="{FF2B5EF4-FFF2-40B4-BE49-F238E27FC236}">
                <a16:creationId xmlns:a16="http://schemas.microsoft.com/office/drawing/2014/main" id="{7A965B18-87A0-463F-BB8B-D67652936F8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3</a:t>
            </a:fld>
            <a:endParaRPr 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58400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0BA42A-CD18-4439-91D8-952C248CF86F}"/>
              </a:ext>
            </a:extLst>
          </p:cNvPr>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1500"/>
                    </a14:imgEffect>
                  </a14:imgLayer>
                </a14:imgProps>
              </a:ext>
              <a:ext uri="{28A0092B-C50C-407E-A947-70E740481C1C}">
                <a14:useLocalDpi xmlns:a14="http://schemas.microsoft.com/office/drawing/2010/main"/>
              </a:ext>
            </a:extLst>
          </a:blip>
          <a:srcRect l="19786"/>
          <a:stretch/>
        </p:blipFill>
        <p:spPr>
          <a:xfrm>
            <a:off x="0" y="671842"/>
            <a:ext cx="4572000" cy="3799815"/>
          </a:xfrm>
          <a:prstGeom prst="rect">
            <a:avLst/>
          </a:prstGeom>
        </p:spPr>
      </p:pic>
      <p:sp>
        <p:nvSpPr>
          <p:cNvPr id="2" name="Google Shape;41;p13">
            <a:extLst>
              <a:ext uri="{FF2B5EF4-FFF2-40B4-BE49-F238E27FC236}">
                <a16:creationId xmlns:a16="http://schemas.microsoft.com/office/drawing/2014/main" id="{B25DCFE2-B37A-478A-882A-2E4A230DDD95}"/>
              </a:ext>
            </a:extLst>
          </p:cNvPr>
          <p:cNvSpPr txBox="1"/>
          <p:nvPr/>
        </p:nvSpPr>
        <p:spPr>
          <a:xfrm>
            <a:off x="3457575" y="332678"/>
            <a:ext cx="5358566"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44BAE7"/>
                </a:solidFill>
                <a:latin typeface="Montserrat" panose="00000500000000000000" pitchFamily="2" charset="0"/>
                <a:ea typeface="Calibri"/>
                <a:cs typeface="Calibri"/>
                <a:sym typeface="Calibri"/>
              </a:rPr>
              <a:t>Sympathomimetics</a:t>
            </a:r>
            <a:r>
              <a:rPr lang="en-US" sz="3000" b="1" dirty="0">
                <a:solidFill>
                  <a:srgbClr val="023649"/>
                </a:solidFill>
                <a:latin typeface="Montserrat" panose="00000500000000000000" pitchFamily="2" charset="0"/>
                <a:ea typeface="Calibri"/>
                <a:cs typeface="Calibri"/>
                <a:sym typeface="Calibri"/>
              </a:rPr>
              <a:t> activate the sympathetic nervous system.</a:t>
            </a:r>
          </a:p>
        </p:txBody>
      </p:sp>
      <p:sp>
        <p:nvSpPr>
          <p:cNvPr id="3" name="Slide Number Placeholder 2">
            <a:extLst>
              <a:ext uri="{FF2B5EF4-FFF2-40B4-BE49-F238E27FC236}">
                <a16:creationId xmlns:a16="http://schemas.microsoft.com/office/drawing/2014/main" id="{12C180E4-FE4A-481D-BF5F-53454FE0BDB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099BAF"/>
                </a:solidFill>
                <a:latin typeface="Montserrat" panose="00000500000000000000" pitchFamily="2" charset="0"/>
              </a:rPr>
              <a:pPr defTabSz="685800">
                <a:defRPr/>
              </a:pPr>
              <a:t>4</a:t>
            </a:fld>
            <a:endParaRPr lang="en-US">
              <a:solidFill>
                <a:srgbClr val="099BAF"/>
              </a:solidFill>
              <a:latin typeface="Montserrat" panose="00000500000000000000" pitchFamily="2" charset="0"/>
            </a:endParaRPr>
          </a:p>
        </p:txBody>
      </p:sp>
      <p:cxnSp>
        <p:nvCxnSpPr>
          <p:cNvPr id="4" name="Straight Connector 11">
            <a:extLst>
              <a:ext uri="{FF2B5EF4-FFF2-40B4-BE49-F238E27FC236}">
                <a16:creationId xmlns:a16="http://schemas.microsoft.com/office/drawing/2014/main" id="{53015684-975D-489D-9091-6602EB99AEFA}"/>
              </a:ext>
            </a:extLst>
          </p:cNvPr>
          <p:cNvCxnSpPr>
            <a:cxnSpLocks/>
          </p:cNvCxnSpPr>
          <p:nvPr/>
        </p:nvCxnSpPr>
        <p:spPr>
          <a:xfrm>
            <a:off x="3575260" y="1192013"/>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2" name="Google Shape;299;p34">
            <a:extLst>
              <a:ext uri="{FF2B5EF4-FFF2-40B4-BE49-F238E27FC236}">
                <a16:creationId xmlns:a16="http://schemas.microsoft.com/office/drawing/2014/main" id="{D37FEA56-4C5D-4D43-8B63-429C73A13469}"/>
              </a:ext>
            </a:extLst>
          </p:cNvPr>
          <p:cNvSpPr txBox="1">
            <a:spLocks/>
          </p:cNvSpPr>
          <p:nvPr/>
        </p:nvSpPr>
        <p:spPr>
          <a:xfrm>
            <a:off x="3293077" y="1341784"/>
            <a:ext cx="2143318"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Agitation</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Delirium</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Seizures</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Coma</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Hyperthermia</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Hypertension</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Tachycardia</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Dysrhythmias</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Hypoglycemia</a:t>
            </a:r>
            <a:endParaRPr lang="en-US" sz="1800" dirty="0">
              <a:solidFill>
                <a:srgbClr val="1A547A"/>
              </a:solidFill>
              <a:latin typeface="Montserrat" panose="00000500000000000000" pitchFamily="2" charset="0"/>
            </a:endParaRPr>
          </a:p>
        </p:txBody>
      </p:sp>
      <p:sp>
        <p:nvSpPr>
          <p:cNvPr id="8" name="Google Shape;299;p34">
            <a:extLst>
              <a:ext uri="{FF2B5EF4-FFF2-40B4-BE49-F238E27FC236}">
                <a16:creationId xmlns:a16="http://schemas.microsoft.com/office/drawing/2014/main" id="{C22F2856-E6F5-4E90-BD16-39B2A249889B}"/>
              </a:ext>
            </a:extLst>
          </p:cNvPr>
          <p:cNvSpPr txBox="1">
            <a:spLocks/>
          </p:cNvSpPr>
          <p:nvPr/>
        </p:nvSpPr>
        <p:spPr>
          <a:xfrm>
            <a:off x="5177481" y="1347687"/>
            <a:ext cx="3387890"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ea typeface="Times New Roman"/>
                <a:cs typeface="Times New Roman"/>
                <a:sym typeface="Times New Roman"/>
              </a:rPr>
              <a:t>Rhabdomyolysis</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Electrolyte Derangements</a:t>
            </a:r>
          </a:p>
          <a:p>
            <a:pPr marL="647700" lvl="1" indent="-285750">
              <a:buClr>
                <a:srgbClr val="1A547A"/>
              </a:buClr>
              <a:buSzPct val="80000"/>
              <a:buFont typeface="Montserrat" panose="00000500000000000000" pitchFamily="2" charset="0"/>
              <a:buChar char="O"/>
            </a:pPr>
            <a:r>
              <a:rPr lang="en-US" sz="1500" dirty="0">
                <a:solidFill>
                  <a:srgbClr val="1A547A"/>
                </a:solidFill>
                <a:latin typeface="Montserrat" panose="00000500000000000000" pitchFamily="2" charset="0"/>
                <a:cs typeface="Times New Roman"/>
                <a:sym typeface="Times New Roman"/>
              </a:rPr>
              <a:t>Especially </a:t>
            </a:r>
            <a:r>
              <a:rPr lang="en-US" sz="1500" dirty="0" err="1">
                <a:solidFill>
                  <a:srgbClr val="1A547A"/>
                </a:solidFill>
                <a:latin typeface="Montserrat" panose="00000500000000000000" pitchFamily="2" charset="0"/>
                <a:cs typeface="Times New Roman"/>
                <a:sym typeface="Times New Roman"/>
              </a:rPr>
              <a:t>hyperK</a:t>
            </a:r>
            <a:r>
              <a:rPr lang="en-US" sz="1500" dirty="0">
                <a:solidFill>
                  <a:srgbClr val="1A547A"/>
                </a:solidFill>
                <a:latin typeface="Montserrat" panose="00000500000000000000" pitchFamily="2" charset="0"/>
                <a:cs typeface="Times New Roman"/>
                <a:sym typeface="Times New Roman"/>
              </a:rPr>
              <a:t> and </a:t>
            </a:r>
            <a:r>
              <a:rPr lang="en-US" sz="1500" dirty="0" err="1">
                <a:solidFill>
                  <a:srgbClr val="1A547A"/>
                </a:solidFill>
                <a:latin typeface="Montserrat" panose="00000500000000000000" pitchFamily="2" charset="0"/>
                <a:cs typeface="Times New Roman"/>
                <a:sym typeface="Times New Roman"/>
              </a:rPr>
              <a:t>hypoNa</a:t>
            </a:r>
            <a:endParaRPr lang="en-US" sz="1500" dirty="0">
              <a:solidFill>
                <a:srgbClr val="1A547A"/>
              </a:solidFill>
              <a:latin typeface="Montserrat" panose="00000500000000000000" pitchFamily="2" charset="0"/>
              <a:cs typeface="Times New Roman"/>
              <a:sym typeface="Times New Roman"/>
            </a:endParaRP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DIC</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Serotonin Syndrome</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Hepatotoxicity</a:t>
            </a:r>
          </a:p>
          <a:p>
            <a:pPr marL="19050" indent="0">
              <a:spcBef>
                <a:spcPts val="550"/>
              </a:spcBef>
              <a:buClr>
                <a:srgbClr val="1A547A"/>
              </a:buClr>
              <a:buSzPct val="80000"/>
              <a:buNone/>
            </a:pPr>
            <a:endParaRPr lang="en-US" sz="1800" dirty="0">
              <a:solidFill>
                <a:srgbClr val="1A547A"/>
              </a:solidFill>
              <a:latin typeface="Montserrat" panose="00000500000000000000" pitchFamily="2" charset="0"/>
              <a:cs typeface="Times New Roman"/>
              <a:sym typeface="Times New Roman"/>
            </a:endParaRPr>
          </a:p>
          <a:p>
            <a:pPr marL="19050" indent="0">
              <a:spcBef>
                <a:spcPts val="600"/>
              </a:spcBef>
              <a:buClr>
                <a:srgbClr val="1A547A"/>
              </a:buClr>
              <a:buSzPct val="80000"/>
              <a:buNone/>
            </a:pPr>
            <a:r>
              <a:rPr lang="en-US" sz="1800" b="1" dirty="0">
                <a:solidFill>
                  <a:srgbClr val="1A547A"/>
                </a:solidFill>
                <a:latin typeface="Montserrat" panose="00000500000000000000" pitchFamily="2" charset="0"/>
                <a:cs typeface="Times New Roman"/>
                <a:sym typeface="Times New Roman"/>
              </a:rPr>
              <a:t>Additionally:</a:t>
            </a:r>
            <a:r>
              <a:rPr lang="en-US" sz="1800" dirty="0">
                <a:solidFill>
                  <a:srgbClr val="1A547A"/>
                </a:solidFill>
                <a:latin typeface="Montserrat" panose="00000500000000000000" pitchFamily="2" charset="0"/>
                <a:cs typeface="Times New Roman"/>
                <a:sym typeface="Times New Roman"/>
              </a:rPr>
              <a:t> mydriasis, diaphoresis, muscle spasms, and bruxism</a:t>
            </a:r>
            <a:endParaRPr lang="en-US" sz="1800" dirty="0">
              <a:solidFill>
                <a:srgbClr val="1A547A"/>
              </a:solidFill>
              <a:latin typeface="Montserrat" panose="00000500000000000000" pitchFamily="2" charset="0"/>
            </a:endParaRPr>
          </a:p>
        </p:txBody>
      </p:sp>
    </p:spTree>
    <p:extLst>
      <p:ext uri="{BB962C8B-B14F-4D97-AF65-F5344CB8AC3E}">
        <p14:creationId xmlns:p14="http://schemas.microsoft.com/office/powerpoint/2010/main" val="22138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6" descr="Imagen que contiene exterior, montaña, nieve, hombre&#10;&#10;Descripción generada automáticamente">
            <a:extLst>
              <a:ext uri="{FF2B5EF4-FFF2-40B4-BE49-F238E27FC236}">
                <a16:creationId xmlns:a16="http://schemas.microsoft.com/office/drawing/2014/main" id="{8F00055F-3B22-4C4A-89DF-8912CFB93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704"/>
          <a:stretch/>
        </p:blipFill>
        <p:spPr>
          <a:xfrm>
            <a:off x="0" y="-1"/>
            <a:ext cx="9144000" cy="5143501"/>
          </a:xfrm>
          <a:prstGeom prst="rect">
            <a:avLst/>
          </a:prstGeom>
        </p:spPr>
      </p:pic>
      <p:sp>
        <p:nvSpPr>
          <p:cNvPr id="10" name="Google Shape;41;p13">
            <a:extLst>
              <a:ext uri="{FF2B5EF4-FFF2-40B4-BE49-F238E27FC236}">
                <a16:creationId xmlns:a16="http://schemas.microsoft.com/office/drawing/2014/main" id="{A1C52AB5-C213-48DE-8130-09F3EC0A1731}"/>
              </a:ext>
            </a:extLst>
          </p:cNvPr>
          <p:cNvSpPr txBox="1"/>
          <p:nvPr/>
        </p:nvSpPr>
        <p:spPr>
          <a:xfrm>
            <a:off x="642936" y="439834"/>
            <a:ext cx="7658101"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defRPr/>
            </a:pPr>
            <a:r>
              <a:rPr lang="en-US" sz="3000" b="1" dirty="0">
                <a:solidFill>
                  <a:srgbClr val="023649"/>
                </a:solidFill>
                <a:latin typeface="Montserrat" panose="00000500000000000000" pitchFamily="2" charset="0"/>
                <a:ea typeface="Calibri"/>
                <a:cs typeface="Calibri"/>
                <a:sym typeface="Calibri"/>
              </a:rPr>
              <a:t>Is the patient controlled/cooperative?</a:t>
            </a:r>
          </a:p>
        </p:txBody>
      </p:sp>
      <p:cxnSp>
        <p:nvCxnSpPr>
          <p:cNvPr id="11" name="Straight Connector 11">
            <a:extLst>
              <a:ext uri="{FF2B5EF4-FFF2-40B4-BE49-F238E27FC236}">
                <a16:creationId xmlns:a16="http://schemas.microsoft.com/office/drawing/2014/main" id="{7BD1AC45-D8E0-43AB-B954-F0E46C428B90}"/>
              </a:ext>
            </a:extLst>
          </p:cNvPr>
          <p:cNvCxnSpPr>
            <a:cxnSpLocks/>
          </p:cNvCxnSpPr>
          <p:nvPr/>
        </p:nvCxnSpPr>
        <p:spPr>
          <a:xfrm>
            <a:off x="724903" y="1213444"/>
            <a:ext cx="535406" cy="0"/>
          </a:xfrm>
          <a:prstGeom prst="line">
            <a:avLst/>
          </a:prstGeom>
          <a:ln w="57150">
            <a:solidFill>
              <a:srgbClr val="44BAE7"/>
            </a:solidFill>
          </a:ln>
        </p:spPr>
        <p:style>
          <a:lnRef idx="1">
            <a:schemeClr val="accent1"/>
          </a:lnRef>
          <a:fillRef idx="0">
            <a:schemeClr val="accent1"/>
          </a:fillRef>
          <a:effectRef idx="0">
            <a:schemeClr val="accent1"/>
          </a:effectRef>
          <a:fontRef idx="minor">
            <a:schemeClr val="tx1"/>
          </a:fontRef>
        </p:style>
      </p:cxnSp>
      <p:sp>
        <p:nvSpPr>
          <p:cNvPr id="13" name="Google Shape;299;p34">
            <a:extLst>
              <a:ext uri="{FF2B5EF4-FFF2-40B4-BE49-F238E27FC236}">
                <a16:creationId xmlns:a16="http://schemas.microsoft.com/office/drawing/2014/main" id="{65D63354-912F-4882-92F8-31C0C36A5F77}"/>
              </a:ext>
            </a:extLst>
          </p:cNvPr>
          <p:cNvSpPr txBox="1">
            <a:spLocks/>
          </p:cNvSpPr>
          <p:nvPr/>
        </p:nvSpPr>
        <p:spPr>
          <a:xfrm>
            <a:off x="642936" y="1419623"/>
            <a:ext cx="7800977" cy="3340441"/>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9050" indent="0">
              <a:buClr>
                <a:srgbClr val="1A547A"/>
              </a:buClr>
              <a:buSzPct val="80000"/>
              <a:buNone/>
            </a:pPr>
            <a:r>
              <a:rPr lang="en-US" sz="1800" dirty="0">
                <a:solidFill>
                  <a:srgbClr val="1A547A"/>
                </a:solidFill>
                <a:latin typeface="Montserrat" panose="00000500000000000000" pitchFamily="2" charset="0"/>
                <a:ea typeface="Times New Roman"/>
                <a:cs typeface="Times New Roman"/>
                <a:sym typeface="Times New Roman"/>
              </a:rPr>
              <a:t>Patients who are thought to be at risk of having a dangerous medical condition and who are too agitated to allow for care to proceed must be controlled immediately so that life threats can be identified and treated.</a:t>
            </a:r>
          </a:p>
          <a:p>
            <a:pPr marL="19050" indent="0">
              <a:buClr>
                <a:srgbClr val="1A547A"/>
              </a:buClr>
              <a:buSzPct val="80000"/>
              <a:buNone/>
            </a:pPr>
            <a:r>
              <a:rPr lang="en-US" sz="1800" dirty="0">
                <a:solidFill>
                  <a:srgbClr val="1A547A"/>
                </a:solidFill>
                <a:latin typeface="Montserrat" panose="00000500000000000000" pitchFamily="2" charset="0"/>
                <a:ea typeface="Times New Roman"/>
                <a:cs typeface="Times New Roman"/>
                <a:sym typeface="Times New Roman"/>
              </a:rPr>
              <a:t>Stimulant intoxication is the most common cause of excited delirium. </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Screaming and thrashing</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Disregard for futility, pain, fatigue</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Cannot engage/is incoherent</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Fluctuating sensorium</a:t>
            </a:r>
          </a:p>
          <a:p>
            <a:pPr marL="304800" indent="-285750">
              <a:buClr>
                <a:srgbClr val="1A547A"/>
              </a:buClr>
              <a:buSzPct val="80000"/>
              <a:buFont typeface="Montserrat" panose="00000500000000000000" pitchFamily="2" charset="0"/>
              <a:buChar char="O"/>
            </a:pPr>
            <a:r>
              <a:rPr lang="en-US" sz="1800" dirty="0">
                <a:solidFill>
                  <a:srgbClr val="1A547A"/>
                </a:solidFill>
                <a:latin typeface="Montserrat" panose="00000500000000000000" pitchFamily="2" charset="0"/>
                <a:cs typeface="Times New Roman"/>
                <a:sym typeface="Times New Roman"/>
              </a:rPr>
              <a:t>Abnormal vitals</a:t>
            </a:r>
            <a:endParaRPr lang="en-US" sz="1800" dirty="0">
              <a:solidFill>
                <a:srgbClr val="1A547A"/>
              </a:solidFill>
              <a:latin typeface="Montserrat" panose="00000500000000000000" pitchFamily="2" charset="0"/>
            </a:endParaRPr>
          </a:p>
        </p:txBody>
      </p:sp>
      <p:sp>
        <p:nvSpPr>
          <p:cNvPr id="6" name="Slide Number Placeholder 2">
            <a:extLst>
              <a:ext uri="{FF2B5EF4-FFF2-40B4-BE49-F238E27FC236}">
                <a16:creationId xmlns:a16="http://schemas.microsoft.com/office/drawing/2014/main" id="{AD7563B7-711D-4BEA-84AF-E3271CD19B67}"/>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rgbClr val="108C96"/>
                </a:solidFill>
                <a:latin typeface="Montserrat" panose="00000500000000000000" pitchFamily="2" charset="0"/>
              </a:rPr>
              <a:pPr defTabSz="685800">
                <a:defRPr/>
              </a:pPr>
              <a:t>5</a:t>
            </a:fld>
            <a:endParaRPr lang="en-US" dirty="0">
              <a:solidFill>
                <a:srgbClr val="108C96"/>
              </a:solidFill>
              <a:latin typeface="Montserrat" panose="00000500000000000000" pitchFamily="2" charset="0"/>
            </a:endParaRPr>
          </a:p>
        </p:txBody>
      </p:sp>
    </p:spTree>
    <p:extLst>
      <p:ext uri="{BB962C8B-B14F-4D97-AF65-F5344CB8AC3E}">
        <p14:creationId xmlns:p14="http://schemas.microsoft.com/office/powerpoint/2010/main" val="10441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Management of the Dangerously Agitated Patient</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52715" y="1087322"/>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558716" y="1401587"/>
            <a:ext cx="8006640" cy="292746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Assemble adequate force and make sure it’s safe to approach the patient.</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Face mask oxygen (provides oxygen, controls spit).</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Relieve dangerous restraint holds such as neck/chest compression or prone position and especially a hog tie.</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Deliver calming medications IM through clothing if the skin is not easily accessible.</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As the patient calms, do not use tight restraints and put the head of the bed up.</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Resuscitation should be focused on relevant dangerous conditions.</a:t>
            </a:r>
          </a:p>
          <a:p>
            <a:pPr marL="257175" indent="-242888">
              <a:lnSpc>
                <a:spcPct val="100000"/>
              </a:lnSpc>
              <a:spcBef>
                <a:spcPts val="600"/>
              </a:spcBef>
              <a:buClr>
                <a:schemeClr val="bg1"/>
              </a:buClr>
              <a:buSzPct val="80000"/>
              <a:buFont typeface="Montserrat" panose="00000500000000000000" pitchFamily="2" charset="0"/>
              <a:buChar char="O"/>
            </a:pPr>
            <a:endParaRPr lang="en-US" sz="1800" dirty="0">
              <a:solidFill>
                <a:schemeClr val="bg1"/>
              </a:solidFill>
              <a:latin typeface="Montserrat" panose="00000500000000000000" pitchFamily="2" charset="0"/>
              <a:ea typeface="Times New Roman"/>
              <a:cs typeface="Times New Roman"/>
              <a:sym typeface="Times New Roman"/>
            </a:endParaRPr>
          </a:p>
        </p:txBody>
      </p:sp>
    </p:spTree>
    <p:extLst>
      <p:ext uri="{BB962C8B-B14F-4D97-AF65-F5344CB8AC3E}">
        <p14:creationId xmlns:p14="http://schemas.microsoft.com/office/powerpoint/2010/main" val="223417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6D60F-12C4-4DAE-A04C-A735BD1FC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59"/>
          <a:stretch/>
        </p:blipFill>
        <p:spPr>
          <a:xfrm>
            <a:off x="1337302" y="1"/>
            <a:ext cx="7806699" cy="5143500"/>
          </a:xfrm>
          <a:prstGeom prst="rect">
            <a:avLst/>
          </a:prstGeom>
        </p:spPr>
      </p:pic>
      <p:sp>
        <p:nvSpPr>
          <p:cNvPr id="10" name="Rectangle 9">
            <a:extLst>
              <a:ext uri="{FF2B5EF4-FFF2-40B4-BE49-F238E27FC236}">
                <a16:creationId xmlns:a16="http://schemas.microsoft.com/office/drawing/2014/main" id="{177FB7A8-01AB-4439-A411-5FB7C54D9F17}"/>
              </a:ext>
            </a:extLst>
          </p:cNvPr>
          <p:cNvSpPr/>
          <p:nvPr/>
        </p:nvSpPr>
        <p:spPr>
          <a:xfrm>
            <a:off x="1157289" y="18"/>
            <a:ext cx="7986712" cy="5143482"/>
          </a:xfrm>
          <a:prstGeom prst="rect">
            <a:avLst/>
          </a:prstGeom>
          <a:gradFill flip="none" rotWithShape="1">
            <a:gsLst>
              <a:gs pos="0">
                <a:schemeClr val="bg1"/>
              </a:gs>
              <a:gs pos="53000">
                <a:schemeClr val="bg1">
                  <a:alpha val="85000"/>
                </a:schemeClr>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VE" sz="1050">
              <a:solidFill>
                <a:srgbClr val="FFFFFF"/>
              </a:solidFill>
              <a:latin typeface="Arial"/>
            </a:endParaRPr>
          </a:p>
        </p:txBody>
      </p:sp>
      <p:sp>
        <p:nvSpPr>
          <p:cNvPr id="6" name="Google Shape;41;p13">
            <a:extLst>
              <a:ext uri="{FF2B5EF4-FFF2-40B4-BE49-F238E27FC236}">
                <a16:creationId xmlns:a16="http://schemas.microsoft.com/office/drawing/2014/main" id="{661C0CE7-528C-4414-8217-4244042721DB}"/>
              </a:ext>
            </a:extLst>
          </p:cNvPr>
          <p:cNvSpPr txBox="1"/>
          <p:nvPr/>
        </p:nvSpPr>
        <p:spPr>
          <a:xfrm>
            <a:off x="693611" y="431676"/>
            <a:ext cx="7293099"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023649"/>
                </a:solidFill>
                <a:latin typeface="Montserrat" panose="00000500000000000000" pitchFamily="2" charset="0"/>
                <a:ea typeface="Calibri"/>
                <a:cs typeface="Calibri"/>
                <a:sym typeface="Calibri"/>
              </a:rPr>
              <a:t>Calming Medications</a:t>
            </a:r>
          </a:p>
        </p:txBody>
      </p:sp>
      <p:cxnSp>
        <p:nvCxnSpPr>
          <p:cNvPr id="7" name="Straight Connector 6">
            <a:extLst>
              <a:ext uri="{FF2B5EF4-FFF2-40B4-BE49-F238E27FC236}">
                <a16:creationId xmlns:a16="http://schemas.microsoft.com/office/drawing/2014/main" id="{5BB15B8D-D141-45CC-8058-380A7F10EDAE}"/>
              </a:ext>
            </a:extLst>
          </p:cNvPr>
          <p:cNvCxnSpPr>
            <a:cxnSpLocks/>
          </p:cNvCxnSpPr>
          <p:nvPr/>
        </p:nvCxnSpPr>
        <p:spPr>
          <a:xfrm>
            <a:off x="801896" y="1083391"/>
            <a:ext cx="5354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id="{BD48854A-253F-4E5E-9A42-AC28437C5CDE}"/>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fld id="{00000000-1234-1234-1234-123412341234}" type="slidenum">
              <a:rPr lang="en-US">
                <a:solidFill>
                  <a:srgbClr val="099BAF"/>
                </a:solidFill>
                <a:latin typeface="Montserrat" panose="00000500000000000000" pitchFamily="2" charset="0"/>
              </a:rPr>
              <a:pPr defTabSz="685800"/>
              <a:t>7</a:t>
            </a:fld>
            <a:endParaRPr lang="en-US" dirty="0">
              <a:solidFill>
                <a:srgbClr val="099BAF"/>
              </a:solidFill>
              <a:latin typeface="Montserrat" panose="00000500000000000000" pitchFamily="2" charset="0"/>
            </a:endParaRPr>
          </a:p>
        </p:txBody>
      </p:sp>
      <p:sp>
        <p:nvSpPr>
          <p:cNvPr id="13" name="Google Shape;299;p34">
            <a:extLst>
              <a:ext uri="{FF2B5EF4-FFF2-40B4-BE49-F238E27FC236}">
                <a16:creationId xmlns:a16="http://schemas.microsoft.com/office/drawing/2014/main" id="{96F41701-F8D4-4D63-8F97-4389EA76EA00}"/>
              </a:ext>
            </a:extLst>
          </p:cNvPr>
          <p:cNvSpPr txBox="1">
            <a:spLocks/>
          </p:cNvSpPr>
          <p:nvPr/>
        </p:nvSpPr>
        <p:spPr>
          <a:xfrm>
            <a:off x="693611" y="1248783"/>
            <a:ext cx="5507164" cy="3008120"/>
          </a:xfrm>
          <a:prstGeom prst="rect">
            <a:avLst/>
          </a:prstGeom>
          <a:noFill/>
          <a:ln>
            <a:noFill/>
          </a:ln>
        </p:spPr>
        <p:txBody>
          <a:bodyPr spcFirstLastPara="1" wrap="square" lIns="68569" tIns="34275" rIns="68569" bIns="3427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The mainstay of medication treatment of stimulant-related agitation is benzodiazepines.</a:t>
            </a:r>
          </a:p>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Midazolam is much faster and more reliably absorbed IM compared to lorazepam</a:t>
            </a:r>
          </a:p>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Neuroleptics (haloperidol, </a:t>
            </a:r>
            <a:r>
              <a:rPr lang="en-US" sz="2000" dirty="0" err="1">
                <a:solidFill>
                  <a:srgbClr val="1A547A"/>
                </a:solidFill>
                <a:latin typeface="Montserrat" panose="00000500000000000000" pitchFamily="2" charset="0"/>
                <a:ea typeface="Times New Roman"/>
                <a:cs typeface="Times New Roman"/>
                <a:sym typeface="Times New Roman"/>
              </a:rPr>
              <a:t>droperidol</a:t>
            </a:r>
            <a:r>
              <a:rPr lang="en-US" sz="2000" dirty="0">
                <a:solidFill>
                  <a:srgbClr val="1A547A"/>
                </a:solidFill>
                <a:latin typeface="Montserrat" panose="00000500000000000000" pitchFamily="2" charset="0"/>
                <a:ea typeface="Times New Roman"/>
                <a:cs typeface="Times New Roman"/>
                <a:sym typeface="Times New Roman"/>
              </a:rPr>
              <a:t>, olanzapine) should play a secondary role when the etiology is thought to be a stimulant.</a:t>
            </a:r>
          </a:p>
          <a:p>
            <a:pPr marL="304800" indent="-285750">
              <a:buClr>
                <a:srgbClr val="1A547A"/>
              </a:buClr>
              <a:buSzPct val="80000"/>
              <a:buFont typeface="Montserrat" panose="00000500000000000000" pitchFamily="2" charset="0"/>
              <a:buChar char="O"/>
            </a:pPr>
            <a:r>
              <a:rPr lang="en-US" sz="2000" dirty="0">
                <a:solidFill>
                  <a:srgbClr val="1A547A"/>
                </a:solidFill>
                <a:latin typeface="Montserrat" panose="00000500000000000000" pitchFamily="2" charset="0"/>
                <a:ea typeface="Times New Roman"/>
                <a:cs typeface="Times New Roman"/>
                <a:sym typeface="Times New Roman"/>
              </a:rPr>
              <a:t>Dissociative-dose ketamine appropriate for uncontrollably violent.</a:t>
            </a:r>
          </a:p>
        </p:txBody>
      </p:sp>
    </p:spTree>
    <p:extLst>
      <p:ext uri="{BB962C8B-B14F-4D97-AF65-F5344CB8AC3E}">
        <p14:creationId xmlns:p14="http://schemas.microsoft.com/office/powerpoint/2010/main" val="617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755D3FF9-2847-4B89-887A-6452716F3E9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t="7812" b="7812"/>
          <a:stretch/>
        </p:blipFill>
        <p:spPr>
          <a:xfrm>
            <a:off x="0" y="0"/>
            <a:ext cx="9144000" cy="5143500"/>
          </a:xfrm>
          <a:prstGeom prst="rect">
            <a:avLst/>
          </a:prstGeom>
        </p:spPr>
      </p:pic>
      <p:sp>
        <p:nvSpPr>
          <p:cNvPr id="12" name="Slide Number Placeholder 2">
            <a:extLst>
              <a:ext uri="{FF2B5EF4-FFF2-40B4-BE49-F238E27FC236}">
                <a16:creationId xmlns:a16="http://schemas.microsoft.com/office/drawing/2014/main" id="{774B4679-AFCB-4FE0-B2D4-22A6A698BDE5}"/>
              </a:ext>
            </a:extLst>
          </p:cNvPr>
          <p:cNvSpPr txBox="1">
            <a:spLocks/>
          </p:cNvSpPr>
          <p:nvPr/>
        </p:nvSpPr>
        <p:spPr>
          <a:xfrm>
            <a:off x="8261310" y="4767452"/>
            <a:ext cx="726281" cy="273844"/>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515B61"/>
                </a:solidFill>
                <a:latin typeface="Calibri"/>
                <a:ea typeface="Calibri"/>
                <a:cs typeface="Calibri"/>
                <a:sym typeface="Calibri"/>
              </a:defRPr>
            </a:lvl9pPr>
          </a:lstStyle>
          <a:p>
            <a:pPr defTabSz="685800">
              <a:defRPr/>
            </a:pPr>
            <a:fld id="{00000000-1234-1234-1234-123412341234}" type="slidenum">
              <a:rPr lang="en-US">
                <a:solidFill>
                  <a:schemeClr val="bg1"/>
                </a:solidFill>
                <a:latin typeface="Montserrat" panose="00000500000000000000" pitchFamily="2" charset="0"/>
              </a:rPr>
              <a:pPr defTabSz="685800">
                <a:defRPr/>
              </a:pPr>
              <a:t>8</a:t>
            </a:fld>
            <a:endParaRPr lang="en-US" dirty="0">
              <a:solidFill>
                <a:schemeClr val="bg1"/>
              </a:solidFill>
              <a:latin typeface="Montserrat" panose="00000500000000000000" pitchFamily="2" charset="0"/>
            </a:endParaRPr>
          </a:p>
        </p:txBody>
      </p:sp>
      <p:sp>
        <p:nvSpPr>
          <p:cNvPr id="6" name="Rectangle 5">
            <a:extLst>
              <a:ext uri="{FF2B5EF4-FFF2-40B4-BE49-F238E27FC236}">
                <a16:creationId xmlns:a16="http://schemas.microsoft.com/office/drawing/2014/main" id="{5C346AD0-B8B1-4D64-83DB-2F909B525EE8}"/>
              </a:ext>
            </a:extLst>
          </p:cNvPr>
          <p:cNvSpPr/>
          <p:nvPr/>
        </p:nvSpPr>
        <p:spPr>
          <a:xfrm>
            <a:off x="0" y="0"/>
            <a:ext cx="9144000" cy="5143500"/>
          </a:xfrm>
          <a:prstGeom prst="rect">
            <a:avLst/>
          </a:prstGeom>
          <a:gradFill flip="none" rotWithShape="1">
            <a:gsLst>
              <a:gs pos="28000">
                <a:srgbClr val="346272">
                  <a:alpha val="84706"/>
                </a:srgbClr>
              </a:gs>
              <a:gs pos="75000">
                <a:srgbClr val="346272">
                  <a:alpha val="0"/>
                </a:srgbClr>
              </a:gs>
              <a:gs pos="0">
                <a:srgbClr val="346272">
                  <a:alpha val="2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41;p13">
            <a:extLst>
              <a:ext uri="{FF2B5EF4-FFF2-40B4-BE49-F238E27FC236}">
                <a16:creationId xmlns:a16="http://schemas.microsoft.com/office/drawing/2014/main" id="{73C84E6A-245A-4828-ABB7-4526393D9692}"/>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Monitoring</a:t>
            </a:r>
          </a:p>
        </p:txBody>
      </p:sp>
      <p:cxnSp>
        <p:nvCxnSpPr>
          <p:cNvPr id="9" name="Straight Connector 8">
            <a:extLst>
              <a:ext uri="{FF2B5EF4-FFF2-40B4-BE49-F238E27FC236}">
                <a16:creationId xmlns:a16="http://schemas.microsoft.com/office/drawing/2014/main" id="{B63D9A73-2FD8-488D-806A-CF8830DB7255}"/>
              </a:ext>
            </a:extLst>
          </p:cNvPr>
          <p:cNvCxnSpPr>
            <a:cxnSpLocks/>
          </p:cNvCxnSpPr>
          <p:nvPr/>
        </p:nvCxnSpPr>
        <p:spPr>
          <a:xfrm>
            <a:off x="652715" y="1087322"/>
            <a:ext cx="535406" cy="0"/>
          </a:xfrm>
          <a:prstGeom prst="line">
            <a:avLst/>
          </a:prstGeom>
          <a:noFill/>
          <a:ln w="57150" cap="flat" cmpd="sng" algn="ctr">
            <a:solidFill>
              <a:srgbClr val="4ABDE8">
                <a:shade val="95000"/>
                <a:satMod val="105000"/>
              </a:srgbClr>
            </a:solidFill>
            <a:prstDash val="solid"/>
          </a:ln>
          <a:effectLst/>
        </p:spPr>
      </p:cxnSp>
      <p:sp>
        <p:nvSpPr>
          <p:cNvPr id="10" name="Google Shape;268;p29">
            <a:extLst>
              <a:ext uri="{FF2B5EF4-FFF2-40B4-BE49-F238E27FC236}">
                <a16:creationId xmlns:a16="http://schemas.microsoft.com/office/drawing/2014/main" id="{3537CA70-406B-49BD-9526-C2ACBEBCECFB}"/>
              </a:ext>
            </a:extLst>
          </p:cNvPr>
          <p:cNvSpPr txBox="1">
            <a:spLocks/>
          </p:cNvSpPr>
          <p:nvPr/>
        </p:nvSpPr>
        <p:spPr>
          <a:xfrm>
            <a:off x="558716" y="1401587"/>
            <a:ext cx="4999122" cy="2927466"/>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dirty="0">
                <a:solidFill>
                  <a:schemeClr val="bg1"/>
                </a:solidFill>
                <a:latin typeface="Montserrat" panose="00000500000000000000" pitchFamily="2" charset="0"/>
                <a:ea typeface="Times New Roman"/>
                <a:cs typeface="Times New Roman"/>
                <a:sym typeface="Times New Roman"/>
              </a:rPr>
              <a:t>Patients with a high concern for dangerous medical condition, or who received dissociative dose ketamine or greater than or equal to 10 mg midazolam should be managed in a resuscitation bed.</a:t>
            </a:r>
          </a:p>
          <a:p>
            <a:pPr marL="257175" indent="-242888">
              <a:lnSpc>
                <a:spcPct val="100000"/>
              </a:lnSpc>
              <a:spcBef>
                <a:spcPts val="600"/>
              </a:spcBef>
              <a:buClr>
                <a:schemeClr val="bg1"/>
              </a:buClr>
              <a:buSzPct val="80000"/>
              <a:buFont typeface="Montserrat" panose="00000500000000000000" pitchFamily="2" charset="0"/>
              <a:buChar char="O"/>
            </a:pPr>
            <a:r>
              <a:rPr lang="en-US" dirty="0">
                <a:solidFill>
                  <a:schemeClr val="bg1"/>
                </a:solidFill>
                <a:latin typeface="Montserrat" panose="00000500000000000000" pitchFamily="2" charset="0"/>
                <a:ea typeface="Times New Roman"/>
                <a:cs typeface="Times New Roman"/>
                <a:sym typeface="Times New Roman"/>
              </a:rPr>
              <a:t>Most other patients who present with hyperadrenergic stimulant toxicity should be placed on monitor.</a:t>
            </a:r>
          </a:p>
          <a:p>
            <a:pPr marL="257175" indent="-242888">
              <a:lnSpc>
                <a:spcPct val="100000"/>
              </a:lnSpc>
              <a:spcBef>
                <a:spcPts val="600"/>
              </a:spcBef>
              <a:buClr>
                <a:schemeClr val="bg1"/>
              </a:buClr>
              <a:buSzPct val="80000"/>
              <a:buFont typeface="Montserrat" panose="00000500000000000000" pitchFamily="2" charset="0"/>
              <a:buChar char="O"/>
            </a:pPr>
            <a:endParaRPr lang="en-US" dirty="0">
              <a:solidFill>
                <a:schemeClr val="bg1"/>
              </a:solidFill>
              <a:latin typeface="Montserrat" panose="00000500000000000000" pitchFamily="2" charset="0"/>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12" name="Google Shape;41;p13">
            <a:extLst>
              <a:ext uri="{FF2B5EF4-FFF2-40B4-BE49-F238E27FC236}">
                <a16:creationId xmlns:a16="http://schemas.microsoft.com/office/drawing/2014/main" id="{67A97A10-36C0-49BC-A33F-3E5FEC24180B}"/>
              </a:ext>
            </a:extLst>
          </p:cNvPr>
          <p:cNvSpPr txBox="1"/>
          <p:nvPr/>
        </p:nvSpPr>
        <p:spPr>
          <a:xfrm>
            <a:off x="558716" y="346871"/>
            <a:ext cx="8085222" cy="627410"/>
          </a:xfrm>
          <a:prstGeom prst="rect">
            <a:avLst/>
          </a:prstGeom>
          <a:noFill/>
          <a:ln>
            <a:noFill/>
          </a:ln>
        </p:spPr>
        <p:txBody>
          <a:bodyPr spcFirstLastPara="1" wrap="square" lIns="68569" tIns="34275" rIns="68569" bIns="34275" anchor="ctr" anchorCtr="0">
            <a:noAutofit/>
          </a:bodyPr>
          <a:lstStyle/>
          <a:p>
            <a:pPr defTabSz="685800">
              <a:lnSpc>
                <a:spcPct val="85000"/>
              </a:lnSpc>
              <a:buClr>
                <a:srgbClr val="FFFFFF"/>
              </a:buClr>
              <a:buSzPts val="5400"/>
            </a:pPr>
            <a:r>
              <a:rPr lang="en-US" sz="3000" b="1" dirty="0">
                <a:solidFill>
                  <a:srgbClr val="FFFFFF"/>
                </a:solidFill>
                <a:latin typeface="Montserrat" panose="00000500000000000000" pitchFamily="2" charset="0"/>
                <a:ea typeface="Calibri"/>
                <a:cs typeface="Calibri"/>
                <a:sym typeface="Calibri"/>
              </a:rPr>
              <a:t>Pivot to Resuscitation</a:t>
            </a:r>
          </a:p>
        </p:txBody>
      </p:sp>
      <p:cxnSp>
        <p:nvCxnSpPr>
          <p:cNvPr id="13" name="Straight Connector 12">
            <a:extLst>
              <a:ext uri="{FF2B5EF4-FFF2-40B4-BE49-F238E27FC236}">
                <a16:creationId xmlns:a16="http://schemas.microsoft.com/office/drawing/2014/main" id="{B6AD3D3A-7ED3-48FF-B340-D59322492CFC}"/>
              </a:ext>
            </a:extLst>
          </p:cNvPr>
          <p:cNvCxnSpPr>
            <a:cxnSpLocks/>
          </p:cNvCxnSpPr>
          <p:nvPr/>
        </p:nvCxnSpPr>
        <p:spPr>
          <a:xfrm>
            <a:off x="645571" y="1047190"/>
            <a:ext cx="535406" cy="0"/>
          </a:xfrm>
          <a:prstGeom prst="line">
            <a:avLst/>
          </a:prstGeom>
          <a:noFill/>
          <a:ln w="57150" cap="flat" cmpd="sng" algn="ctr">
            <a:solidFill>
              <a:srgbClr val="4ABDE8">
                <a:shade val="95000"/>
                <a:satMod val="105000"/>
              </a:srgbClr>
            </a:solidFill>
            <a:prstDash val="solid"/>
          </a:ln>
          <a:effectLst/>
        </p:spPr>
      </p:cxnSp>
      <p:sp>
        <p:nvSpPr>
          <p:cNvPr id="9" name="Google Shape;268;p29">
            <a:extLst>
              <a:ext uri="{FF2B5EF4-FFF2-40B4-BE49-F238E27FC236}">
                <a16:creationId xmlns:a16="http://schemas.microsoft.com/office/drawing/2014/main" id="{D45D1FFE-628A-4DCC-A8DE-4FF4474F7F49}"/>
              </a:ext>
            </a:extLst>
          </p:cNvPr>
          <p:cNvSpPr txBox="1">
            <a:spLocks/>
          </p:cNvSpPr>
          <p:nvPr/>
        </p:nvSpPr>
        <p:spPr>
          <a:xfrm>
            <a:off x="558716" y="1081440"/>
            <a:ext cx="8006640" cy="359626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Vitals (especially temperature)</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Capillary blood glucose</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Vascular access, crystalloid bolus</a:t>
            </a:r>
          </a:p>
          <a:p>
            <a:pPr marL="257175" indent="-242888">
              <a:lnSpc>
                <a:spcPct val="100000"/>
              </a:lnSpc>
              <a:spcBef>
                <a:spcPts val="600"/>
              </a:spcBef>
              <a:buClr>
                <a:schemeClr val="bg1"/>
              </a:buClr>
              <a:buSzPct val="80000"/>
              <a:buFont typeface="Montserrat" panose="00000500000000000000" pitchFamily="2" charset="0"/>
              <a:buChar char="O"/>
            </a:pPr>
            <a:r>
              <a:rPr lang="en-US" sz="1800" dirty="0">
                <a:solidFill>
                  <a:schemeClr val="bg1"/>
                </a:solidFill>
                <a:latin typeface="Montserrat" panose="00000500000000000000" pitchFamily="2" charset="0"/>
                <a:ea typeface="Times New Roman"/>
                <a:cs typeface="Times New Roman"/>
                <a:sym typeface="Times New Roman"/>
              </a:rPr>
              <a:t>Identification of dangerous causes and effects of agitation</a:t>
            </a:r>
          </a:p>
          <a:p>
            <a:pPr marL="14287" indent="0">
              <a:lnSpc>
                <a:spcPct val="100000"/>
              </a:lnSpc>
              <a:spcBef>
                <a:spcPts val="0"/>
              </a:spcBef>
              <a:buClr>
                <a:schemeClr val="bg1"/>
              </a:buClr>
              <a:buSzPct val="80000"/>
              <a:buNone/>
            </a:pPr>
            <a:endParaRPr lang="en-US" sz="1800" dirty="0">
              <a:solidFill>
                <a:schemeClr val="bg1"/>
              </a:solidFill>
              <a:latin typeface="Montserrat" panose="00000500000000000000" pitchFamily="2" charset="0"/>
              <a:ea typeface="Times New Roman"/>
              <a:cs typeface="Times New Roman"/>
              <a:sym typeface="Times New Roman"/>
            </a:endParaRPr>
          </a:p>
          <a:p>
            <a:pPr marL="14287" indent="0">
              <a:lnSpc>
                <a:spcPct val="100000"/>
              </a:lnSpc>
              <a:spcBef>
                <a:spcPts val="0"/>
              </a:spcBef>
              <a:buClr>
                <a:schemeClr val="bg1"/>
              </a:buClr>
              <a:buSzPct val="80000"/>
              <a:buNone/>
            </a:pPr>
            <a:r>
              <a:rPr lang="en-US" sz="1800" dirty="0">
                <a:solidFill>
                  <a:schemeClr val="bg1"/>
                </a:solidFill>
                <a:latin typeface="Montserrat" panose="00000500000000000000" pitchFamily="2" charset="0"/>
                <a:ea typeface="Times New Roman"/>
                <a:cs typeface="Times New Roman"/>
                <a:sym typeface="Times New Roman"/>
              </a:rPr>
              <a:t>Hypoxia, hyperthermia, hypoglycemia, hypoperfusion, hyperkalemia, acidemia, dysrhythmia, seizure, electrolyte disturbance, dehydration, </a:t>
            </a:r>
            <a:r>
              <a:rPr lang="en-US" sz="1800" dirty="0" err="1">
                <a:solidFill>
                  <a:schemeClr val="bg1"/>
                </a:solidFill>
                <a:latin typeface="Montserrat" panose="00000500000000000000" pitchFamily="2" charset="0"/>
                <a:ea typeface="Times New Roman"/>
                <a:cs typeface="Times New Roman"/>
                <a:sym typeface="Times New Roman"/>
              </a:rPr>
              <a:t>rhabdo</a:t>
            </a:r>
            <a:r>
              <a:rPr lang="en-US" sz="1800" dirty="0">
                <a:solidFill>
                  <a:schemeClr val="bg1"/>
                </a:solidFill>
                <a:latin typeface="Montserrat" panose="00000500000000000000" pitchFamily="2" charset="0"/>
                <a:ea typeface="Times New Roman"/>
                <a:cs typeface="Times New Roman"/>
                <a:sym typeface="Times New Roman"/>
              </a:rPr>
              <a:t>, trauma (may be occult), arterial dissection, ICH (from severe HTN)</a:t>
            </a:r>
          </a:p>
          <a:p>
            <a:pPr marL="14287" indent="0">
              <a:lnSpc>
                <a:spcPct val="100000"/>
              </a:lnSpc>
              <a:spcBef>
                <a:spcPts val="0"/>
              </a:spcBef>
              <a:buClr>
                <a:schemeClr val="bg1"/>
              </a:buClr>
              <a:buSzPct val="80000"/>
              <a:buNone/>
            </a:pPr>
            <a:endParaRPr lang="en-US" sz="1800" dirty="0">
              <a:solidFill>
                <a:schemeClr val="bg1"/>
              </a:solidFill>
              <a:latin typeface="Montserrat" panose="00000500000000000000" pitchFamily="2" charset="0"/>
              <a:ea typeface="Times New Roman"/>
              <a:cs typeface="Times New Roman"/>
              <a:sym typeface="Times New Roman"/>
            </a:endParaRPr>
          </a:p>
          <a:p>
            <a:pPr marL="14287" indent="0">
              <a:lnSpc>
                <a:spcPct val="100000"/>
              </a:lnSpc>
              <a:spcBef>
                <a:spcPts val="0"/>
              </a:spcBef>
              <a:buClr>
                <a:schemeClr val="bg1"/>
              </a:buClr>
              <a:buSzPct val="80000"/>
              <a:buNone/>
            </a:pPr>
            <a:r>
              <a:rPr lang="en-US" sz="1800" dirty="0" err="1">
                <a:solidFill>
                  <a:schemeClr val="bg1"/>
                </a:solidFill>
                <a:latin typeface="Montserrat" panose="00000500000000000000" pitchFamily="2" charset="0"/>
                <a:ea typeface="Times New Roman"/>
                <a:cs typeface="Times New Roman"/>
                <a:sym typeface="Times New Roman"/>
              </a:rPr>
              <a:t>ddx</a:t>
            </a:r>
            <a:r>
              <a:rPr lang="en-US" sz="1800" dirty="0">
                <a:solidFill>
                  <a:schemeClr val="bg1"/>
                </a:solidFill>
                <a:latin typeface="Montserrat" panose="00000500000000000000" pitchFamily="2" charset="0"/>
                <a:ea typeface="Times New Roman"/>
                <a:cs typeface="Times New Roman"/>
                <a:sym typeface="Times New Roman"/>
              </a:rPr>
              <a:t>: sedative withdrawal, serotonin syndrome, NMS, MH, salicylism, environmental hyperthermia, thyrotoxicosis, sepsis, CNS infection, postictal state, pheochromocytoma</a:t>
            </a:r>
          </a:p>
          <a:p>
            <a:pPr marL="257175" indent="-242888">
              <a:lnSpc>
                <a:spcPct val="100000"/>
              </a:lnSpc>
              <a:spcBef>
                <a:spcPts val="600"/>
              </a:spcBef>
              <a:buClr>
                <a:schemeClr val="bg1"/>
              </a:buClr>
              <a:buSzPct val="80000"/>
              <a:buFont typeface="Montserrat" panose="00000500000000000000" pitchFamily="2" charset="0"/>
              <a:buChar char="O"/>
            </a:pPr>
            <a:endParaRPr lang="en-US" sz="1800" dirty="0">
              <a:solidFill>
                <a:schemeClr val="bg1"/>
              </a:solidFill>
              <a:latin typeface="Montserrat" panose="00000500000000000000" pitchFamily="2" charset="0"/>
              <a:ea typeface="Times New Roman"/>
              <a:cs typeface="Times New Roman"/>
              <a:sym typeface="Times New Roman"/>
            </a:endParaRPr>
          </a:p>
        </p:txBody>
      </p:sp>
    </p:spTree>
    <p:extLst>
      <p:ext uri="{BB962C8B-B14F-4D97-AF65-F5344CB8AC3E}">
        <p14:creationId xmlns:p14="http://schemas.microsoft.com/office/powerpoint/2010/main" val="266415033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Custom 5">
      <a:dk1>
        <a:srgbClr val="000000"/>
      </a:dk1>
      <a:lt1>
        <a:srgbClr val="FFFFFF"/>
      </a:lt1>
      <a:dk2>
        <a:srgbClr val="637052"/>
      </a:dk2>
      <a:lt2>
        <a:srgbClr val="CCDDEA"/>
      </a:lt2>
      <a:accent1>
        <a:srgbClr val="4ABDE8"/>
      </a:accent1>
      <a:accent2>
        <a:srgbClr val="0E2144"/>
      </a:accent2>
      <a:accent3>
        <a:srgbClr val="A6D30B"/>
      </a:accent3>
      <a:accent4>
        <a:srgbClr val="515B61"/>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3505</TotalTime>
  <Words>1469</Words>
  <Application>Microsoft Office PowerPoint</Application>
  <PresentationFormat>On-screen Show (16:9)</PresentationFormat>
  <Paragraphs>145</Paragraphs>
  <Slides>17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Calibri Light</vt:lpstr>
      <vt:lpstr>Cambria</vt:lpstr>
      <vt:lpstr>Courier New</vt:lpstr>
      <vt:lpstr>Montserrat</vt:lpstr>
      <vt:lpstr>Montserrat Light</vt:lpstr>
      <vt:lpstr>Simple Light</vt:lpstr>
      <vt:lpstr>1_Retrospect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dc:title>
  <dc:creator>Lai, Lucinda,M.D.</dc:creator>
  <cp:lastModifiedBy>Tina Urbina</cp:lastModifiedBy>
  <cp:revision>246</cp:revision>
  <dcterms:created xsi:type="dcterms:W3CDTF">2021-01-05T18:09:46Z</dcterms:created>
  <dcterms:modified xsi:type="dcterms:W3CDTF">2021-12-15T22:55:06Z</dcterms:modified>
</cp:coreProperties>
</file>