
<file path=[Content_Types].xml><?xml version="1.0" encoding="utf-8"?>
<Types xmlns="http://schemas.openxmlformats.org/package/2006/content-types">
  <Default Extension="rels" ContentType="application/vnd.openxmlformats-package.relationships+xml"/>
  <Override PartName="/ppt/slideLayouts/slideLayout1.xml" ContentType="application/vnd.openxmlformats-officedocument.presentationml.slideLayout+xml"/>
  <Default Extension="png" ContentType="image/png"/>
  <Override PartName="/ppt/slides/slide11.xml" ContentType="application/vnd.openxmlformats-officedocument.presentationml.slide+xml"/>
  <Default Extension="xml" ContentType="application/xml"/>
  <Override PartName="/ppt/slides/slide9.xml" ContentType="application/vnd.openxmlformats-officedocument.presentationml.slide+xml"/>
  <Default Extension="jpeg" ContentType="image/jpeg"/>
  <Override PartName="/ppt/tableStyles.xml" ContentType="application/vnd.openxmlformats-officedocument.presentationml.tableStyles+xml"/>
  <Override PartName="/ppt/slideLayouts/slideLayout8.xml" ContentType="application/vnd.openxmlformats-officedocument.presentationml.slideLayout+xml"/>
  <Override PartName="/ppt/slides/slide7.xml" ContentType="application/vnd.openxmlformats-officedocument.presentationml.slide+xml"/>
  <Override PartName="/ppt/slideLayouts/slideLayout6.xml" ContentType="application/vnd.openxmlformats-officedocument.presentationml.slideLayout+xml"/>
  <Override PartName="/ppt/slides/slide5.xml" ContentType="application/vnd.openxmlformats-officedocument.presentationml.slide+xml"/>
  <Override PartName="/ppt/slideMasters/slideMaster1.xml" ContentType="application/vnd.openxmlformats-officedocument.presentationml.slideMaster+xml"/>
  <Override PartName="/ppt/slideLayouts/slideLayout4.xml" ContentType="application/vnd.openxmlformats-officedocument.presentationml.slideLayout+xml"/>
  <Override PartName="/ppt/slides/slide3.xml" ContentType="application/vnd.openxmlformats-officedocument.presentationml.slide+xml"/>
  <Override PartName="/ppt/slideLayouts/slideLayout10.xml" ContentType="application/vnd.openxmlformats-officedocument.presentationml.slideLayout+xml"/>
  <Override PartName="/ppt/slides/slide14.xml" ContentType="application/vnd.openxmlformats-officedocument.presentationml.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ppt/slideLayouts/slideLayout2.xml" ContentType="application/vnd.openxmlformats-officedocument.presentationml.slideLayout+xml"/>
  <Override PartName="/ppt/slides/slide1.xml" ContentType="application/vnd.openxmlformats-officedocument.presentationml.slide+xml"/>
  <Override PartName="/ppt/slides/slide12.xml" ContentType="application/vnd.openxmlformats-officedocument.presentationml.slide+xml"/>
  <Default Extension="bin" ContentType="application/vnd.openxmlformats-officedocument.presentationml.printerSettings"/>
  <Override PartName="/ppt/slides/slide10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slides/slide8.xml" ContentType="application/vnd.openxmlformats-officedocument.presentationml.slide+xml"/>
  <Override PartName="/ppt/presentation.xml" ContentType="application/vnd.openxmlformats-officedocument.presentationml.presentation.main+xml"/>
  <Override PartName="/ppt/slideLayouts/slideLayout7.xml" ContentType="application/vnd.openxmlformats-officedocument.presentationml.slideLayout+xml"/>
  <Override PartName="/ppt/slides/slide6.xml" ContentType="application/vnd.openxmlformats-officedocument.presentationml.slide+xml"/>
  <Override PartName="/ppt/slideLayouts/slideLayout5.xml" ContentType="application/vnd.openxmlformats-officedocument.presentationml.slideLayout+xml"/>
  <Override PartName="/ppt/slides/slide4.xml" ContentType="application/vnd.openxmlformats-officedocument.presentationml.slide+xml"/>
  <Override PartName="/ppt/slideLayouts/slideLayout11.xml" ContentType="application/vnd.openxmlformats-officedocument.presentationml.slideLayout+xml"/>
  <Override PartName="/ppt/theme/theme1.xml" ContentType="application/vnd.openxmlformats-officedocument.theme+xml"/>
  <Override PartName="/ppt/presProps.xml" ContentType="application/vnd.openxmlformats-officedocument.presentationml.presProps+xml"/>
  <Override PartName="/ppt/slideLayouts/slideLayout3.xml" ContentType="application/vnd.openxmlformats-officedocument.presentationml.slideLayout+xml"/>
  <Override PartName="/ppt/slides/slide2.xml" ContentType="application/vnd.openxmlformats-officedocument.presentationml.slide+xml"/>
  <Override PartName="/ppt/slides/slide13.xml" ContentType="application/vnd.openxmlformats-officedocument.presentationml.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saveSubsetFonts="1" autoCompressPictures="0">
  <p:sldMasterIdLst>
    <p:sldMasterId id="2147483648" r:id="rId1"/>
  </p:sldMasterIdLst>
  <p:sldIdLst>
    <p:sldId id="256" r:id="rId2"/>
    <p:sldId id="257" r:id="rId3"/>
    <p:sldId id="267" r:id="rId4"/>
    <p:sldId id="258" r:id="rId5"/>
    <p:sldId id="260" r:id="rId6"/>
    <p:sldId id="259" r:id="rId7"/>
    <p:sldId id="261" r:id="rId8"/>
    <p:sldId id="262" r:id="rId9"/>
    <p:sldId id="268" r:id="rId10"/>
    <p:sldId id="266" r:id="rId11"/>
    <p:sldId id="263" r:id="rId12"/>
    <p:sldId id="264" r:id="rId13"/>
    <p:sldId id="265" r:id="rId14"/>
    <p:sldId id="269" r:id="rId15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/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normalViewPr>
    <p:restoredLeft sz="15620"/>
    <p:restoredTop sz="94660"/>
  </p:normalViewPr>
  <p:slideViewPr>
    <p:cSldViewPr snapToGrid="0" snapToObjects="1">
      <p:cViewPr varScale="1">
        <p:scale>
          <a:sx n="154" d="100"/>
          <a:sy n="154" d="100"/>
        </p:scale>
        <p:origin x="-1144" y="-10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printerSettings" Target="printerSettings/printerSettings1.bin"/><Relationship Id="rId17" Type="http://schemas.openxmlformats.org/officeDocument/2006/relationships/presProps" Target="presProps.xml"/><Relationship Id="rId18" Type="http://schemas.openxmlformats.org/officeDocument/2006/relationships/viewProps" Target="viewProps.xml"/><Relationship Id="rId1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3879B-B31A-2C44-A1DD-F16DBEC1B6CB}" type="datetimeFigureOut">
              <a:rPr lang="en-US" smtClean="0"/>
              <a:pPr/>
              <a:t>10/29/10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E0E70-D72F-CE40-8645-2EEE29C3068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3879B-B31A-2C44-A1DD-F16DBEC1B6CB}" type="datetimeFigureOut">
              <a:rPr lang="en-US" smtClean="0"/>
              <a:pPr/>
              <a:t>10/29/10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E0E70-D72F-CE40-8645-2EEE29C3068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3879B-B31A-2C44-A1DD-F16DBEC1B6CB}" type="datetimeFigureOut">
              <a:rPr lang="en-US" smtClean="0"/>
              <a:pPr/>
              <a:t>10/29/10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E0E70-D72F-CE40-8645-2EEE29C3068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3879B-B31A-2C44-A1DD-F16DBEC1B6CB}" type="datetimeFigureOut">
              <a:rPr lang="en-US" smtClean="0"/>
              <a:pPr/>
              <a:t>10/29/10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E0E70-D72F-CE40-8645-2EEE29C3068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3879B-B31A-2C44-A1DD-F16DBEC1B6CB}" type="datetimeFigureOut">
              <a:rPr lang="en-US" smtClean="0"/>
              <a:pPr/>
              <a:t>10/29/10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E0E70-D72F-CE40-8645-2EEE29C3068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3879B-B31A-2C44-A1DD-F16DBEC1B6CB}" type="datetimeFigureOut">
              <a:rPr lang="en-US" smtClean="0"/>
              <a:pPr/>
              <a:t>10/29/10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E0E70-D72F-CE40-8645-2EEE29C3068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3879B-B31A-2C44-A1DD-F16DBEC1B6CB}" type="datetimeFigureOut">
              <a:rPr lang="en-US" smtClean="0"/>
              <a:pPr/>
              <a:t>10/29/10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E0E70-D72F-CE40-8645-2EEE29C3068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3879B-B31A-2C44-A1DD-F16DBEC1B6CB}" type="datetimeFigureOut">
              <a:rPr lang="en-US" smtClean="0"/>
              <a:pPr/>
              <a:t>10/29/10</a:t>
            </a:fld>
            <a:endParaRPr lang="en-US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E0E70-D72F-CE40-8645-2EEE29C3068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3879B-B31A-2C44-A1DD-F16DBEC1B6CB}" type="datetimeFigureOut">
              <a:rPr lang="en-US" smtClean="0"/>
              <a:pPr/>
              <a:t>10/29/10</a:t>
            </a:fld>
            <a:endParaRPr lang="en-US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E0E70-D72F-CE40-8645-2EEE29C3068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3879B-B31A-2C44-A1DD-F16DBEC1B6CB}" type="datetimeFigureOut">
              <a:rPr lang="en-US" smtClean="0"/>
              <a:pPr/>
              <a:t>10/29/10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E0E70-D72F-CE40-8645-2EEE29C3068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913879B-B31A-2C44-A1DD-F16DBEC1B6CB}" type="datetimeFigureOut">
              <a:rPr lang="en-US" smtClean="0"/>
              <a:pPr/>
              <a:t>10/29/10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A9E0E70-D72F-CE40-8645-2EEE29C3068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913879B-B31A-2C44-A1DD-F16DBEC1B6CB}" type="datetimeFigureOut">
              <a:rPr lang="en-US" smtClean="0"/>
              <a:pPr/>
              <a:t>10/29/10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A9E0E70-D72F-CE40-8645-2EEE29C30689}" type="slidenum">
              <a:rPr lang="en-US" smtClean="0"/>
              <a:pPr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1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2.png"/><Relationship Id="rId3" Type="http://schemas.openxmlformats.org/officeDocument/2006/relationships/image" Target="../media/image3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png"/><Relationship Id="rId3" Type="http://schemas.openxmlformats.org/officeDocument/2006/relationships/image" Target="../media/image5.png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Saddle Embolism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en-US" dirty="0" smtClean="0"/>
              <a:t>CORD Simulation Education Cooperative</a:t>
            </a:r>
          </a:p>
          <a:p>
            <a:r>
              <a:rPr lang="en-US" dirty="0" smtClean="0"/>
              <a:t>2010</a:t>
            </a:r>
          </a:p>
          <a:p>
            <a:r>
              <a:rPr lang="en-US" dirty="0" smtClean="0"/>
              <a:t>Zachary Sturges, MD</a:t>
            </a:r>
          </a:p>
          <a:p>
            <a:r>
              <a:rPr lang="en-US" dirty="0" smtClean="0"/>
              <a:t>University of Utah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Mechanics of Thrombolysis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r>
              <a:rPr lang="en-US" dirty="0" smtClean="0"/>
              <a:t>IV is recommended over PA catheter </a:t>
            </a:r>
          </a:p>
          <a:p>
            <a:pPr lvl="1"/>
            <a:r>
              <a:rPr lang="en-US" dirty="0" smtClean="0"/>
              <a:t>Catheter directed tPA may be considered in the future or if there is substantial experience at your center</a:t>
            </a:r>
          </a:p>
          <a:p>
            <a:r>
              <a:rPr lang="en-US" dirty="0" smtClean="0"/>
              <a:t>May use UFH prior to initiation of thrombolytics</a:t>
            </a:r>
          </a:p>
          <a:p>
            <a:pPr lvl="1"/>
            <a:r>
              <a:rPr lang="en-US" dirty="0" smtClean="0"/>
              <a:t>Preferred over unstudied/harder to reverse LMWH  </a:t>
            </a:r>
          </a:p>
          <a:p>
            <a:r>
              <a:rPr lang="en-US" dirty="0" smtClean="0"/>
              <a:t>Discontinue UFH just prior to administration of thrombolytics  </a:t>
            </a:r>
          </a:p>
          <a:p>
            <a:r>
              <a:rPr lang="en-US" dirty="0" smtClean="0"/>
              <a:t>Resume UFH when aPTT is &lt;2x upper limit of normal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Surgical Embolectomy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2</a:t>
            </a:r>
            <a:r>
              <a:rPr lang="en-US" baseline="30000" dirty="0" smtClean="0"/>
              <a:t>nd</a:t>
            </a:r>
            <a:r>
              <a:rPr lang="en-US" dirty="0" smtClean="0"/>
              <a:t> Line approach in patients with high risk of bleeding or CIs to thrombolysis</a:t>
            </a:r>
          </a:p>
          <a:p>
            <a:r>
              <a:rPr lang="en-US" dirty="0" smtClean="0"/>
              <a:t>If thrombolysis unsuccessful embolectomy is preferred treatment over repeat thrombolysis</a:t>
            </a:r>
            <a:r>
              <a:rPr lang="en-US" baseline="30000" dirty="0"/>
              <a:t>5</a:t>
            </a:r>
            <a:endParaRPr lang="en-US" baseline="30000" dirty="0" smtClean="0"/>
          </a:p>
          <a:p>
            <a:r>
              <a:rPr lang="en-US" dirty="0" smtClean="0"/>
              <a:t>Mortality previously higher but declining with modern surgical techniques</a:t>
            </a:r>
            <a:r>
              <a:rPr lang="en-US" baseline="30000" dirty="0"/>
              <a:t>6</a:t>
            </a:r>
            <a:endParaRPr lang="en-US" dirty="0" smtClean="0"/>
          </a:p>
          <a:p>
            <a:pPr lvl="2"/>
            <a:r>
              <a:rPr lang="en-US" dirty="0" smtClean="0"/>
              <a:t>Some current studies as low as 6%</a:t>
            </a:r>
          </a:p>
          <a:p>
            <a:pPr lvl="2"/>
            <a:r>
              <a:rPr lang="en-US" dirty="0" smtClean="0"/>
              <a:t>Declining from 35% prior to 1990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Catheter Extraction Techniques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Not recommended by ACCP (Grade 1C)</a:t>
            </a:r>
            <a:r>
              <a:rPr lang="en-US" baseline="30000" dirty="0"/>
              <a:t>2</a:t>
            </a:r>
            <a:endParaRPr lang="en-US" baseline="30000" dirty="0" smtClean="0"/>
          </a:p>
          <a:p>
            <a:r>
              <a:rPr lang="en-US" dirty="0" smtClean="0"/>
              <a:t>May be considered as 3</a:t>
            </a:r>
            <a:r>
              <a:rPr lang="en-US" baseline="30000" dirty="0" smtClean="0"/>
              <a:t>rd</a:t>
            </a:r>
            <a:r>
              <a:rPr lang="en-US" dirty="0" smtClean="0"/>
              <a:t> line therapy if interventional experience is available at your institution</a:t>
            </a:r>
          </a:p>
          <a:p>
            <a:r>
              <a:rPr lang="en-US" dirty="0" smtClean="0"/>
              <a:t>Techniques rapidly evolving and may show improved efficacy with fewer complications in future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Future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Large European trial looking at thrombolytics for acute PE currently ongoing</a:t>
            </a:r>
          </a:p>
          <a:p>
            <a:pPr lvl="1"/>
            <a:r>
              <a:rPr lang="en-US" dirty="0" smtClean="0"/>
              <a:t>To examine RV dysfunction, co-morbidities and role of thrombolytics in submassive PE</a:t>
            </a:r>
          </a:p>
          <a:p>
            <a:r>
              <a:rPr lang="en-US" dirty="0" smtClean="0"/>
              <a:t>Improvement in percutaneous/less invasive embolectomy techniques</a:t>
            </a:r>
          </a:p>
          <a:p>
            <a:r>
              <a:rPr lang="en-US" dirty="0" smtClean="0"/>
              <a:t>Role of tenecteplase in acute PE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References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62500" lnSpcReduction="20000"/>
          </a:bodyPr>
          <a:lstStyle/>
          <a:p>
            <a:r>
              <a:rPr lang="en-US" dirty="0" smtClean="0"/>
              <a:t>1.  Kucher N, Rossi E, De Rosa M and Goldhaber SZ.  (2006)  Massive pulmonary embolism.  </a:t>
            </a:r>
            <a:r>
              <a:rPr lang="en-US" i="1" dirty="0" smtClean="0"/>
              <a:t>Circulation </a:t>
            </a:r>
            <a:r>
              <a:rPr lang="en-US" dirty="0" smtClean="0"/>
              <a:t>113: 577-582.   </a:t>
            </a:r>
          </a:p>
          <a:p>
            <a:r>
              <a:rPr lang="en-US" dirty="0" smtClean="0"/>
              <a:t>2.  Kearon </a:t>
            </a:r>
            <a:r>
              <a:rPr lang="en-US" dirty="0"/>
              <a:t>C, Kahn SR, Agnelli G, et al. (2008) Antithrombotic therapy for venous thromboembolic disease. </a:t>
            </a:r>
            <a:r>
              <a:rPr lang="en-US" i="1" dirty="0"/>
              <a:t>Chest </a:t>
            </a:r>
            <a:r>
              <a:rPr lang="en-US" dirty="0"/>
              <a:t>133(suppl):454S–</a:t>
            </a:r>
            <a:r>
              <a:rPr lang="en-US" dirty="0" smtClean="0"/>
              <a:t>545S.</a:t>
            </a:r>
          </a:p>
          <a:p>
            <a:r>
              <a:rPr lang="en-US" dirty="0" smtClean="0"/>
              <a:t>3.  Todd, JL and Tapson, VF.  (2009) Thrombolytic therapy for acute pulmonary embolism: a critical appraisal.  </a:t>
            </a:r>
            <a:r>
              <a:rPr lang="en-US" i="1" dirty="0" smtClean="0"/>
              <a:t>Chest </a:t>
            </a:r>
            <a:r>
              <a:rPr lang="en-US" dirty="0" smtClean="0"/>
              <a:t>135: 1321-1329.  </a:t>
            </a:r>
          </a:p>
          <a:p>
            <a:r>
              <a:rPr lang="en-US" dirty="0" smtClean="0"/>
              <a:t>4.  Jenkins PO, Sultanzadeh J, Bhagwat M and Jenkins PF.  (2009) Should thrombolyis have a greater role in the management of pulmonary embolism?  </a:t>
            </a:r>
            <a:r>
              <a:rPr lang="en-US" i="1" dirty="0" smtClean="0"/>
              <a:t>Clinical Medicine </a:t>
            </a:r>
            <a:r>
              <a:rPr lang="en-US" dirty="0" smtClean="0"/>
              <a:t>9(5): 431-435.  </a:t>
            </a:r>
          </a:p>
          <a:p>
            <a:r>
              <a:rPr lang="en-US" dirty="0" smtClean="0"/>
              <a:t>5.  Meneveau N et al.  (2006) Management of unsuccessful thrombolysis in acute massive pulmonary embolism. </a:t>
            </a:r>
            <a:r>
              <a:rPr lang="en-US" i="1" dirty="0" smtClean="0"/>
              <a:t>Chest </a:t>
            </a:r>
            <a:r>
              <a:rPr lang="en-US" dirty="0" smtClean="0"/>
              <a:t>129: 1043-1050.  </a:t>
            </a:r>
          </a:p>
          <a:p>
            <a:r>
              <a:rPr lang="en-US" dirty="0" smtClean="0"/>
              <a:t>6.  Samoukovic G, Malas T and de Varennes B.  (2010) The role of embolectomy in the treatment of acute pulmonary embolism: a literature review from 1968 to 2008.  </a:t>
            </a:r>
            <a:r>
              <a:rPr lang="en-US" i="1" dirty="0" smtClean="0"/>
              <a:t>Interact CardioVasc Surg </a:t>
            </a:r>
            <a:r>
              <a:rPr lang="en-US" dirty="0" smtClean="0"/>
              <a:t>11: 265-270.  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Background: Saddle Embolism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Occurs in ~5% of all patients with PE</a:t>
            </a:r>
            <a:r>
              <a:rPr lang="en-US" baseline="30000" dirty="0" smtClean="0"/>
              <a:t>1</a:t>
            </a:r>
          </a:p>
          <a:p>
            <a:r>
              <a:rPr lang="en-US" dirty="0" smtClean="0"/>
              <a:t>Defined as PE straddling bifurcation of both PAs</a:t>
            </a:r>
          </a:p>
          <a:p>
            <a:r>
              <a:rPr lang="en-US" dirty="0" smtClean="0"/>
              <a:t>Dyspnea and syncope most common symptoms</a:t>
            </a:r>
          </a:p>
          <a:p>
            <a:r>
              <a:rPr lang="en-US" dirty="0" smtClean="0"/>
              <a:t>Clinical presentation/degree of symptoms highly variable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Background: Saddle Embolism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Massive PE typically distinguished by systemic arterial hypotension</a:t>
            </a:r>
          </a:p>
          <a:p>
            <a:r>
              <a:rPr lang="en-US" dirty="0" smtClean="0"/>
              <a:t>Literature is sparse on optimal treatment modalities</a:t>
            </a:r>
          </a:p>
          <a:p>
            <a:r>
              <a:rPr lang="en-US" dirty="0" smtClean="0"/>
              <a:t>Mortality from massive PE is at least twice that for patients with submassive PE (90 day mortality ~50%)</a:t>
            </a:r>
            <a:r>
              <a:rPr lang="en-US" baseline="30000" dirty="0" smtClean="0"/>
              <a:t>1</a:t>
            </a:r>
            <a:endParaRPr lang="en-US" dirty="0" smtClean="0"/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Thrombolysis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r>
              <a:rPr lang="en-US" dirty="0" smtClean="0"/>
              <a:t>May not decrease 90 day mortality (non significant decrease)</a:t>
            </a:r>
            <a:r>
              <a:rPr lang="en-US" baseline="30000" dirty="0" smtClean="0"/>
              <a:t>1</a:t>
            </a:r>
            <a:endParaRPr lang="en-US" dirty="0" smtClean="0"/>
          </a:p>
          <a:p>
            <a:r>
              <a:rPr lang="en-US" dirty="0" smtClean="0"/>
              <a:t>ACCP 2008:  Grade 1B recommendation</a:t>
            </a:r>
            <a:r>
              <a:rPr lang="en-US" baseline="30000" dirty="0" smtClean="0"/>
              <a:t>2</a:t>
            </a:r>
            <a:endParaRPr lang="en-US" dirty="0" smtClean="0"/>
          </a:p>
          <a:p>
            <a:pPr lvl="1"/>
            <a:r>
              <a:rPr lang="en-US" dirty="0" smtClean="0"/>
              <a:t>“For patient with evidence of hemodynamic compromise, we recommend use of thrombolytic therapy unless there are major CIs…[it] should not be delayed because irreversible cardiogenic shock may ensue.” </a:t>
            </a:r>
          </a:p>
          <a:p>
            <a:pPr lvl="1"/>
            <a:r>
              <a:rPr lang="en-US" dirty="0" smtClean="0"/>
              <a:t>85% of deaths from massive PE occur within first 6 hrs</a:t>
            </a:r>
          </a:p>
          <a:p>
            <a:r>
              <a:rPr lang="en-US" dirty="0" smtClean="0"/>
              <a:t>But:  majority of patients should NOT receive thrombolysis (Grade 1B)</a:t>
            </a:r>
          </a:p>
          <a:p>
            <a:pPr lvl="1"/>
            <a:r>
              <a:rPr lang="en-US" dirty="0" smtClean="0"/>
              <a:t>Thrombolysis for submassive PE controversial  </a:t>
            </a:r>
          </a:p>
          <a:p>
            <a:pPr lvl="1"/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Thrombolysis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17638"/>
            <a:ext cx="8229600" cy="4525963"/>
          </a:xfrm>
        </p:spPr>
        <p:txBody>
          <a:bodyPr/>
          <a:lstStyle/>
          <a:p>
            <a:r>
              <a:rPr lang="en-US" dirty="0" smtClean="0"/>
              <a:t>Pharmacology</a:t>
            </a:r>
            <a:r>
              <a:rPr lang="en-US" baseline="30000" dirty="0"/>
              <a:t>3</a:t>
            </a:r>
            <a:endParaRPr lang="en-US" dirty="0" smtClean="0"/>
          </a:p>
          <a:p>
            <a:pPr lvl="1"/>
            <a:r>
              <a:rPr lang="en-US" dirty="0" smtClean="0"/>
              <a:t>Plasminogen activators that result in fibrinolysis</a:t>
            </a:r>
          </a:p>
          <a:p>
            <a:pPr lvl="1"/>
            <a:r>
              <a:rPr lang="en-US" dirty="0" smtClean="0"/>
              <a:t>Selective (tPA) or nonselective (-kinases)</a:t>
            </a:r>
          </a:p>
          <a:p>
            <a:pPr lvl="2"/>
            <a:r>
              <a:rPr lang="en-US" dirty="0" smtClean="0"/>
              <a:t>Selective agents bind to fibrin on clot surface whereas nonselective do not have this affinity</a:t>
            </a:r>
          </a:p>
          <a:p>
            <a:pPr lvl="2"/>
            <a:r>
              <a:rPr lang="en-US" dirty="0" smtClean="0"/>
              <a:t>Pharmacologically but not clinically different</a:t>
            </a:r>
          </a:p>
          <a:p>
            <a:r>
              <a:rPr lang="en-US" dirty="0" smtClean="0"/>
              <a:t>	</a:t>
            </a:r>
          </a:p>
          <a:p>
            <a:endParaRPr lang="en-US" dirty="0" smtClean="0"/>
          </a:p>
          <a:p>
            <a:endParaRPr lang="en-US" dirty="0"/>
          </a:p>
        </p:txBody>
      </p:sp>
      <p:pic>
        <p:nvPicPr>
          <p:cNvPr id="4" name="Picture 3" descr="Screen shot 2010-10-29 at 9.41.33 A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772855" y="4396134"/>
            <a:ext cx="5055766" cy="1688509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475957" y="6191848"/>
            <a:ext cx="649512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Tenecteplase currently being studied for FDA approval for use in PE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Thrombolysis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tPA recommended due to shortest infusion time</a:t>
            </a:r>
            <a:r>
              <a:rPr lang="en-US" baseline="30000" dirty="0" smtClean="0"/>
              <a:t>3</a:t>
            </a:r>
          </a:p>
          <a:p>
            <a:r>
              <a:rPr lang="en-US" dirty="0" smtClean="0"/>
              <a:t>Contraindications</a:t>
            </a:r>
            <a:r>
              <a:rPr lang="en-US" baseline="30000" dirty="0" smtClean="0"/>
              <a:t>4</a:t>
            </a:r>
            <a:endParaRPr lang="en-US" dirty="0" smtClean="0"/>
          </a:p>
          <a:p>
            <a:endParaRPr lang="en-US" dirty="0"/>
          </a:p>
        </p:txBody>
      </p:sp>
      <p:pic>
        <p:nvPicPr>
          <p:cNvPr id="4" name="Picture 3" descr="Screen shot 2010-10-29 at 9.47.36 AM.png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616483" y="3578242"/>
            <a:ext cx="3692584" cy="1459859"/>
          </a:xfrm>
          <a:prstGeom prst="rect">
            <a:avLst/>
          </a:prstGeom>
        </p:spPr>
      </p:pic>
      <p:pic>
        <p:nvPicPr>
          <p:cNvPr id="5" name="Picture 4" descr="Screen shot 2010-10-29 at 9.48.08 AM.png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619697" y="3578242"/>
            <a:ext cx="3645045" cy="1649788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Bleeding Risk of Thrombolysis</a:t>
            </a:r>
            <a:r>
              <a:rPr lang="en-US" baseline="30000" dirty="0" smtClean="0"/>
              <a:t>4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/>
              <a:t>1</a:t>
            </a:r>
            <a:r>
              <a:rPr lang="en-US" dirty="0" smtClean="0"/>
              <a:t>0% risk of major hemorrhage</a:t>
            </a:r>
          </a:p>
          <a:p>
            <a:r>
              <a:rPr lang="en-US" dirty="0" smtClean="0"/>
              <a:t>2-3% risk of intracranial hemorrhage</a:t>
            </a:r>
          </a:p>
          <a:p>
            <a:r>
              <a:rPr lang="en-US" dirty="0" smtClean="0"/>
              <a:t>Prognostication of bleeding risk adversely affected by small study numbers and heterogeneous study designs and populations  </a:t>
            </a:r>
          </a:p>
          <a:p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Biomarkers &amp; Algorithm for Use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Risk Stratification Algorithm</a:t>
            </a:r>
            <a:r>
              <a:rPr lang="en-US" baseline="30000" dirty="0"/>
              <a:t>4</a:t>
            </a:r>
            <a:endParaRPr lang="en-US" dirty="0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229191" y="2416771"/>
            <a:ext cx="4760513" cy="3709392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990097" y="6379673"/>
            <a:ext cx="3736477" cy="29367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3418504" y="6304011"/>
            <a:ext cx="157159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/>
              <a:t>Adapted from: </a:t>
            </a:r>
            <a:endParaRPr 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mc:Ignorable="mv" mc:PreserveAttributes="mv:*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Biomarkers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Troponin and BNP have high negative predictive values for mortality but poor specificity</a:t>
            </a:r>
          </a:p>
          <a:p>
            <a:r>
              <a:rPr lang="en-US" dirty="0" smtClean="0"/>
              <a:t>Increases in both biomarkers correlated with RV dysfunction </a:t>
            </a:r>
            <a:r>
              <a:rPr lang="en-US" baseline="30000" dirty="0" smtClean="0"/>
              <a:t>3,4</a:t>
            </a:r>
            <a:endParaRPr lang="en-US" dirty="0" smtClean="0"/>
          </a:p>
          <a:p>
            <a:pPr lvl="1"/>
            <a:r>
              <a:rPr lang="en-US" dirty="0" smtClean="0"/>
              <a:t>May be useful in deciding who needs echocardiogram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199</TotalTime>
  <Words>712</Words>
  <Application>Microsoft Macintosh PowerPoint</Application>
  <PresentationFormat>On-screen Show (4:3)</PresentationFormat>
  <Paragraphs>72</Paragraphs>
  <Slides>14</Slides>
  <Notes>0</Notes>
  <HiddenSlides>0</HiddenSlides>
  <MMClips>0</MMClips>
  <ScaleCrop>false</ScaleCrop>
  <HeadingPairs>
    <vt:vector size="4" baseType="variant">
      <vt:variant>
        <vt:lpstr>Design Template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15" baseType="lpstr">
      <vt:lpstr>Office Theme</vt:lpstr>
      <vt:lpstr>Saddle Embolism</vt:lpstr>
      <vt:lpstr>Background: Saddle Embolism</vt:lpstr>
      <vt:lpstr>Background: Saddle Embolism</vt:lpstr>
      <vt:lpstr>Thrombolysis</vt:lpstr>
      <vt:lpstr>Thrombolysis </vt:lpstr>
      <vt:lpstr>Thrombolysis</vt:lpstr>
      <vt:lpstr>Bleeding Risk of Thrombolysis4</vt:lpstr>
      <vt:lpstr>Biomarkers &amp; Algorithm for Use</vt:lpstr>
      <vt:lpstr>Biomarkers </vt:lpstr>
      <vt:lpstr>Mechanics of Thrombolysis</vt:lpstr>
      <vt:lpstr>Surgical Embolectomy</vt:lpstr>
      <vt:lpstr>Catheter Extraction Techniques</vt:lpstr>
      <vt:lpstr>Future</vt:lpstr>
      <vt:lpstr>References</vt:lpstr>
    </vt:vector>
  </TitlesOfParts>
  <Company/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Saddle Embolism</dc:title>
  <dc:creator>zach sturges</dc:creator>
  <cp:lastModifiedBy>zach sturges</cp:lastModifiedBy>
  <cp:revision>6</cp:revision>
  <dcterms:created xsi:type="dcterms:W3CDTF">2010-10-29T19:10:06Z</dcterms:created>
  <dcterms:modified xsi:type="dcterms:W3CDTF">2010-10-29T19:11:17Z</dcterms:modified>
</cp:coreProperties>
</file>