
<file path=[Content_Types].xml><?xml version="1.0" encoding="utf-8"?>
<Types xmlns="http://schemas.openxmlformats.org/package/2006/content-types">
  <Default ContentType="image/jpeg" Extension="jpeg"/>
  <Default ContentType="image/jpeg" Extension="jpg"/>
  <Default ContentType="image/png" Extension="png"/>
  <Default ContentType="application/vnd.openxmlformats-package.relationships+xml" Extension="rels"/>
  <Default ContentType="image/vnd.ms-photo" Extension="wdp"/>
  <Default ContentType="application/vnd.openxmlformats-officedocument.spreadsheetml.sheet" Extension="xlsx"/>
  <Default ContentType="application/xml" Extension="xml"/>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Master+xml" PartName="/ppt/slideMasters/slideMaster3.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theme+xml" PartName="/ppt/theme/theme2.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Layout+xml" PartName="/ppt/slideLayouts/slideLayout26.xml"/>
  <Override ContentType="application/vnd.openxmlformats-officedocument.presentationml.slideLayout+xml" PartName="/ppt/slideLayouts/slideLayout27.xml"/>
  <Override ContentType="application/vnd.openxmlformats-officedocument.presentationml.slideLayout+xml" PartName="/ppt/slideLayouts/slideLayout28.xml"/>
  <Override ContentType="application/vnd.openxmlformats-officedocument.presentationml.slideLayout+xml" PartName="/ppt/slideLayouts/slideLayout29.xml"/>
  <Override ContentType="application/vnd.openxmlformats-officedocument.presentationml.slideLayout+xml" PartName="/ppt/slideLayouts/slideLayout30.xml"/>
  <Override ContentType="application/vnd.openxmlformats-officedocument.presentationml.slideLayout+xml" PartName="/ppt/slideLayouts/slideLayout31.xml"/>
  <Override ContentType="application/vnd.openxmlformats-officedocument.presentationml.slideLayout+xml" PartName="/ppt/slideLayouts/slideLayout32.xml"/>
  <Override ContentType="application/vnd.openxmlformats-officedocument.presentationml.slideLayout+xml" PartName="/ppt/slideLayouts/slideLayout33.xml"/>
  <Override ContentType="application/vnd.openxmlformats-officedocument.theme+xml" PartName="/ppt/theme/theme3.xml"/>
  <Override ContentType="application/vnd.openxmlformats-officedocument.theme+xml" PartName="/ppt/theme/theme4.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drawingml.chart+xml" PartName="/ppt/charts/chart1.xml"/>
  <Override ContentType="application/vnd.ms-office.chartstyle+xml" PartName="/ppt/charts/style1.xml"/>
  <Override ContentType="application/vnd.ms-office.chartcolorstyle+xml" PartName="/ppt/charts/colors1.xml"/>
  <Override ContentType="application/vnd.openxmlformats-officedocument.drawingml.chart+xml" PartName="/ppt/charts/chart2.xml"/>
  <Override ContentType="application/vnd.ms-office.chartstyle+xml" PartName="/ppt/charts/style2.xml"/>
  <Override ContentType="application/vnd.ms-office.chartcolorstyle+xml" PartName="/ppt/charts/colors2.xml"/>
  <Override ContentType="application/vnd.openxmlformats-officedocument.presentationml.notesSlide+xml" PartName="/ppt/notesSlides/notesSlide4.xml"/>
  <Override ContentType="application/vnd.openxmlformats-officedocument.drawingml.diagramData+xml" PartName="/ppt/diagrams/data1.xml"/>
  <Override ContentType="application/vnd.openxmlformats-officedocument.drawingml.diagramLayout+xml" PartName="/ppt/diagrams/layout1.xml"/>
  <Override ContentType="application/vnd.openxmlformats-officedocument.drawingml.diagramStyle+xml" PartName="/ppt/diagrams/quickStyle1.xml"/>
  <Override ContentType="application/vnd.openxmlformats-officedocument.drawingml.diagramColors+xml" PartName="/ppt/diagrams/colors1.xml"/>
  <Override ContentType="application/vnd.ms-office.drawingml.diagramDrawing+xml" PartName="/ppt/diagrams/drawing1.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drawingml.diagramData+xml" PartName="/ppt/diagrams/data2.xml"/>
  <Override ContentType="application/vnd.openxmlformats-officedocument.drawingml.diagramLayout+xml" PartName="/ppt/diagrams/layout2.xml"/>
  <Override ContentType="application/vnd.openxmlformats-officedocument.drawingml.diagramStyle+xml" PartName="/ppt/diagrams/quickStyle2.xml"/>
  <Override ContentType="application/vnd.openxmlformats-officedocument.drawingml.diagramColors+xml" PartName="/ppt/diagrams/colors2.xml"/>
  <Override ContentType="application/vnd.ms-office.drawingml.diagramDrawing+xml" PartName="/ppt/diagrams/drawing2.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ms-powerpoint.changesinfo+xml" PartName="/ppt/changesInfos/changesInfo1.xml"/>
  <Override ContentType="application/vnd.ms-powerpoint.revisioninfo+xml" PartName="/ppt/revisionInfo.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758" r:id="rId2"/>
    <p:sldMasterId id="2147483766" r:id="rId3"/>
  </p:sldMasterIdLst>
  <p:notesMasterIdLst>
    <p:notesMasterId r:id="rId30"/>
  </p:notesMasterIdLst>
  <p:sldIdLst>
    <p:sldId id="256" r:id="rId4"/>
    <p:sldId id="553" r:id="rId5"/>
    <p:sldId id="566" r:id="rId6"/>
    <p:sldId id="567" r:id="rId7"/>
    <p:sldId id="280" r:id="rId8"/>
    <p:sldId id="260" r:id="rId9"/>
    <p:sldId id="258" r:id="rId10"/>
    <p:sldId id="554" r:id="rId11"/>
    <p:sldId id="262" r:id="rId12"/>
    <p:sldId id="564" r:id="rId13"/>
    <p:sldId id="568" r:id="rId14"/>
    <p:sldId id="442" r:id="rId15"/>
    <p:sldId id="569" r:id="rId16"/>
    <p:sldId id="575" r:id="rId17"/>
    <p:sldId id="571" r:id="rId18"/>
    <p:sldId id="574" r:id="rId19"/>
    <p:sldId id="572" r:id="rId20"/>
    <p:sldId id="573" r:id="rId21"/>
    <p:sldId id="576" r:id="rId22"/>
    <p:sldId id="559" r:id="rId23"/>
    <p:sldId id="555" r:id="rId24"/>
    <p:sldId id="577" r:id="rId25"/>
    <p:sldId id="480" r:id="rId26"/>
    <p:sldId id="578" r:id="rId27"/>
    <p:sldId id="557" r:id="rId28"/>
    <p:sldId id="261" r:id="rId2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97" userDrawn="1">
          <p15:clr>
            <a:srgbClr val="A4A3A4"/>
          </p15:clr>
        </p15:guide>
        <p15:guide id="2" pos="27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hel Donihoo" initials="RD" lastIdx="12" clrIdx="0">
    <p:extLst>
      <p:ext uri="{19B8F6BF-5375-455C-9EA6-DF929625EA0E}">
        <p15:presenceInfo xmlns:p15="http://schemas.microsoft.com/office/powerpoint/2012/main" userId="S::rdonihoo@acep.org::2a135912-8cb6-400e-a960-badaa5b92f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9CA4"/>
    <a:srgbClr val="1A547A"/>
    <a:srgbClr val="0A0E32"/>
    <a:srgbClr val="024053"/>
    <a:srgbClr val="DCDCDC"/>
    <a:srgbClr val="023649"/>
    <a:srgbClr val="DEE2E5"/>
    <a:srgbClr val="034658"/>
    <a:srgbClr val="5EABB2"/>
    <a:srgbClr val="294C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96E6C6-278F-4043-AEAB-FAF734DD7DD7}" v="8" dt="2021-07-19T19:54:54.1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393" autoAdjust="0"/>
  </p:normalViewPr>
  <p:slideViewPr>
    <p:cSldViewPr snapToGrid="0">
      <p:cViewPr varScale="1">
        <p:scale>
          <a:sx n="126" d="100"/>
          <a:sy n="126" d="100"/>
        </p:scale>
        <p:origin x="1194" y="-558"/>
      </p:cViewPr>
      <p:guideLst>
        <p:guide orient="horz" pos="1597"/>
        <p:guide pos="272"/>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 Shahid" clId="Web-{8096E6C6-278F-4043-AEAB-FAF734DD7DD7}"/>
    <pc:docChg chg="modSld">
      <pc:chgData name="Sam Shahid" userId="" providerId="" clId="Web-{8096E6C6-278F-4043-AEAB-FAF734DD7DD7}" dt="2021-07-19T19:54:54.167" v="7" actId="1076"/>
      <pc:docMkLst>
        <pc:docMk/>
      </pc:docMkLst>
      <pc:sldChg chg="modSp">
        <pc:chgData name="Sam Shahid" userId="" providerId="" clId="Web-{8096E6C6-278F-4043-AEAB-FAF734DD7DD7}" dt="2021-07-19T19:54:22.713" v="3" actId="1076"/>
        <pc:sldMkLst>
          <pc:docMk/>
          <pc:sldMk cId="0" sldId="256"/>
        </pc:sldMkLst>
        <pc:spChg chg="mod">
          <ac:chgData name="Sam Shahid" userId="" providerId="" clId="Web-{8096E6C6-278F-4043-AEAB-FAF734DD7DD7}" dt="2021-07-19T19:54:10.181" v="0" actId="1076"/>
          <ac:spMkLst>
            <pc:docMk/>
            <pc:sldMk cId="0" sldId="256"/>
            <ac:spMk id="4" creationId="{C3107D4D-6E20-46BF-A388-639086F48BFE}"/>
          </ac:spMkLst>
        </pc:spChg>
        <pc:spChg chg="mod">
          <ac:chgData name="Sam Shahid" userId="" providerId="" clId="Web-{8096E6C6-278F-4043-AEAB-FAF734DD7DD7}" dt="2021-07-19T19:54:22.713" v="3" actId="1076"/>
          <ac:spMkLst>
            <pc:docMk/>
            <pc:sldMk cId="0" sldId="256"/>
            <ac:spMk id="12" creationId="{B88DE256-6331-46EA-A4E7-EE787B62B507}"/>
          </ac:spMkLst>
        </pc:spChg>
      </pc:sldChg>
      <pc:sldChg chg="modSp">
        <pc:chgData name="Sam Shahid" userId="" providerId="" clId="Web-{8096E6C6-278F-4043-AEAB-FAF734DD7DD7}" dt="2021-07-19T19:54:54.167" v="7" actId="1076"/>
        <pc:sldMkLst>
          <pc:docMk/>
          <pc:sldMk cId="2553709101" sldId="480"/>
        </pc:sldMkLst>
        <pc:spChg chg="mod">
          <ac:chgData name="Sam Shahid" userId="" providerId="" clId="Web-{8096E6C6-278F-4043-AEAB-FAF734DD7DD7}" dt="2021-07-19T19:54:54.167" v="7" actId="1076"/>
          <ac:spMkLst>
            <pc:docMk/>
            <pc:sldMk cId="2553709101" sldId="480"/>
            <ac:spMk id="2" creationId="{132A5F85-C630-42D4-AA85-D21903674364}"/>
          </ac:spMkLst>
        </pc:spChg>
        <pc:spChg chg="mod">
          <ac:chgData name="Sam Shahid" userId="" providerId="" clId="Web-{8096E6C6-278F-4043-AEAB-FAF734DD7DD7}" dt="2021-07-19T19:54:45.370" v="5" actId="1076"/>
          <ac:spMkLst>
            <pc:docMk/>
            <pc:sldMk cId="2553709101" sldId="480"/>
            <ac:spMk id="4" creationId="{56BFE33E-052F-43BF-88BC-4B915DBF2157}"/>
          </ac:spMkLst>
        </pc:spChg>
        <pc:cxnChg chg="mod">
          <ac:chgData name="Sam Shahid" userId="" providerId="" clId="Web-{8096E6C6-278F-4043-AEAB-FAF734DD7DD7}" dt="2021-07-19T19:54:50.870" v="6" actId="1076"/>
          <ac:cxnSpMkLst>
            <pc:docMk/>
            <pc:sldMk cId="2553709101" sldId="480"/>
            <ac:cxnSpMk id="3" creationId="{D43B6A79-6C30-4C22-BA53-54486091DA1F}"/>
          </ac:cxnSpMkLst>
        </pc:cxnChg>
      </pc:sldChg>
    </pc:docChg>
  </pc:docChgLst>
</pc:chgInfo>
</file>

<file path=ppt/charts/_rels/chart1.xml.rels><?xml version="1.0" encoding="UTF-8" standalone="yes" ?><Relationships xmlns="http://schemas.openxmlformats.org/package/2006/relationships"><Relationship Id="rId3" Target="NULL" TargetMode="External" Type="http://schemas.openxmlformats.org/officeDocument/2006/relationships/oleObject"/><Relationship Id="rId2" Target="colors1.xml" Type="http://schemas.microsoft.com/office/2011/relationships/chartColorStyle"/><Relationship Id="rId1" Target="style1.xml" Type="http://schemas.microsoft.com/office/2011/relationships/chartStyle"/></Relationships>
</file>

<file path=ppt/charts/_rels/chart2.xml.rels><?xml version="1.0" encoding="UTF-8" standalone="yes" ?><Relationships xmlns="http://schemas.openxmlformats.org/package/2006/relationships"><Relationship Id="rId3" Target="NULL" TargetMode="External" Type="http://schemas.openxmlformats.org/officeDocument/2006/relationships/oleObject"/><Relationship Id="rId2" Target="colors2.xml" Type="http://schemas.microsoft.com/office/2011/relationships/chartColorStyle"/><Relationship Id="rId1" Target="style2.xml" Type="http://schemas.microsoft.com/office/2011/relationships/chartStyle"/></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862" b="0" i="0" u="none" strike="noStrike" kern="1200" spc="0" baseline="0">
                <a:solidFill>
                  <a:schemeClr val="tx1">
                    <a:lumMod val="65000"/>
                    <a:lumOff val="35000"/>
                  </a:schemeClr>
                </a:solidFill>
                <a:latin typeface="+mn-lt"/>
                <a:ea typeface="+mn-ea"/>
                <a:cs typeface="+mn-cs"/>
              </a:defRPr>
            </a:pPr>
            <a:r>
              <a:rPr lang="en-US" sz="1600" dirty="0">
                <a:solidFill>
                  <a:srgbClr val="023649"/>
                </a:solidFill>
                <a:latin typeface="Montserrat" panose="00000500000000000000"/>
              </a:rPr>
              <a:t>People with SUD that </a:t>
            </a:r>
          </a:p>
          <a:p>
            <a:pPr algn="ctr">
              <a:defRPr/>
            </a:pPr>
            <a:r>
              <a:rPr lang="en-US" sz="1600" dirty="0">
                <a:solidFill>
                  <a:srgbClr val="023649"/>
                </a:solidFill>
                <a:latin typeface="Montserrat" panose="00000500000000000000"/>
              </a:rPr>
              <a:t>received treatment</a:t>
            </a:r>
          </a:p>
        </c:rich>
      </c:tx>
      <c:layout>
        <c:manualLayout>
          <c:xMode val="edge"/>
          <c:yMode val="edge"/>
          <c:x val="0.24839486224731311"/>
          <c:y val="4.2277808478198634E-2"/>
        </c:manualLayout>
      </c:layout>
      <c:overlay val="0"/>
      <c:spPr>
        <a:noFill/>
        <a:ln>
          <a:noFill/>
        </a:ln>
        <a:effectLst/>
      </c:spPr>
      <c:txPr>
        <a:bodyPr rot="0" spcFirstLastPara="1" vertOverflow="ellipsis" vert="horz" wrap="square" anchor="ctr" anchorCtr="1"/>
        <a:lstStyle/>
        <a:p>
          <a:pPr algn="ct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113064230654443"/>
          <c:y val="0.19305451063159274"/>
          <c:w val="0.73691264749065011"/>
          <c:h val="0.74798209462683451"/>
        </c:manualLayout>
      </c:layout>
      <c:pieChart>
        <c:varyColors val="1"/>
        <c:ser>
          <c:idx val="0"/>
          <c:order val="0"/>
          <c:tx>
            <c:strRef>
              <c:f>Sheet1!$B$1</c:f>
              <c:strCache>
                <c:ptCount val="1"/>
                <c:pt idx="0">
                  <c:v>People with SUD that received treatment</c:v>
                </c:pt>
              </c:strCache>
            </c:strRef>
          </c:tx>
          <c:dPt>
            <c:idx val="0"/>
            <c:bubble3D val="0"/>
            <c:spPr>
              <a:solidFill>
                <a:srgbClr val="1A547A"/>
              </a:solidFill>
              <a:ln w="19050">
                <a:solidFill>
                  <a:schemeClr val="lt1"/>
                </a:solidFill>
              </a:ln>
              <a:effectLst/>
            </c:spPr>
            <c:extLst>
              <c:ext xmlns:c16="http://schemas.microsoft.com/office/drawing/2014/chart" uri="{C3380CC4-5D6E-409C-BE32-E72D297353CC}">
                <c16:uniqueId val="{00000004-C0D6-42AD-B834-8EBA1D0CAD39}"/>
              </c:ext>
            </c:extLst>
          </c:dPt>
          <c:dPt>
            <c:idx val="1"/>
            <c:bubble3D val="0"/>
            <c:spPr>
              <a:solidFill>
                <a:srgbClr val="44BAE7"/>
              </a:solidFill>
              <a:ln w="19050">
                <a:solidFill>
                  <a:schemeClr val="lt1"/>
                </a:solidFill>
              </a:ln>
              <a:effectLst/>
            </c:spPr>
            <c:extLst>
              <c:ext xmlns:c16="http://schemas.microsoft.com/office/drawing/2014/chart" uri="{C3380CC4-5D6E-409C-BE32-E72D297353CC}">
                <c16:uniqueId val="{00000002-C0D6-42AD-B834-8EBA1D0CAD39}"/>
              </c:ext>
            </c:extLst>
          </c:dPt>
          <c:dLbls>
            <c:dLbl>
              <c:idx val="0"/>
              <c:layout>
                <c:manualLayout>
                  <c:x val="0.25289241832737702"/>
                  <c:y val="-0.23973681231981997"/>
                </c:manualLayout>
              </c:layout>
              <c:tx>
                <c:rich>
                  <a:bodyPr rot="0" spcFirstLastPara="1" vertOverflow="ellipsis" vert="horz" wrap="square" lIns="38100" tIns="19050" rIns="38100" bIns="19050" anchor="ctr" anchorCtr="1">
                    <a:noAutofit/>
                  </a:bodyPr>
                  <a:lstStyle/>
                  <a:p>
                    <a:pPr>
                      <a:defRPr sz="1197" b="1" i="0" u="none" strike="noStrike" kern="1200" baseline="0">
                        <a:solidFill>
                          <a:schemeClr val="bg1"/>
                        </a:solidFill>
                        <a:latin typeface="+mn-lt"/>
                        <a:ea typeface="+mn-ea"/>
                        <a:cs typeface="+mn-cs"/>
                      </a:defRPr>
                    </a:pPr>
                    <a:fld id="{7F1EF28A-3DD5-46A4-9D94-3F0677BA2B7C}" type="CATEGORYNAME">
                      <a:rPr lang="en-US" sz="1000" b="1"/>
                      <a:pPr>
                        <a:defRPr b="1">
                          <a:solidFill>
                            <a:schemeClr val="bg1"/>
                          </a:solidFill>
                        </a:defRPr>
                      </a:pPr>
                      <a:t>[CATEGORY NAME]</a:t>
                    </a:fld>
                    <a:r>
                      <a:rPr lang="en-US" sz="1000" b="1" baseline="0" dirty="0"/>
                      <a:t>
</a:t>
                    </a:r>
                    <a:fld id="{FE1EEE7E-1DD3-4422-BF62-50C1448CD2F7}" type="PERCENTAGE">
                      <a:rPr lang="en-US" sz="1000" b="1" baseline="0"/>
                      <a:pPr>
                        <a:defRPr b="1">
                          <a:solidFill>
                            <a:schemeClr val="bg1"/>
                          </a:solidFill>
                        </a:defRPr>
                      </a:pPr>
                      <a:t>[PERCENTAGE]</a:t>
                    </a:fld>
                    <a:endParaRPr lang="en-US" sz="1000" b="1" baseline="0" dirty="0"/>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6681964625201837"/>
                      <c:h val="0.15468739943762747"/>
                    </c:manualLayout>
                  </c15:layout>
                  <c15:dlblFieldTable/>
                  <c15:showDataLabelsRange val="0"/>
                </c:ext>
                <c:ext xmlns:c16="http://schemas.microsoft.com/office/drawing/2014/chart" uri="{C3380CC4-5D6E-409C-BE32-E72D297353CC}">
                  <c16:uniqueId val="{00000004-C0D6-42AD-B834-8EBA1D0CAD39}"/>
                </c:ext>
              </c:extLst>
            </c:dLbl>
            <c:dLbl>
              <c:idx val="1"/>
              <c:layout>
                <c:manualLayout>
                  <c:x val="-0.15878988519971707"/>
                  <c:y val="0.18206311266758546"/>
                </c:manualLayout>
              </c:layout>
              <c:tx>
                <c:rich>
                  <a:bodyPr rot="0" spcFirstLastPara="1" vertOverflow="ellipsis" vert="horz" wrap="square" lIns="38100" tIns="19050" rIns="38100" bIns="19050" anchor="ctr" anchorCtr="1">
                    <a:noAutofit/>
                  </a:bodyPr>
                  <a:lstStyle/>
                  <a:p>
                    <a:pPr>
                      <a:defRPr sz="1197" b="1" i="0" u="none" strike="noStrike" kern="1200" baseline="0">
                        <a:solidFill>
                          <a:srgbClr val="44BAE7"/>
                        </a:solidFill>
                        <a:latin typeface="+mn-lt"/>
                        <a:ea typeface="+mn-ea"/>
                        <a:cs typeface="+mn-cs"/>
                      </a:defRPr>
                    </a:pPr>
                    <a:fld id="{72D3FE98-B994-4F4D-BD26-4C692B31A260}" type="CATEGORYNAME">
                      <a:rPr lang="en-US" sz="1000" b="1">
                        <a:solidFill>
                          <a:schemeClr val="bg1"/>
                        </a:solidFill>
                      </a:rPr>
                      <a:pPr>
                        <a:defRPr b="1">
                          <a:solidFill>
                            <a:srgbClr val="44BAE7"/>
                          </a:solidFill>
                        </a:defRPr>
                      </a:pPr>
                      <a:t>[CATEGORY NAME]</a:t>
                    </a:fld>
                    <a:r>
                      <a:rPr lang="en-US" sz="1000" b="1" baseline="0" dirty="0">
                        <a:solidFill>
                          <a:schemeClr val="bg1"/>
                        </a:solidFill>
                      </a:rPr>
                      <a:t>
</a:t>
                    </a:r>
                    <a:fld id="{90F862A6-7F3E-4683-9DB6-F38DA6FCD9DF}" type="PERCENTAGE">
                      <a:rPr lang="en-US" sz="1000" b="1" baseline="0">
                        <a:solidFill>
                          <a:schemeClr val="bg1"/>
                        </a:solidFill>
                      </a:rPr>
                      <a:pPr>
                        <a:defRPr b="1">
                          <a:solidFill>
                            <a:srgbClr val="44BAE7"/>
                          </a:solidFill>
                        </a:defRPr>
                      </a:pPr>
                      <a:t>[PERCENTAGE]</a:t>
                    </a:fld>
                    <a:endParaRPr lang="en-US" sz="1000" b="1" baseline="0" dirty="0">
                      <a:solidFill>
                        <a:schemeClr val="bg1"/>
                      </a:solidFill>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rgbClr val="44BAE7"/>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17708333333333334"/>
                      <c:h val="0.17343749999999999"/>
                    </c:manualLayout>
                  </c15:layout>
                  <c15:dlblFieldTable/>
                  <c15:showDataLabelsRange val="0"/>
                </c:ext>
                <c:ext xmlns:c16="http://schemas.microsoft.com/office/drawing/2014/chart" uri="{C3380CC4-5D6E-409C-BE32-E72D297353CC}">
                  <c16:uniqueId val="{00000002-C0D6-42AD-B834-8EBA1D0CAD39}"/>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Did Not Receive Treatment</c:v>
                </c:pt>
                <c:pt idx="1">
                  <c:v>Received Treatment</c:v>
                </c:pt>
              </c:strCache>
            </c:strRef>
          </c:cat>
          <c:val>
            <c:numRef>
              <c:f>Sheet1!$B$2:$B$3</c:f>
              <c:numCache>
                <c:formatCode>General</c:formatCode>
                <c:ptCount val="2"/>
                <c:pt idx="0">
                  <c:v>88.9</c:v>
                </c:pt>
                <c:pt idx="1">
                  <c:v>11.1</c:v>
                </c:pt>
              </c:numCache>
            </c:numRef>
          </c:val>
          <c:extLst>
            <c:ext xmlns:c16="http://schemas.microsoft.com/office/drawing/2014/chart" uri="{C3380CC4-5D6E-409C-BE32-E72D297353CC}">
              <c16:uniqueId val="{00000000-C0D6-42AD-B834-8EBA1D0CAD39}"/>
            </c:ext>
          </c:extLst>
        </c:ser>
        <c:dLbls>
          <c:showLegendKey val="0"/>
          <c:showVal val="0"/>
          <c:showCatName val="0"/>
          <c:showSerName val="0"/>
          <c:showPercent val="0"/>
          <c:showBubbleSize val="0"/>
          <c:showLeaderLines val="1"/>
        </c:dLbls>
        <c:firstSliceAng val="6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862" b="0" i="0" u="none" strike="noStrike" kern="1200" spc="0" baseline="0">
                <a:solidFill>
                  <a:schemeClr val="tx1">
                    <a:lumMod val="65000"/>
                    <a:lumOff val="35000"/>
                  </a:schemeClr>
                </a:solidFill>
                <a:latin typeface="Montserrat" panose="00000500000000000000"/>
                <a:ea typeface="+mn-ea"/>
                <a:cs typeface="+mn-cs"/>
              </a:defRPr>
            </a:pPr>
            <a:r>
              <a:rPr lang="en-US" sz="1600" dirty="0">
                <a:solidFill>
                  <a:srgbClr val="023649"/>
                </a:solidFill>
                <a:latin typeface="Montserrat" panose="00000500000000000000"/>
              </a:rPr>
              <a:t>People with AUD vs. other SUDs</a:t>
            </a:r>
          </a:p>
        </c:rich>
      </c:tx>
      <c:layout>
        <c:manualLayout>
          <c:xMode val="edge"/>
          <c:yMode val="edge"/>
          <c:x val="0.18896397571285053"/>
          <c:y val="0.10700876960527993"/>
        </c:manualLayout>
      </c:layout>
      <c:overlay val="0"/>
      <c:spPr>
        <a:noFill/>
        <a:ln>
          <a:noFill/>
        </a:ln>
        <a:effectLst/>
      </c:spPr>
      <c:txPr>
        <a:bodyPr rot="0" spcFirstLastPara="1" vertOverflow="ellipsis" vert="horz" wrap="square" anchor="ctr" anchorCtr="1"/>
        <a:lstStyle/>
        <a:p>
          <a:pPr algn="ctr">
            <a:defRPr sz="1862" b="0" i="0" u="none" strike="noStrike" kern="1200" spc="0" baseline="0">
              <a:solidFill>
                <a:schemeClr val="tx1">
                  <a:lumMod val="65000"/>
                  <a:lumOff val="35000"/>
                </a:schemeClr>
              </a:solidFill>
              <a:latin typeface="Montserrat" panose="00000500000000000000"/>
              <a:ea typeface="+mn-ea"/>
              <a:cs typeface="+mn-cs"/>
            </a:defRPr>
          </a:pPr>
          <a:endParaRPr lang="en-US"/>
        </a:p>
      </c:txPr>
    </c:title>
    <c:autoTitleDeleted val="0"/>
    <c:plotArea>
      <c:layout>
        <c:manualLayout>
          <c:layoutTarget val="inner"/>
          <c:xMode val="edge"/>
          <c:yMode val="edge"/>
          <c:x val="0.13093873903640516"/>
          <c:y val="0.31423226019523626"/>
          <c:w val="0.72858607172894385"/>
          <c:h val="0.6857677398047638"/>
        </c:manualLayout>
      </c:layout>
      <c:pieChart>
        <c:varyColors val="1"/>
        <c:ser>
          <c:idx val="0"/>
          <c:order val="0"/>
          <c:tx>
            <c:strRef>
              <c:f>Sheet1!$B$1</c:f>
              <c:strCache>
                <c:ptCount val="1"/>
                <c:pt idx="0">
                  <c:v>People with SUD vs. AUD</c:v>
                </c:pt>
              </c:strCache>
            </c:strRef>
          </c:tx>
          <c:dPt>
            <c:idx val="0"/>
            <c:bubble3D val="0"/>
            <c:spPr>
              <a:solidFill>
                <a:srgbClr val="AC80A0"/>
              </a:solidFill>
              <a:ln w="19050">
                <a:solidFill>
                  <a:schemeClr val="lt1"/>
                </a:solidFill>
              </a:ln>
              <a:effectLst/>
            </c:spPr>
            <c:extLst>
              <c:ext xmlns:c16="http://schemas.microsoft.com/office/drawing/2014/chart" uri="{C3380CC4-5D6E-409C-BE32-E72D297353CC}">
                <c16:uniqueId val="{00000002-3846-416C-841D-6D55EFA3A0AE}"/>
              </c:ext>
            </c:extLst>
          </c:dPt>
          <c:dPt>
            <c:idx val="1"/>
            <c:bubble3D val="0"/>
            <c:spPr>
              <a:solidFill>
                <a:srgbClr val="CFB3CD"/>
              </a:solidFill>
              <a:ln w="19050">
                <a:solidFill>
                  <a:schemeClr val="lt1"/>
                </a:solidFill>
              </a:ln>
              <a:effectLst/>
            </c:spPr>
            <c:extLst>
              <c:ext xmlns:c16="http://schemas.microsoft.com/office/drawing/2014/chart" uri="{C3380CC4-5D6E-409C-BE32-E72D297353CC}">
                <c16:uniqueId val="{00000003-3846-416C-841D-6D55EFA3A0AE}"/>
              </c:ext>
            </c:extLst>
          </c:dPt>
          <c:dLbls>
            <c:dLbl>
              <c:idx val="0"/>
              <c:layout>
                <c:manualLayout>
                  <c:x val="-0.19557363630902319"/>
                  <c:y val="-0.16993162453002258"/>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ontserrat" panose="00000500000000000000"/>
                        <a:ea typeface="+mn-ea"/>
                        <a:cs typeface="+mn-cs"/>
                      </a:defRPr>
                    </a:pPr>
                    <a:fld id="{991AD268-B8E5-4BC1-AC32-7D9F615BEBDA}" type="CATEGORYNAME">
                      <a:rPr lang="en-US" sz="1000" b="1">
                        <a:solidFill>
                          <a:schemeClr val="bg1"/>
                        </a:solidFill>
                      </a:rPr>
                      <a:pPr>
                        <a:defRPr b="1">
                          <a:latin typeface="Montserrat" panose="00000500000000000000"/>
                        </a:defRPr>
                      </a:pPr>
                      <a:t>[CATEGORY NAME]</a:t>
                    </a:fld>
                    <a:r>
                      <a:rPr lang="en-US" sz="1000" b="1" baseline="0" dirty="0"/>
                      <a:t>
</a:t>
                    </a:r>
                    <a:fld id="{6595E44B-7568-4085-94AE-31334327A1B7}" type="PERCENTAGE">
                      <a:rPr lang="en-US" sz="1000" b="1" baseline="0">
                        <a:solidFill>
                          <a:schemeClr val="bg1"/>
                        </a:solidFill>
                      </a:rPr>
                      <a:pPr>
                        <a:defRPr b="1">
                          <a:latin typeface="Montserrat" panose="00000500000000000000"/>
                        </a:defRPr>
                      </a:pPr>
                      <a:t>[PERCENTAGE]</a:t>
                    </a:fld>
                    <a:endParaRPr lang="en-US" sz="1000" b="1" baseline="0" dirty="0"/>
                  </a:p>
                </c:rich>
              </c:tx>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ontserrat" panose="00000500000000000000"/>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846-416C-841D-6D55EFA3A0AE}"/>
                </c:ext>
              </c:extLst>
            </c:dLbl>
            <c:dLbl>
              <c:idx val="1"/>
              <c:layout>
                <c:manualLayout>
                  <c:x val="0.19243026627070683"/>
                  <c:y val="0.20544500534603052"/>
                </c:manualLayout>
              </c:layout>
              <c:tx>
                <c:rich>
                  <a:bodyPr rot="0" spcFirstLastPara="1" vertOverflow="ellipsis" vert="horz" wrap="square" lIns="38100" tIns="19050" rIns="38100" bIns="19050" anchor="ctr" anchorCtr="1">
                    <a:noAutofit/>
                  </a:bodyPr>
                  <a:lstStyle/>
                  <a:p>
                    <a:pPr>
                      <a:defRPr sz="1197" b="1" i="0" u="none" strike="noStrike" kern="1200" baseline="0">
                        <a:solidFill>
                          <a:schemeClr val="tx1">
                            <a:lumMod val="75000"/>
                            <a:lumOff val="25000"/>
                          </a:schemeClr>
                        </a:solidFill>
                        <a:latin typeface="Montserrat" panose="00000500000000000000"/>
                        <a:ea typeface="+mn-ea"/>
                        <a:cs typeface="+mn-cs"/>
                      </a:defRPr>
                    </a:pPr>
                    <a:fld id="{E88B2D55-0FCF-463B-B473-2AA0A1B5785A}" type="CATEGORYNAME">
                      <a:rPr lang="en-US" sz="1000" b="1" smtClean="0">
                        <a:solidFill>
                          <a:schemeClr val="bg1"/>
                        </a:solidFill>
                        <a:latin typeface="Montserrat" panose="00000500000000000000"/>
                      </a:rPr>
                      <a:pPr>
                        <a:defRPr b="1">
                          <a:latin typeface="Montserrat" panose="00000500000000000000"/>
                        </a:defRPr>
                      </a:pPr>
                      <a:t>[CATEGORY NAME]</a:t>
                    </a:fld>
                    <a:r>
                      <a:rPr lang="en-US" sz="1000" b="1" dirty="0">
                        <a:solidFill>
                          <a:schemeClr val="bg1"/>
                        </a:solidFill>
                        <a:latin typeface="Montserrat" panose="00000500000000000000"/>
                      </a:rPr>
                      <a:t>s</a:t>
                    </a:r>
                    <a:r>
                      <a:rPr lang="en-US" sz="1000" b="1" baseline="0" dirty="0">
                        <a:solidFill>
                          <a:schemeClr val="bg1"/>
                        </a:solidFill>
                        <a:latin typeface="Montserrat" panose="00000500000000000000"/>
                      </a:rPr>
                      <a:t>
</a:t>
                    </a:r>
                    <a:fld id="{24863731-E37E-423C-9A25-408FE99AE705}" type="PERCENTAGE">
                      <a:rPr lang="en-US" sz="1000" b="1" baseline="0">
                        <a:solidFill>
                          <a:schemeClr val="bg1"/>
                        </a:solidFill>
                        <a:latin typeface="Montserrat" panose="00000500000000000000"/>
                      </a:rPr>
                      <a:pPr>
                        <a:defRPr b="1">
                          <a:latin typeface="Montserrat" panose="00000500000000000000"/>
                        </a:defRPr>
                      </a:pPr>
                      <a:t>[PERCENTAGE]</a:t>
                    </a:fld>
                    <a:endParaRPr lang="en-US" sz="1000" b="1" baseline="0" dirty="0">
                      <a:solidFill>
                        <a:schemeClr val="bg1"/>
                      </a:solidFill>
                      <a:latin typeface="Montserrat" panose="00000500000000000000"/>
                    </a:endParaRPr>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tx1">
                          <a:lumMod val="75000"/>
                          <a:lumOff val="25000"/>
                        </a:schemeClr>
                      </a:solidFill>
                      <a:latin typeface="Montserrat" panose="00000500000000000000"/>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840920221615173"/>
                      <c:h val="0.18097276350396996"/>
                    </c:manualLayout>
                  </c15:layout>
                  <c15:dlblFieldTable/>
                  <c15:showDataLabelsRange val="0"/>
                </c:ext>
                <c:ext xmlns:c16="http://schemas.microsoft.com/office/drawing/2014/chart" uri="{C3380CC4-5D6E-409C-BE32-E72D297353CC}">
                  <c16:uniqueId val="{00000003-3846-416C-841D-6D55EFA3A0A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AUD</c:v>
                </c:pt>
                <c:pt idx="1">
                  <c:v>Other SUD</c:v>
                </c:pt>
              </c:strCache>
            </c:strRef>
          </c:cat>
          <c:val>
            <c:numRef>
              <c:f>Sheet1!$B$2:$B$3</c:f>
              <c:numCache>
                <c:formatCode>General</c:formatCode>
                <c:ptCount val="2"/>
                <c:pt idx="0">
                  <c:v>73</c:v>
                </c:pt>
                <c:pt idx="1">
                  <c:v>27</c:v>
                </c:pt>
              </c:numCache>
            </c:numRef>
          </c:val>
          <c:extLst>
            <c:ext xmlns:c16="http://schemas.microsoft.com/office/drawing/2014/chart" uri="{C3380CC4-5D6E-409C-BE32-E72D297353CC}">
              <c16:uniqueId val="{00000000-3846-416C-841D-6D55EFA3A0A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70C190-965D-48DC-8141-9D390B8B85B9}" type="doc">
      <dgm:prSet loTypeId="urn:microsoft.com/office/officeart/2005/8/layout/pyramid1" loCatId="pyramid" qsTypeId="urn:microsoft.com/office/officeart/2005/8/quickstyle/simple2" qsCatId="simple" csTypeId="urn:microsoft.com/office/officeart/2005/8/colors/accent1_2" csCatId="accent1" phldr="1"/>
      <dgm:spPr/>
    </dgm:pt>
    <dgm:pt modelId="{845E70B1-8B76-4DED-919E-747A47F138EC}">
      <dgm:prSet phldrT="[Text]" custT="1"/>
      <dgm:spPr>
        <a:solidFill>
          <a:srgbClr val="CFB3CD"/>
        </a:solidFill>
      </dgm:spPr>
      <dgm:t>
        <a:bodyPr/>
        <a:lstStyle/>
        <a:p>
          <a:pPr>
            <a:lnSpc>
              <a:spcPct val="90000"/>
            </a:lnSpc>
            <a:spcAft>
              <a:spcPts val="0"/>
            </a:spcAft>
          </a:pPr>
          <a:endParaRPr lang="en-US" sz="1400" dirty="0">
            <a:solidFill>
              <a:schemeClr val="bg1"/>
            </a:solidFill>
            <a:latin typeface="Montserrat" panose="00000500000000000000"/>
          </a:endParaRPr>
        </a:p>
        <a:p>
          <a:pPr>
            <a:lnSpc>
              <a:spcPct val="100000"/>
            </a:lnSpc>
            <a:spcAft>
              <a:spcPts val="0"/>
            </a:spcAft>
          </a:pPr>
          <a:endParaRPr lang="en-US" sz="1400" dirty="0">
            <a:solidFill>
              <a:schemeClr val="bg1"/>
            </a:solidFill>
            <a:latin typeface="Montserrat" panose="00000500000000000000"/>
          </a:endParaRPr>
        </a:p>
        <a:p>
          <a:pPr>
            <a:lnSpc>
              <a:spcPct val="100000"/>
            </a:lnSpc>
            <a:spcAft>
              <a:spcPts val="0"/>
            </a:spcAft>
          </a:pPr>
          <a:r>
            <a:rPr lang="en-US" sz="1400" dirty="0">
              <a:solidFill>
                <a:schemeClr val="bg1"/>
              </a:solidFill>
              <a:latin typeface="Montserrat" panose="00000500000000000000"/>
            </a:rPr>
            <a:t>Moderate </a:t>
          </a:r>
        </a:p>
        <a:p>
          <a:pPr>
            <a:lnSpc>
              <a:spcPct val="90000"/>
            </a:lnSpc>
            <a:spcAft>
              <a:spcPct val="35000"/>
            </a:spcAft>
          </a:pPr>
          <a:r>
            <a:rPr lang="en-US" sz="1400" dirty="0">
              <a:solidFill>
                <a:schemeClr val="bg1"/>
              </a:solidFill>
              <a:latin typeface="Montserrat" panose="00000500000000000000"/>
            </a:rPr>
            <a:t>to severe use</a:t>
          </a:r>
        </a:p>
      </dgm:t>
    </dgm:pt>
    <dgm:pt modelId="{64D612D2-A8E9-4687-9A35-B6C2700828F6}" type="parTrans" cxnId="{284DEC54-0600-43C7-BA59-A9CBA371F174}">
      <dgm:prSet/>
      <dgm:spPr/>
      <dgm:t>
        <a:bodyPr/>
        <a:lstStyle/>
        <a:p>
          <a:endParaRPr lang="en-US">
            <a:solidFill>
              <a:schemeClr val="bg1"/>
            </a:solidFill>
          </a:endParaRPr>
        </a:p>
      </dgm:t>
    </dgm:pt>
    <dgm:pt modelId="{E6F62060-8C42-47F9-B39D-961122F2403A}" type="sibTrans" cxnId="{284DEC54-0600-43C7-BA59-A9CBA371F174}">
      <dgm:prSet/>
      <dgm:spPr/>
      <dgm:t>
        <a:bodyPr/>
        <a:lstStyle/>
        <a:p>
          <a:endParaRPr lang="en-US">
            <a:solidFill>
              <a:schemeClr val="bg1"/>
            </a:solidFill>
          </a:endParaRPr>
        </a:p>
      </dgm:t>
    </dgm:pt>
    <dgm:pt modelId="{65166CB0-262A-4C3E-820F-D69D335C3C36}">
      <dgm:prSet phldrT="[Text]" custT="1"/>
      <dgm:spPr>
        <a:solidFill>
          <a:srgbClr val="AC80A0"/>
        </a:solidFill>
      </dgm:spPr>
      <dgm:t>
        <a:bodyPr/>
        <a:lstStyle/>
        <a:p>
          <a:r>
            <a:rPr lang="en-US" sz="1400" dirty="0">
              <a:solidFill>
                <a:schemeClr val="bg1"/>
              </a:solidFill>
              <a:latin typeface="Montserrat" panose="00000500000000000000"/>
            </a:rPr>
            <a:t>Risky or problematic use</a:t>
          </a:r>
        </a:p>
      </dgm:t>
    </dgm:pt>
    <dgm:pt modelId="{89E67A38-ACA3-4901-BCC5-6C5259AB95E1}" type="parTrans" cxnId="{919173A8-569E-42E1-9C18-EF9D4B3E2099}">
      <dgm:prSet/>
      <dgm:spPr/>
      <dgm:t>
        <a:bodyPr/>
        <a:lstStyle/>
        <a:p>
          <a:endParaRPr lang="en-US">
            <a:solidFill>
              <a:schemeClr val="bg1"/>
            </a:solidFill>
          </a:endParaRPr>
        </a:p>
      </dgm:t>
    </dgm:pt>
    <dgm:pt modelId="{5B2B5C9D-7B03-4184-A06A-D25798F89DDB}" type="sibTrans" cxnId="{919173A8-569E-42E1-9C18-EF9D4B3E2099}">
      <dgm:prSet/>
      <dgm:spPr/>
      <dgm:t>
        <a:bodyPr/>
        <a:lstStyle/>
        <a:p>
          <a:endParaRPr lang="en-US">
            <a:solidFill>
              <a:schemeClr val="bg1"/>
            </a:solidFill>
          </a:endParaRPr>
        </a:p>
      </dgm:t>
    </dgm:pt>
    <dgm:pt modelId="{B1A191EA-2721-4A99-B4F4-8622176998CE}">
      <dgm:prSet phldrT="[Text]" custT="1"/>
      <dgm:spPr>
        <a:solidFill>
          <a:srgbClr val="44BAE7"/>
        </a:solidFill>
      </dgm:spPr>
      <dgm:t>
        <a:bodyPr/>
        <a:lstStyle/>
        <a:p>
          <a:r>
            <a:rPr lang="en-US" sz="1400" dirty="0">
              <a:solidFill>
                <a:schemeClr val="bg1"/>
              </a:solidFill>
              <a:latin typeface="Montserrat" panose="00000500000000000000"/>
            </a:rPr>
            <a:t>Low-risk use</a:t>
          </a:r>
        </a:p>
      </dgm:t>
    </dgm:pt>
    <dgm:pt modelId="{14B2EEEE-B1E6-488F-8E70-7497DDC2BA89}" type="parTrans" cxnId="{0994AAA3-40A0-4A4E-B263-FBFD96431F94}">
      <dgm:prSet/>
      <dgm:spPr/>
      <dgm:t>
        <a:bodyPr/>
        <a:lstStyle/>
        <a:p>
          <a:endParaRPr lang="en-US">
            <a:solidFill>
              <a:schemeClr val="bg1"/>
            </a:solidFill>
          </a:endParaRPr>
        </a:p>
      </dgm:t>
    </dgm:pt>
    <dgm:pt modelId="{CBF44D58-08CA-4081-AC31-08856E0976B1}" type="sibTrans" cxnId="{0994AAA3-40A0-4A4E-B263-FBFD96431F94}">
      <dgm:prSet/>
      <dgm:spPr/>
      <dgm:t>
        <a:bodyPr/>
        <a:lstStyle/>
        <a:p>
          <a:endParaRPr lang="en-US">
            <a:solidFill>
              <a:schemeClr val="bg1"/>
            </a:solidFill>
          </a:endParaRPr>
        </a:p>
      </dgm:t>
    </dgm:pt>
    <dgm:pt modelId="{15AD6859-2779-43B6-AD05-7FB53EDBCEBD}">
      <dgm:prSet phldrT="[Text]" custT="1"/>
      <dgm:spPr>
        <a:solidFill>
          <a:srgbClr val="1A547A"/>
        </a:solidFill>
      </dgm:spPr>
      <dgm:t>
        <a:bodyPr/>
        <a:lstStyle/>
        <a:p>
          <a:r>
            <a:rPr lang="en-US" sz="1400" dirty="0">
              <a:solidFill>
                <a:schemeClr val="bg1"/>
              </a:solidFill>
              <a:latin typeface="Montserrat" panose="00000500000000000000"/>
            </a:rPr>
            <a:t>Abstinence</a:t>
          </a:r>
        </a:p>
      </dgm:t>
    </dgm:pt>
    <dgm:pt modelId="{DBD380CA-BBCC-49BF-B234-4947309FF073}" type="parTrans" cxnId="{4904FC72-16C5-4D0A-93FA-1761725EEFF5}">
      <dgm:prSet/>
      <dgm:spPr/>
      <dgm:t>
        <a:bodyPr/>
        <a:lstStyle/>
        <a:p>
          <a:endParaRPr lang="en-US">
            <a:solidFill>
              <a:schemeClr val="bg1"/>
            </a:solidFill>
          </a:endParaRPr>
        </a:p>
      </dgm:t>
    </dgm:pt>
    <dgm:pt modelId="{FF5F18F3-FD28-471A-A2CF-22F62857B60A}" type="sibTrans" cxnId="{4904FC72-16C5-4D0A-93FA-1761725EEFF5}">
      <dgm:prSet/>
      <dgm:spPr/>
      <dgm:t>
        <a:bodyPr/>
        <a:lstStyle/>
        <a:p>
          <a:endParaRPr lang="en-US">
            <a:solidFill>
              <a:schemeClr val="bg1"/>
            </a:solidFill>
          </a:endParaRPr>
        </a:p>
      </dgm:t>
    </dgm:pt>
    <dgm:pt modelId="{BEA4AC52-5EAA-432F-8CEF-4344162E207B}" type="pres">
      <dgm:prSet presAssocID="{5D70C190-965D-48DC-8141-9D390B8B85B9}" presName="Name0" presStyleCnt="0">
        <dgm:presLayoutVars>
          <dgm:dir/>
          <dgm:animLvl val="lvl"/>
          <dgm:resizeHandles val="exact"/>
        </dgm:presLayoutVars>
      </dgm:prSet>
      <dgm:spPr/>
    </dgm:pt>
    <dgm:pt modelId="{6446856E-52CE-42CC-8CF1-334A5A0BAA01}" type="pres">
      <dgm:prSet presAssocID="{845E70B1-8B76-4DED-919E-747A47F138EC}" presName="Name8" presStyleCnt="0"/>
      <dgm:spPr/>
    </dgm:pt>
    <dgm:pt modelId="{F36ADCCE-E8E6-43B3-8533-288CC5B1EE6D}" type="pres">
      <dgm:prSet presAssocID="{845E70B1-8B76-4DED-919E-747A47F138EC}" presName="level" presStyleLbl="node1" presStyleIdx="0" presStyleCnt="4">
        <dgm:presLayoutVars>
          <dgm:chMax val="1"/>
          <dgm:bulletEnabled val="1"/>
        </dgm:presLayoutVars>
      </dgm:prSet>
      <dgm:spPr/>
    </dgm:pt>
    <dgm:pt modelId="{B34E0190-8AD4-4B02-8566-8C9DC0D08648}" type="pres">
      <dgm:prSet presAssocID="{845E70B1-8B76-4DED-919E-747A47F138EC}" presName="levelTx" presStyleLbl="revTx" presStyleIdx="0" presStyleCnt="0">
        <dgm:presLayoutVars>
          <dgm:chMax val="1"/>
          <dgm:bulletEnabled val="1"/>
        </dgm:presLayoutVars>
      </dgm:prSet>
      <dgm:spPr/>
    </dgm:pt>
    <dgm:pt modelId="{28602CCE-5204-42B2-B256-26B4E70AF6C0}" type="pres">
      <dgm:prSet presAssocID="{65166CB0-262A-4C3E-820F-D69D335C3C36}" presName="Name8" presStyleCnt="0"/>
      <dgm:spPr/>
    </dgm:pt>
    <dgm:pt modelId="{D352C384-EF39-47F4-AD4D-E9A142FB4C1F}" type="pres">
      <dgm:prSet presAssocID="{65166CB0-262A-4C3E-820F-D69D335C3C36}" presName="level" presStyleLbl="node1" presStyleIdx="1" presStyleCnt="4">
        <dgm:presLayoutVars>
          <dgm:chMax val="1"/>
          <dgm:bulletEnabled val="1"/>
        </dgm:presLayoutVars>
      </dgm:prSet>
      <dgm:spPr/>
    </dgm:pt>
    <dgm:pt modelId="{178D09DC-F738-4600-B107-CDC77AB7739C}" type="pres">
      <dgm:prSet presAssocID="{65166CB0-262A-4C3E-820F-D69D335C3C36}" presName="levelTx" presStyleLbl="revTx" presStyleIdx="0" presStyleCnt="0">
        <dgm:presLayoutVars>
          <dgm:chMax val="1"/>
          <dgm:bulletEnabled val="1"/>
        </dgm:presLayoutVars>
      </dgm:prSet>
      <dgm:spPr/>
    </dgm:pt>
    <dgm:pt modelId="{0268D5BA-5424-49A5-825B-57E10DBBF892}" type="pres">
      <dgm:prSet presAssocID="{B1A191EA-2721-4A99-B4F4-8622176998CE}" presName="Name8" presStyleCnt="0"/>
      <dgm:spPr/>
    </dgm:pt>
    <dgm:pt modelId="{D2203D2A-90EC-49A9-A198-7780ED99222D}" type="pres">
      <dgm:prSet presAssocID="{B1A191EA-2721-4A99-B4F4-8622176998CE}" presName="level" presStyleLbl="node1" presStyleIdx="2" presStyleCnt="4">
        <dgm:presLayoutVars>
          <dgm:chMax val="1"/>
          <dgm:bulletEnabled val="1"/>
        </dgm:presLayoutVars>
      </dgm:prSet>
      <dgm:spPr/>
    </dgm:pt>
    <dgm:pt modelId="{3A5F9F35-EB51-45DC-952A-49160EC7CCC9}" type="pres">
      <dgm:prSet presAssocID="{B1A191EA-2721-4A99-B4F4-8622176998CE}" presName="levelTx" presStyleLbl="revTx" presStyleIdx="0" presStyleCnt="0">
        <dgm:presLayoutVars>
          <dgm:chMax val="1"/>
          <dgm:bulletEnabled val="1"/>
        </dgm:presLayoutVars>
      </dgm:prSet>
      <dgm:spPr/>
    </dgm:pt>
    <dgm:pt modelId="{F4550297-5321-4E14-B63A-C9F91E68B6DA}" type="pres">
      <dgm:prSet presAssocID="{15AD6859-2779-43B6-AD05-7FB53EDBCEBD}" presName="Name8" presStyleCnt="0"/>
      <dgm:spPr/>
    </dgm:pt>
    <dgm:pt modelId="{1C4ED446-70D9-48B6-B7C3-BEC2FD0D2378}" type="pres">
      <dgm:prSet presAssocID="{15AD6859-2779-43B6-AD05-7FB53EDBCEBD}" presName="level" presStyleLbl="node1" presStyleIdx="3" presStyleCnt="4">
        <dgm:presLayoutVars>
          <dgm:chMax val="1"/>
          <dgm:bulletEnabled val="1"/>
        </dgm:presLayoutVars>
      </dgm:prSet>
      <dgm:spPr/>
    </dgm:pt>
    <dgm:pt modelId="{A8A40C6E-1268-4AFA-8F92-A34BEE772E87}" type="pres">
      <dgm:prSet presAssocID="{15AD6859-2779-43B6-AD05-7FB53EDBCEBD}" presName="levelTx" presStyleLbl="revTx" presStyleIdx="0" presStyleCnt="0">
        <dgm:presLayoutVars>
          <dgm:chMax val="1"/>
          <dgm:bulletEnabled val="1"/>
        </dgm:presLayoutVars>
      </dgm:prSet>
      <dgm:spPr/>
    </dgm:pt>
  </dgm:ptLst>
  <dgm:cxnLst>
    <dgm:cxn modelId="{449D7F1D-850B-4F71-993F-DD84DED1D2B8}" type="presOf" srcId="{B1A191EA-2721-4A99-B4F4-8622176998CE}" destId="{D2203D2A-90EC-49A9-A198-7780ED99222D}" srcOrd="0" destOrd="0" presId="urn:microsoft.com/office/officeart/2005/8/layout/pyramid1"/>
    <dgm:cxn modelId="{014F9E29-066E-4363-8DD5-E438838B5EE0}" type="presOf" srcId="{845E70B1-8B76-4DED-919E-747A47F138EC}" destId="{F36ADCCE-E8E6-43B3-8533-288CC5B1EE6D}" srcOrd="0" destOrd="0" presId="urn:microsoft.com/office/officeart/2005/8/layout/pyramid1"/>
    <dgm:cxn modelId="{A4449C30-C2D5-4CE4-BBCA-9BC6070AE7F2}" type="presOf" srcId="{65166CB0-262A-4C3E-820F-D69D335C3C36}" destId="{178D09DC-F738-4600-B107-CDC77AB7739C}" srcOrd="1" destOrd="0" presId="urn:microsoft.com/office/officeart/2005/8/layout/pyramid1"/>
    <dgm:cxn modelId="{F66B8662-AD1A-4C47-8940-EE4066659C04}" type="presOf" srcId="{B1A191EA-2721-4A99-B4F4-8622176998CE}" destId="{3A5F9F35-EB51-45DC-952A-49160EC7CCC9}" srcOrd="1" destOrd="0" presId="urn:microsoft.com/office/officeart/2005/8/layout/pyramid1"/>
    <dgm:cxn modelId="{0CB9AC65-404D-40F9-8A2E-34D37EB6392D}" type="presOf" srcId="{15AD6859-2779-43B6-AD05-7FB53EDBCEBD}" destId="{1C4ED446-70D9-48B6-B7C3-BEC2FD0D2378}" srcOrd="0" destOrd="0" presId="urn:microsoft.com/office/officeart/2005/8/layout/pyramid1"/>
    <dgm:cxn modelId="{4904FC72-16C5-4D0A-93FA-1761725EEFF5}" srcId="{5D70C190-965D-48DC-8141-9D390B8B85B9}" destId="{15AD6859-2779-43B6-AD05-7FB53EDBCEBD}" srcOrd="3" destOrd="0" parTransId="{DBD380CA-BBCC-49BF-B234-4947309FF073}" sibTransId="{FF5F18F3-FD28-471A-A2CF-22F62857B60A}"/>
    <dgm:cxn modelId="{284DEC54-0600-43C7-BA59-A9CBA371F174}" srcId="{5D70C190-965D-48DC-8141-9D390B8B85B9}" destId="{845E70B1-8B76-4DED-919E-747A47F138EC}" srcOrd="0" destOrd="0" parTransId="{64D612D2-A8E9-4687-9A35-B6C2700828F6}" sibTransId="{E6F62060-8C42-47F9-B39D-961122F2403A}"/>
    <dgm:cxn modelId="{919CA780-7D28-4B0A-A217-D6DE0E94FA59}" type="presOf" srcId="{5D70C190-965D-48DC-8141-9D390B8B85B9}" destId="{BEA4AC52-5EAA-432F-8CEF-4344162E207B}" srcOrd="0" destOrd="0" presId="urn:microsoft.com/office/officeart/2005/8/layout/pyramid1"/>
    <dgm:cxn modelId="{7D81C19C-268F-42E2-9A36-291DABF529E2}" type="presOf" srcId="{845E70B1-8B76-4DED-919E-747A47F138EC}" destId="{B34E0190-8AD4-4B02-8566-8C9DC0D08648}" srcOrd="1" destOrd="0" presId="urn:microsoft.com/office/officeart/2005/8/layout/pyramid1"/>
    <dgm:cxn modelId="{0994AAA3-40A0-4A4E-B263-FBFD96431F94}" srcId="{5D70C190-965D-48DC-8141-9D390B8B85B9}" destId="{B1A191EA-2721-4A99-B4F4-8622176998CE}" srcOrd="2" destOrd="0" parTransId="{14B2EEEE-B1E6-488F-8E70-7497DDC2BA89}" sibTransId="{CBF44D58-08CA-4081-AC31-08856E0976B1}"/>
    <dgm:cxn modelId="{919173A8-569E-42E1-9C18-EF9D4B3E2099}" srcId="{5D70C190-965D-48DC-8141-9D390B8B85B9}" destId="{65166CB0-262A-4C3E-820F-D69D335C3C36}" srcOrd="1" destOrd="0" parTransId="{89E67A38-ACA3-4901-BCC5-6C5259AB95E1}" sibTransId="{5B2B5C9D-7B03-4184-A06A-D25798F89DDB}"/>
    <dgm:cxn modelId="{295AB7AB-61FB-486E-958E-5CF263D82943}" type="presOf" srcId="{15AD6859-2779-43B6-AD05-7FB53EDBCEBD}" destId="{A8A40C6E-1268-4AFA-8F92-A34BEE772E87}" srcOrd="1" destOrd="0" presId="urn:microsoft.com/office/officeart/2005/8/layout/pyramid1"/>
    <dgm:cxn modelId="{9F015AF8-A74B-442A-A131-950E0CA93D67}" type="presOf" srcId="{65166CB0-262A-4C3E-820F-D69D335C3C36}" destId="{D352C384-EF39-47F4-AD4D-E9A142FB4C1F}" srcOrd="0" destOrd="0" presId="urn:microsoft.com/office/officeart/2005/8/layout/pyramid1"/>
    <dgm:cxn modelId="{33DACDC0-0ED4-48E0-8746-1084B1147236}" type="presParOf" srcId="{BEA4AC52-5EAA-432F-8CEF-4344162E207B}" destId="{6446856E-52CE-42CC-8CF1-334A5A0BAA01}" srcOrd="0" destOrd="0" presId="urn:microsoft.com/office/officeart/2005/8/layout/pyramid1"/>
    <dgm:cxn modelId="{7C85379B-2BA0-40A1-87E6-A7BD75EE620E}" type="presParOf" srcId="{6446856E-52CE-42CC-8CF1-334A5A0BAA01}" destId="{F36ADCCE-E8E6-43B3-8533-288CC5B1EE6D}" srcOrd="0" destOrd="0" presId="urn:microsoft.com/office/officeart/2005/8/layout/pyramid1"/>
    <dgm:cxn modelId="{6C4DA08F-7E51-4AEB-B694-14DEDC0DD6BA}" type="presParOf" srcId="{6446856E-52CE-42CC-8CF1-334A5A0BAA01}" destId="{B34E0190-8AD4-4B02-8566-8C9DC0D08648}" srcOrd="1" destOrd="0" presId="urn:microsoft.com/office/officeart/2005/8/layout/pyramid1"/>
    <dgm:cxn modelId="{B4D374D2-3CF7-43C7-AB25-C4FD936A4EDF}" type="presParOf" srcId="{BEA4AC52-5EAA-432F-8CEF-4344162E207B}" destId="{28602CCE-5204-42B2-B256-26B4E70AF6C0}" srcOrd="1" destOrd="0" presId="urn:microsoft.com/office/officeart/2005/8/layout/pyramid1"/>
    <dgm:cxn modelId="{7495205F-125F-4FD9-813F-69BC99D0BDC9}" type="presParOf" srcId="{28602CCE-5204-42B2-B256-26B4E70AF6C0}" destId="{D352C384-EF39-47F4-AD4D-E9A142FB4C1F}" srcOrd="0" destOrd="0" presId="urn:microsoft.com/office/officeart/2005/8/layout/pyramid1"/>
    <dgm:cxn modelId="{0C70924A-A305-4891-9194-31CE868082F8}" type="presParOf" srcId="{28602CCE-5204-42B2-B256-26B4E70AF6C0}" destId="{178D09DC-F738-4600-B107-CDC77AB7739C}" srcOrd="1" destOrd="0" presId="urn:microsoft.com/office/officeart/2005/8/layout/pyramid1"/>
    <dgm:cxn modelId="{6C6C4E07-76AD-49F7-A5C9-A7EFEF0FE178}" type="presParOf" srcId="{BEA4AC52-5EAA-432F-8CEF-4344162E207B}" destId="{0268D5BA-5424-49A5-825B-57E10DBBF892}" srcOrd="2" destOrd="0" presId="urn:microsoft.com/office/officeart/2005/8/layout/pyramid1"/>
    <dgm:cxn modelId="{C13DEFFD-04DD-4FEC-A9CF-117E02DAB26F}" type="presParOf" srcId="{0268D5BA-5424-49A5-825B-57E10DBBF892}" destId="{D2203D2A-90EC-49A9-A198-7780ED99222D}" srcOrd="0" destOrd="0" presId="urn:microsoft.com/office/officeart/2005/8/layout/pyramid1"/>
    <dgm:cxn modelId="{EF2C74C6-6A9A-4989-B88D-13A5B7DEF404}" type="presParOf" srcId="{0268D5BA-5424-49A5-825B-57E10DBBF892}" destId="{3A5F9F35-EB51-45DC-952A-49160EC7CCC9}" srcOrd="1" destOrd="0" presId="urn:microsoft.com/office/officeart/2005/8/layout/pyramid1"/>
    <dgm:cxn modelId="{4A81F501-188B-423F-8AD3-5452B2C10B0B}" type="presParOf" srcId="{BEA4AC52-5EAA-432F-8CEF-4344162E207B}" destId="{F4550297-5321-4E14-B63A-C9F91E68B6DA}" srcOrd="3" destOrd="0" presId="urn:microsoft.com/office/officeart/2005/8/layout/pyramid1"/>
    <dgm:cxn modelId="{66A72C4E-26CA-4BBB-B311-F7BE254F80E2}" type="presParOf" srcId="{F4550297-5321-4E14-B63A-C9F91E68B6DA}" destId="{1C4ED446-70D9-48B6-B7C3-BEC2FD0D2378}" srcOrd="0" destOrd="0" presId="urn:microsoft.com/office/officeart/2005/8/layout/pyramid1"/>
    <dgm:cxn modelId="{0EF2C9F4-D7FD-4B4B-B712-BB7CD1334707}" type="presParOf" srcId="{F4550297-5321-4E14-B63A-C9F91E68B6DA}" destId="{A8A40C6E-1268-4AFA-8F92-A34BEE772E87}" srcOrd="1" destOrd="0" presId="urn:microsoft.com/office/officeart/2005/8/layout/pyramid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29688D-34CF-4AD6-A8DF-69139D6818B6}"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AE6D4156-41FB-4D3B-A9F1-F547252FCC68}">
      <dgm:prSet phldrT="[Text]"/>
      <dgm:spPr/>
      <dgm:t>
        <a:bodyPr/>
        <a:lstStyle/>
        <a:p>
          <a:r>
            <a:rPr lang="en-US" dirty="0"/>
            <a:t>Raise the subject.</a:t>
          </a:r>
        </a:p>
      </dgm:t>
    </dgm:pt>
    <dgm:pt modelId="{DD4D3669-6240-47D2-A370-32F238A835AA}" type="parTrans" cxnId="{E3D9220E-81B7-4D9C-A692-D92EAA01E5ED}">
      <dgm:prSet/>
      <dgm:spPr/>
      <dgm:t>
        <a:bodyPr/>
        <a:lstStyle/>
        <a:p>
          <a:endParaRPr lang="en-US"/>
        </a:p>
      </dgm:t>
    </dgm:pt>
    <dgm:pt modelId="{4299A609-F742-4DD0-8B84-A75057B9F3B2}" type="sibTrans" cxnId="{E3D9220E-81B7-4D9C-A692-D92EAA01E5ED}">
      <dgm:prSet/>
      <dgm:spPr/>
      <dgm:t>
        <a:bodyPr/>
        <a:lstStyle/>
        <a:p>
          <a:endParaRPr lang="en-US"/>
        </a:p>
      </dgm:t>
    </dgm:pt>
    <dgm:pt modelId="{CBFC927B-8462-4739-88FB-E63E88D8ADC5}">
      <dgm:prSet phldrT="[Text]"/>
      <dgm:spPr/>
      <dgm:t>
        <a:bodyPr/>
        <a:lstStyle/>
        <a:p>
          <a:r>
            <a:rPr lang="en-US" dirty="0"/>
            <a:t>Provide feedback without judgment.</a:t>
          </a:r>
        </a:p>
      </dgm:t>
    </dgm:pt>
    <dgm:pt modelId="{B2B391F2-37B8-4373-8ADB-5C7EB9796258}" type="parTrans" cxnId="{31F6049C-BC5B-4A00-B22D-8752856C5BD7}">
      <dgm:prSet/>
      <dgm:spPr/>
      <dgm:t>
        <a:bodyPr/>
        <a:lstStyle/>
        <a:p>
          <a:endParaRPr lang="en-US"/>
        </a:p>
      </dgm:t>
    </dgm:pt>
    <dgm:pt modelId="{8C535FE4-3032-4654-B2C0-5588F162A471}" type="sibTrans" cxnId="{31F6049C-BC5B-4A00-B22D-8752856C5BD7}">
      <dgm:prSet/>
      <dgm:spPr/>
      <dgm:t>
        <a:bodyPr/>
        <a:lstStyle/>
        <a:p>
          <a:endParaRPr lang="en-US"/>
        </a:p>
      </dgm:t>
    </dgm:pt>
    <dgm:pt modelId="{6397D6B8-7EF7-432C-B30A-C70CB83C54C5}">
      <dgm:prSet phldrT="[Text]"/>
      <dgm:spPr/>
      <dgm:t>
        <a:bodyPr/>
        <a:lstStyle/>
        <a:p>
          <a:r>
            <a:rPr lang="en-US" dirty="0"/>
            <a:t>Enhance motivation.</a:t>
          </a:r>
        </a:p>
      </dgm:t>
    </dgm:pt>
    <dgm:pt modelId="{A5EF22E4-0A3A-46D0-B72A-01116135BB94}" type="parTrans" cxnId="{C10C33BC-6016-441F-960F-B5935C0ADB44}">
      <dgm:prSet/>
      <dgm:spPr/>
      <dgm:t>
        <a:bodyPr/>
        <a:lstStyle/>
        <a:p>
          <a:endParaRPr lang="en-US"/>
        </a:p>
      </dgm:t>
    </dgm:pt>
    <dgm:pt modelId="{B3FF38CB-ED30-490C-A2C9-56936EF6059B}" type="sibTrans" cxnId="{C10C33BC-6016-441F-960F-B5935C0ADB44}">
      <dgm:prSet/>
      <dgm:spPr/>
      <dgm:t>
        <a:bodyPr/>
        <a:lstStyle/>
        <a:p>
          <a:endParaRPr lang="en-US"/>
        </a:p>
      </dgm:t>
    </dgm:pt>
    <dgm:pt modelId="{65C68B09-50EB-434D-8E47-161DE39EDCF9}">
      <dgm:prSet phldrT="[Text]"/>
      <dgm:spPr/>
      <dgm:t>
        <a:bodyPr/>
        <a:lstStyle/>
        <a:p>
          <a:r>
            <a:rPr lang="en-US" dirty="0"/>
            <a:t>“One a scale of 1 to 10, how ready are you to stop using, cut back, or enroll in a program?” … “Why didn’t you pick a lower number?”</a:t>
          </a:r>
        </a:p>
      </dgm:t>
    </dgm:pt>
    <dgm:pt modelId="{AF98B96C-F664-4C35-90F6-05A2D49323DC}" type="parTrans" cxnId="{54EE6EBC-5197-405C-9A1F-E6708333FAAC}">
      <dgm:prSet/>
      <dgm:spPr/>
      <dgm:t>
        <a:bodyPr/>
        <a:lstStyle/>
        <a:p>
          <a:endParaRPr lang="en-US"/>
        </a:p>
      </dgm:t>
    </dgm:pt>
    <dgm:pt modelId="{AB64B7A4-2C59-4FBB-8721-6380CFED9270}" type="sibTrans" cxnId="{54EE6EBC-5197-405C-9A1F-E6708333FAAC}">
      <dgm:prSet/>
      <dgm:spPr/>
      <dgm:t>
        <a:bodyPr/>
        <a:lstStyle/>
        <a:p>
          <a:endParaRPr lang="en-US"/>
        </a:p>
      </dgm:t>
    </dgm:pt>
    <dgm:pt modelId="{17C5F527-9E5F-40AA-BB3C-233BFBAE3C1E}">
      <dgm:prSet phldrT="[Text]"/>
      <dgm:spPr/>
      <dgm:t>
        <a:bodyPr/>
        <a:lstStyle/>
        <a:p>
          <a:r>
            <a:rPr lang="en-US" dirty="0"/>
            <a:t>Negotiate a goal.</a:t>
          </a:r>
        </a:p>
      </dgm:t>
    </dgm:pt>
    <dgm:pt modelId="{1EDDDDC7-11A3-46C5-A07D-E334A784387C}" type="parTrans" cxnId="{1F80A4CC-7CB0-4CAB-B86D-01C38FA36315}">
      <dgm:prSet/>
      <dgm:spPr/>
      <dgm:t>
        <a:bodyPr/>
        <a:lstStyle/>
        <a:p>
          <a:endParaRPr lang="en-US"/>
        </a:p>
      </dgm:t>
    </dgm:pt>
    <dgm:pt modelId="{305170D1-51B4-4877-B1CF-46B03814C9CE}" type="sibTrans" cxnId="{1F80A4CC-7CB0-4CAB-B86D-01C38FA36315}">
      <dgm:prSet/>
      <dgm:spPr/>
      <dgm:t>
        <a:bodyPr/>
        <a:lstStyle/>
        <a:p>
          <a:endParaRPr lang="en-US"/>
        </a:p>
      </dgm:t>
    </dgm:pt>
    <dgm:pt modelId="{8ED3A60C-EE48-4E27-A712-5D44B7DF01A2}">
      <dgm:prSet phldrT="[Text]"/>
      <dgm:spPr/>
      <dgm:t>
        <a:bodyPr/>
        <a:lstStyle/>
        <a:p>
          <a:r>
            <a:rPr lang="en-US" dirty="0"/>
            <a:t>Meet the patient “where they are” and try to make a goal that is acceptable to them.</a:t>
          </a:r>
        </a:p>
      </dgm:t>
    </dgm:pt>
    <dgm:pt modelId="{61EF66C1-AA64-4376-BE90-236A26CCE5C8}" type="parTrans" cxnId="{A22B232C-1FA7-435A-AA4B-F3827BDE3B8B}">
      <dgm:prSet/>
      <dgm:spPr/>
      <dgm:t>
        <a:bodyPr/>
        <a:lstStyle/>
        <a:p>
          <a:endParaRPr lang="en-US"/>
        </a:p>
      </dgm:t>
    </dgm:pt>
    <dgm:pt modelId="{76430E07-582D-4264-88EA-AA95C42EF3B1}" type="sibTrans" cxnId="{A22B232C-1FA7-435A-AA4B-F3827BDE3B8B}">
      <dgm:prSet/>
      <dgm:spPr/>
      <dgm:t>
        <a:bodyPr/>
        <a:lstStyle/>
        <a:p>
          <a:endParaRPr lang="en-US"/>
        </a:p>
      </dgm:t>
    </dgm:pt>
    <dgm:pt modelId="{327E85D7-4A09-43C1-B779-C902D2B8938D}" type="pres">
      <dgm:prSet presAssocID="{5C29688D-34CF-4AD6-A8DF-69139D6818B6}" presName="outerComposite" presStyleCnt="0">
        <dgm:presLayoutVars>
          <dgm:chMax val="5"/>
          <dgm:dir/>
          <dgm:resizeHandles val="exact"/>
        </dgm:presLayoutVars>
      </dgm:prSet>
      <dgm:spPr/>
    </dgm:pt>
    <dgm:pt modelId="{3C1B0E60-47F0-446D-8F74-784CB2CE6118}" type="pres">
      <dgm:prSet presAssocID="{5C29688D-34CF-4AD6-A8DF-69139D6818B6}" presName="dummyMaxCanvas" presStyleCnt="0">
        <dgm:presLayoutVars/>
      </dgm:prSet>
      <dgm:spPr/>
    </dgm:pt>
    <dgm:pt modelId="{0A89CB12-7A0C-4C28-AF5B-3248CFB58C4F}" type="pres">
      <dgm:prSet presAssocID="{5C29688D-34CF-4AD6-A8DF-69139D6818B6}" presName="FourNodes_1" presStyleLbl="node1" presStyleIdx="0" presStyleCnt="4" custScaleX="93647" custScaleY="47431" custLinFactNeighborX="21732" custLinFactNeighborY="2562">
        <dgm:presLayoutVars>
          <dgm:bulletEnabled val="1"/>
        </dgm:presLayoutVars>
      </dgm:prSet>
      <dgm:spPr/>
    </dgm:pt>
    <dgm:pt modelId="{B67F7B57-6A82-4B28-9BEA-81FF28CE649A}" type="pres">
      <dgm:prSet presAssocID="{5C29688D-34CF-4AD6-A8DF-69139D6818B6}" presName="FourNodes_2" presStyleLbl="node1" presStyleIdx="1" presStyleCnt="4" custScaleX="93177" custScaleY="47431" custLinFactNeighborX="13305" custLinFactNeighborY="-45165">
        <dgm:presLayoutVars>
          <dgm:bulletEnabled val="1"/>
        </dgm:presLayoutVars>
      </dgm:prSet>
      <dgm:spPr/>
    </dgm:pt>
    <dgm:pt modelId="{62A650FF-F125-4675-BB8A-55B2C78E67B0}" type="pres">
      <dgm:prSet presAssocID="{5C29688D-34CF-4AD6-A8DF-69139D6818B6}" presName="FourNodes_3" presStyleLbl="node1" presStyleIdx="2" presStyleCnt="4" custScaleX="92936" custLinFactNeighborX="5312" custLinFactNeighborY="-65224">
        <dgm:presLayoutVars>
          <dgm:bulletEnabled val="1"/>
        </dgm:presLayoutVars>
      </dgm:prSet>
      <dgm:spPr/>
    </dgm:pt>
    <dgm:pt modelId="{47D82CD6-C121-411D-AACB-8BA5290625EB}" type="pres">
      <dgm:prSet presAssocID="{5C29688D-34CF-4AD6-A8DF-69139D6818B6}" presName="FourNodes_4" presStyleLbl="node1" presStyleIdx="3" presStyleCnt="4" custScaleX="93482" custScaleY="84927" custLinFactNeighborX="-2787" custLinFactNeighborY="-68640">
        <dgm:presLayoutVars>
          <dgm:bulletEnabled val="1"/>
        </dgm:presLayoutVars>
      </dgm:prSet>
      <dgm:spPr/>
    </dgm:pt>
    <dgm:pt modelId="{AF913685-F9C6-4BC3-A0DF-FE1A3C1A26A3}" type="pres">
      <dgm:prSet presAssocID="{5C29688D-34CF-4AD6-A8DF-69139D6818B6}" presName="FourConn_1-2" presStyleLbl="fgAccFollowNode1" presStyleIdx="0" presStyleCnt="3" custScaleX="63755" custScaleY="76452" custLinFactX="5473" custLinFactNeighborX="100000" custLinFactNeighborY="-32357">
        <dgm:presLayoutVars>
          <dgm:bulletEnabled val="1"/>
        </dgm:presLayoutVars>
      </dgm:prSet>
      <dgm:spPr/>
    </dgm:pt>
    <dgm:pt modelId="{84639B1B-CB05-4D52-9313-C7382559D363}" type="pres">
      <dgm:prSet presAssocID="{5C29688D-34CF-4AD6-A8DF-69139D6818B6}" presName="FourConn_2-3" presStyleLbl="fgAccFollowNode1" presStyleIdx="1" presStyleCnt="3" custScaleX="63755" custScaleY="76452" custLinFactY="-5328" custLinFactNeighborX="46708" custLinFactNeighborY="-100000">
        <dgm:presLayoutVars>
          <dgm:bulletEnabled val="1"/>
        </dgm:presLayoutVars>
      </dgm:prSet>
      <dgm:spPr/>
    </dgm:pt>
    <dgm:pt modelId="{7A7671A9-1459-464F-B845-A25BE4CC3893}" type="pres">
      <dgm:prSet presAssocID="{5C29688D-34CF-4AD6-A8DF-69139D6818B6}" presName="FourConn_3-4" presStyleLbl="fgAccFollowNode1" presStyleIdx="2" presStyleCnt="3" custScaleX="67661" custScaleY="81625" custLinFactY="-345" custLinFactNeighborX="-8534" custLinFactNeighborY="-100000">
        <dgm:presLayoutVars>
          <dgm:bulletEnabled val="1"/>
        </dgm:presLayoutVars>
      </dgm:prSet>
      <dgm:spPr/>
    </dgm:pt>
    <dgm:pt modelId="{498941F5-E2F9-4BA7-8A30-35BDFD2684F8}" type="pres">
      <dgm:prSet presAssocID="{5C29688D-34CF-4AD6-A8DF-69139D6818B6}" presName="FourNodes_1_text" presStyleLbl="node1" presStyleIdx="3" presStyleCnt="4">
        <dgm:presLayoutVars>
          <dgm:bulletEnabled val="1"/>
        </dgm:presLayoutVars>
      </dgm:prSet>
      <dgm:spPr/>
    </dgm:pt>
    <dgm:pt modelId="{15E461D9-83BB-45D9-B74E-76CDE1465917}" type="pres">
      <dgm:prSet presAssocID="{5C29688D-34CF-4AD6-A8DF-69139D6818B6}" presName="FourNodes_2_text" presStyleLbl="node1" presStyleIdx="3" presStyleCnt="4">
        <dgm:presLayoutVars>
          <dgm:bulletEnabled val="1"/>
        </dgm:presLayoutVars>
      </dgm:prSet>
      <dgm:spPr/>
    </dgm:pt>
    <dgm:pt modelId="{96CC5E83-588E-4B6A-9938-718ACF7C7AAB}" type="pres">
      <dgm:prSet presAssocID="{5C29688D-34CF-4AD6-A8DF-69139D6818B6}" presName="FourNodes_3_text" presStyleLbl="node1" presStyleIdx="3" presStyleCnt="4">
        <dgm:presLayoutVars>
          <dgm:bulletEnabled val="1"/>
        </dgm:presLayoutVars>
      </dgm:prSet>
      <dgm:spPr/>
    </dgm:pt>
    <dgm:pt modelId="{E79F97B7-85F0-437D-A317-9E211E28F4DD}" type="pres">
      <dgm:prSet presAssocID="{5C29688D-34CF-4AD6-A8DF-69139D6818B6}" presName="FourNodes_4_text" presStyleLbl="node1" presStyleIdx="3" presStyleCnt="4">
        <dgm:presLayoutVars>
          <dgm:bulletEnabled val="1"/>
        </dgm:presLayoutVars>
      </dgm:prSet>
      <dgm:spPr/>
    </dgm:pt>
  </dgm:ptLst>
  <dgm:cxnLst>
    <dgm:cxn modelId="{AEC5F404-3ECF-4466-980F-9CA80280FF97}" type="presOf" srcId="{8ED3A60C-EE48-4E27-A712-5D44B7DF01A2}" destId="{E79F97B7-85F0-437D-A317-9E211E28F4DD}" srcOrd="1" destOrd="1" presId="urn:microsoft.com/office/officeart/2005/8/layout/vProcess5"/>
    <dgm:cxn modelId="{E3D9220E-81B7-4D9C-A692-D92EAA01E5ED}" srcId="{5C29688D-34CF-4AD6-A8DF-69139D6818B6}" destId="{AE6D4156-41FB-4D3B-A9F1-F547252FCC68}" srcOrd="0" destOrd="0" parTransId="{DD4D3669-6240-47D2-A370-32F238A835AA}" sibTransId="{4299A609-F742-4DD0-8B84-A75057B9F3B2}"/>
    <dgm:cxn modelId="{62F3F415-C4DD-41FC-A5F0-C03F11953B6B}" type="presOf" srcId="{6397D6B8-7EF7-432C-B30A-C70CB83C54C5}" destId="{62A650FF-F125-4675-BB8A-55B2C78E67B0}" srcOrd="0" destOrd="0" presId="urn:microsoft.com/office/officeart/2005/8/layout/vProcess5"/>
    <dgm:cxn modelId="{7FAA5D24-7875-4CF5-8B8D-88954B873A6A}" type="presOf" srcId="{5C29688D-34CF-4AD6-A8DF-69139D6818B6}" destId="{327E85D7-4A09-43C1-B779-C902D2B8938D}" srcOrd="0" destOrd="0" presId="urn:microsoft.com/office/officeart/2005/8/layout/vProcess5"/>
    <dgm:cxn modelId="{8BA70A2B-D683-4917-9AB7-998FA2E93647}" type="presOf" srcId="{17C5F527-9E5F-40AA-BB3C-233BFBAE3C1E}" destId="{E79F97B7-85F0-437D-A317-9E211E28F4DD}" srcOrd="1" destOrd="0" presId="urn:microsoft.com/office/officeart/2005/8/layout/vProcess5"/>
    <dgm:cxn modelId="{A22B232C-1FA7-435A-AA4B-F3827BDE3B8B}" srcId="{17C5F527-9E5F-40AA-BB3C-233BFBAE3C1E}" destId="{8ED3A60C-EE48-4E27-A712-5D44B7DF01A2}" srcOrd="0" destOrd="0" parTransId="{61EF66C1-AA64-4376-BE90-236A26CCE5C8}" sibTransId="{76430E07-582D-4264-88EA-AA95C42EF3B1}"/>
    <dgm:cxn modelId="{2DA7D630-0510-415B-BE5E-90D406A8C26C}" type="presOf" srcId="{B3FF38CB-ED30-490C-A2C9-56936EF6059B}" destId="{7A7671A9-1459-464F-B845-A25BE4CC3893}" srcOrd="0" destOrd="0" presId="urn:microsoft.com/office/officeart/2005/8/layout/vProcess5"/>
    <dgm:cxn modelId="{A6C80032-C8D2-4179-9FC6-41040C9DE6AD}" type="presOf" srcId="{AE6D4156-41FB-4D3B-A9F1-F547252FCC68}" destId="{0A89CB12-7A0C-4C28-AF5B-3248CFB58C4F}" srcOrd="0" destOrd="0" presId="urn:microsoft.com/office/officeart/2005/8/layout/vProcess5"/>
    <dgm:cxn modelId="{B0007835-564D-454F-A416-C68B1DBACBD8}" type="presOf" srcId="{4299A609-F742-4DD0-8B84-A75057B9F3B2}" destId="{AF913685-F9C6-4BC3-A0DF-FE1A3C1A26A3}" srcOrd="0" destOrd="0" presId="urn:microsoft.com/office/officeart/2005/8/layout/vProcess5"/>
    <dgm:cxn modelId="{9A919C41-A202-4B04-BF4D-2AE8327B62A0}" type="presOf" srcId="{AE6D4156-41FB-4D3B-A9F1-F547252FCC68}" destId="{498941F5-E2F9-4BA7-8A30-35BDFD2684F8}" srcOrd="1" destOrd="0" presId="urn:microsoft.com/office/officeart/2005/8/layout/vProcess5"/>
    <dgm:cxn modelId="{AA7F8E62-E7BE-4F58-96BE-C297069FA0C6}" type="presOf" srcId="{CBFC927B-8462-4739-88FB-E63E88D8ADC5}" destId="{B67F7B57-6A82-4B28-9BEA-81FF28CE649A}" srcOrd="0" destOrd="0" presId="urn:microsoft.com/office/officeart/2005/8/layout/vProcess5"/>
    <dgm:cxn modelId="{CD8BB74D-798C-414D-B180-0EED77F1B48B}" type="presOf" srcId="{65C68B09-50EB-434D-8E47-161DE39EDCF9}" destId="{96CC5E83-588E-4B6A-9938-718ACF7C7AAB}" srcOrd="1" destOrd="1" presId="urn:microsoft.com/office/officeart/2005/8/layout/vProcess5"/>
    <dgm:cxn modelId="{6F74D857-AC56-4F6C-A3FA-1BEF761EB70E}" type="presOf" srcId="{8ED3A60C-EE48-4E27-A712-5D44B7DF01A2}" destId="{47D82CD6-C121-411D-AACB-8BA5290625EB}" srcOrd="0" destOrd="1" presId="urn:microsoft.com/office/officeart/2005/8/layout/vProcess5"/>
    <dgm:cxn modelId="{31F6049C-BC5B-4A00-B22D-8752856C5BD7}" srcId="{5C29688D-34CF-4AD6-A8DF-69139D6818B6}" destId="{CBFC927B-8462-4739-88FB-E63E88D8ADC5}" srcOrd="1" destOrd="0" parTransId="{B2B391F2-37B8-4373-8ADB-5C7EB9796258}" sibTransId="{8C535FE4-3032-4654-B2C0-5588F162A471}"/>
    <dgm:cxn modelId="{C10C33BC-6016-441F-960F-B5935C0ADB44}" srcId="{5C29688D-34CF-4AD6-A8DF-69139D6818B6}" destId="{6397D6B8-7EF7-432C-B30A-C70CB83C54C5}" srcOrd="2" destOrd="0" parTransId="{A5EF22E4-0A3A-46D0-B72A-01116135BB94}" sibTransId="{B3FF38CB-ED30-490C-A2C9-56936EF6059B}"/>
    <dgm:cxn modelId="{54EE6EBC-5197-405C-9A1F-E6708333FAAC}" srcId="{6397D6B8-7EF7-432C-B30A-C70CB83C54C5}" destId="{65C68B09-50EB-434D-8E47-161DE39EDCF9}" srcOrd="0" destOrd="0" parTransId="{AF98B96C-F664-4C35-90F6-05A2D49323DC}" sibTransId="{AB64B7A4-2C59-4FBB-8721-6380CFED9270}"/>
    <dgm:cxn modelId="{1F80A4CC-7CB0-4CAB-B86D-01C38FA36315}" srcId="{5C29688D-34CF-4AD6-A8DF-69139D6818B6}" destId="{17C5F527-9E5F-40AA-BB3C-233BFBAE3C1E}" srcOrd="3" destOrd="0" parTransId="{1EDDDDC7-11A3-46C5-A07D-E334A784387C}" sibTransId="{305170D1-51B4-4877-B1CF-46B03814C9CE}"/>
    <dgm:cxn modelId="{809192DD-07B2-43F2-8F5C-B388013E49DE}" type="presOf" srcId="{CBFC927B-8462-4739-88FB-E63E88D8ADC5}" destId="{15E461D9-83BB-45D9-B74E-76CDE1465917}" srcOrd="1" destOrd="0" presId="urn:microsoft.com/office/officeart/2005/8/layout/vProcess5"/>
    <dgm:cxn modelId="{972ED1E8-C14F-4E36-B6C9-8A00CAF902C4}" type="presOf" srcId="{17C5F527-9E5F-40AA-BB3C-233BFBAE3C1E}" destId="{47D82CD6-C121-411D-AACB-8BA5290625EB}" srcOrd="0" destOrd="0" presId="urn:microsoft.com/office/officeart/2005/8/layout/vProcess5"/>
    <dgm:cxn modelId="{5B4069EA-0CE0-4AE9-854D-E6882E7435F9}" type="presOf" srcId="{65C68B09-50EB-434D-8E47-161DE39EDCF9}" destId="{62A650FF-F125-4675-BB8A-55B2C78E67B0}" srcOrd="0" destOrd="1" presId="urn:microsoft.com/office/officeart/2005/8/layout/vProcess5"/>
    <dgm:cxn modelId="{4340C8F0-85D5-4411-B0B9-995E9A87800C}" type="presOf" srcId="{6397D6B8-7EF7-432C-B30A-C70CB83C54C5}" destId="{96CC5E83-588E-4B6A-9938-718ACF7C7AAB}" srcOrd="1" destOrd="0" presId="urn:microsoft.com/office/officeart/2005/8/layout/vProcess5"/>
    <dgm:cxn modelId="{9FEFCEF5-34FD-44E5-B267-C0D8F5CA0EE7}" type="presOf" srcId="{8C535FE4-3032-4654-B2C0-5588F162A471}" destId="{84639B1B-CB05-4D52-9313-C7382559D363}" srcOrd="0" destOrd="0" presId="urn:microsoft.com/office/officeart/2005/8/layout/vProcess5"/>
    <dgm:cxn modelId="{18AA0DF4-0AAA-4E69-BF69-E403BF1F912D}" type="presParOf" srcId="{327E85D7-4A09-43C1-B779-C902D2B8938D}" destId="{3C1B0E60-47F0-446D-8F74-784CB2CE6118}" srcOrd="0" destOrd="0" presId="urn:microsoft.com/office/officeart/2005/8/layout/vProcess5"/>
    <dgm:cxn modelId="{6A5E128C-404E-45EA-A42D-B0370D60F4D4}" type="presParOf" srcId="{327E85D7-4A09-43C1-B779-C902D2B8938D}" destId="{0A89CB12-7A0C-4C28-AF5B-3248CFB58C4F}" srcOrd="1" destOrd="0" presId="urn:microsoft.com/office/officeart/2005/8/layout/vProcess5"/>
    <dgm:cxn modelId="{658F28D1-0AD4-49AC-A4FA-4D1D4A92E328}" type="presParOf" srcId="{327E85D7-4A09-43C1-B779-C902D2B8938D}" destId="{B67F7B57-6A82-4B28-9BEA-81FF28CE649A}" srcOrd="2" destOrd="0" presId="urn:microsoft.com/office/officeart/2005/8/layout/vProcess5"/>
    <dgm:cxn modelId="{E41EBEBB-39FA-4970-8517-973000427D26}" type="presParOf" srcId="{327E85D7-4A09-43C1-B779-C902D2B8938D}" destId="{62A650FF-F125-4675-BB8A-55B2C78E67B0}" srcOrd="3" destOrd="0" presId="urn:microsoft.com/office/officeart/2005/8/layout/vProcess5"/>
    <dgm:cxn modelId="{3BF9BFD7-9312-4BB4-8B23-165B66B3275D}" type="presParOf" srcId="{327E85D7-4A09-43C1-B779-C902D2B8938D}" destId="{47D82CD6-C121-411D-AACB-8BA5290625EB}" srcOrd="4" destOrd="0" presId="urn:microsoft.com/office/officeart/2005/8/layout/vProcess5"/>
    <dgm:cxn modelId="{16685096-683D-4F91-BDD9-5DD2EDDA3E5F}" type="presParOf" srcId="{327E85D7-4A09-43C1-B779-C902D2B8938D}" destId="{AF913685-F9C6-4BC3-A0DF-FE1A3C1A26A3}" srcOrd="5" destOrd="0" presId="urn:microsoft.com/office/officeart/2005/8/layout/vProcess5"/>
    <dgm:cxn modelId="{D8F1FFE9-2B79-4B2D-B329-E6734E82921F}" type="presParOf" srcId="{327E85D7-4A09-43C1-B779-C902D2B8938D}" destId="{84639B1B-CB05-4D52-9313-C7382559D363}" srcOrd="6" destOrd="0" presId="urn:microsoft.com/office/officeart/2005/8/layout/vProcess5"/>
    <dgm:cxn modelId="{71DCAC30-8E31-41A0-8450-564EED3988C2}" type="presParOf" srcId="{327E85D7-4A09-43C1-B779-C902D2B8938D}" destId="{7A7671A9-1459-464F-B845-A25BE4CC3893}" srcOrd="7" destOrd="0" presId="urn:microsoft.com/office/officeart/2005/8/layout/vProcess5"/>
    <dgm:cxn modelId="{1E359ACC-0068-414D-B2CC-EEBA3C8333D8}" type="presParOf" srcId="{327E85D7-4A09-43C1-B779-C902D2B8938D}" destId="{498941F5-E2F9-4BA7-8A30-35BDFD2684F8}" srcOrd="8" destOrd="0" presId="urn:microsoft.com/office/officeart/2005/8/layout/vProcess5"/>
    <dgm:cxn modelId="{47CC561F-C841-43DC-BC88-1EFF5E510CD7}" type="presParOf" srcId="{327E85D7-4A09-43C1-B779-C902D2B8938D}" destId="{15E461D9-83BB-45D9-B74E-76CDE1465917}" srcOrd="9" destOrd="0" presId="urn:microsoft.com/office/officeart/2005/8/layout/vProcess5"/>
    <dgm:cxn modelId="{AC76C1FA-756D-4E7E-96C5-D40DCCD22921}" type="presParOf" srcId="{327E85D7-4A09-43C1-B779-C902D2B8938D}" destId="{96CC5E83-588E-4B6A-9938-718ACF7C7AAB}" srcOrd="10" destOrd="0" presId="urn:microsoft.com/office/officeart/2005/8/layout/vProcess5"/>
    <dgm:cxn modelId="{EFA6BF75-9F1A-48A7-A8AD-E1F390E90A81}" type="presParOf" srcId="{327E85D7-4A09-43C1-B779-C902D2B8938D}" destId="{E79F97B7-85F0-437D-A317-9E211E28F4DD}"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ADCCE-E8E6-43B3-8533-288CC5B1EE6D}">
      <dsp:nvSpPr>
        <dsp:cNvPr id="0" name=""/>
        <dsp:cNvSpPr/>
      </dsp:nvSpPr>
      <dsp:spPr>
        <a:xfrm>
          <a:off x="2120497" y="0"/>
          <a:ext cx="1413665" cy="811417"/>
        </a:xfrm>
        <a:prstGeom prst="trapezoid">
          <a:avLst>
            <a:gd name="adj" fmla="val 87111"/>
          </a:avLst>
        </a:prstGeom>
        <a:solidFill>
          <a:srgbClr val="CFB3CD"/>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ts val="0"/>
            </a:spcAft>
            <a:buNone/>
          </a:pPr>
          <a:endParaRPr lang="en-US" sz="1400" kern="1200" dirty="0">
            <a:solidFill>
              <a:schemeClr val="bg1"/>
            </a:solidFill>
            <a:latin typeface="Montserrat" panose="00000500000000000000"/>
          </a:endParaRPr>
        </a:p>
        <a:p>
          <a:pPr marL="0" lvl="0" indent="0" algn="ctr" defTabSz="622300">
            <a:lnSpc>
              <a:spcPct val="100000"/>
            </a:lnSpc>
            <a:spcBef>
              <a:spcPct val="0"/>
            </a:spcBef>
            <a:spcAft>
              <a:spcPts val="0"/>
            </a:spcAft>
            <a:buNone/>
          </a:pPr>
          <a:endParaRPr lang="en-US" sz="1400" kern="1200" dirty="0">
            <a:solidFill>
              <a:schemeClr val="bg1"/>
            </a:solidFill>
            <a:latin typeface="Montserrat" panose="00000500000000000000"/>
          </a:endParaRPr>
        </a:p>
        <a:p>
          <a:pPr marL="0" lvl="0" indent="0" algn="ctr" defTabSz="622300">
            <a:lnSpc>
              <a:spcPct val="100000"/>
            </a:lnSpc>
            <a:spcBef>
              <a:spcPct val="0"/>
            </a:spcBef>
            <a:spcAft>
              <a:spcPts val="0"/>
            </a:spcAft>
            <a:buNone/>
          </a:pPr>
          <a:r>
            <a:rPr lang="en-US" sz="1400" kern="1200" dirty="0">
              <a:solidFill>
                <a:schemeClr val="bg1"/>
              </a:solidFill>
              <a:latin typeface="Montserrat" panose="00000500000000000000"/>
            </a:rPr>
            <a:t>Moderate </a:t>
          </a:r>
        </a:p>
        <a:p>
          <a:pPr marL="0" lvl="0" indent="0" algn="ctr" defTabSz="622300">
            <a:lnSpc>
              <a:spcPct val="90000"/>
            </a:lnSpc>
            <a:spcBef>
              <a:spcPct val="0"/>
            </a:spcBef>
            <a:spcAft>
              <a:spcPct val="35000"/>
            </a:spcAft>
            <a:buNone/>
          </a:pPr>
          <a:r>
            <a:rPr lang="en-US" sz="1400" kern="1200" dirty="0">
              <a:solidFill>
                <a:schemeClr val="bg1"/>
              </a:solidFill>
              <a:latin typeface="Montserrat" panose="00000500000000000000"/>
            </a:rPr>
            <a:t>to severe use</a:t>
          </a:r>
        </a:p>
      </dsp:txBody>
      <dsp:txXfrm>
        <a:off x="2120497" y="0"/>
        <a:ext cx="1413665" cy="811417"/>
      </dsp:txXfrm>
    </dsp:sp>
    <dsp:sp modelId="{D352C384-EF39-47F4-AD4D-E9A142FB4C1F}">
      <dsp:nvSpPr>
        <dsp:cNvPr id="0" name=""/>
        <dsp:cNvSpPr/>
      </dsp:nvSpPr>
      <dsp:spPr>
        <a:xfrm>
          <a:off x="1413665" y="811417"/>
          <a:ext cx="2827330" cy="811417"/>
        </a:xfrm>
        <a:prstGeom prst="trapezoid">
          <a:avLst>
            <a:gd name="adj" fmla="val 87111"/>
          </a:avLst>
        </a:prstGeom>
        <a:solidFill>
          <a:srgbClr val="AC80A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latin typeface="Montserrat" panose="00000500000000000000"/>
            </a:rPr>
            <a:t>Risky or problematic use</a:t>
          </a:r>
        </a:p>
      </dsp:txBody>
      <dsp:txXfrm>
        <a:off x="1908447" y="811417"/>
        <a:ext cx="1837764" cy="811417"/>
      </dsp:txXfrm>
    </dsp:sp>
    <dsp:sp modelId="{D2203D2A-90EC-49A9-A198-7780ED99222D}">
      <dsp:nvSpPr>
        <dsp:cNvPr id="0" name=""/>
        <dsp:cNvSpPr/>
      </dsp:nvSpPr>
      <dsp:spPr>
        <a:xfrm>
          <a:off x="706832" y="1622834"/>
          <a:ext cx="4240995" cy="811417"/>
        </a:xfrm>
        <a:prstGeom prst="trapezoid">
          <a:avLst>
            <a:gd name="adj" fmla="val 87111"/>
          </a:avLst>
        </a:prstGeom>
        <a:solidFill>
          <a:srgbClr val="44BAE7"/>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latin typeface="Montserrat" panose="00000500000000000000"/>
            </a:rPr>
            <a:t>Low-risk use</a:t>
          </a:r>
        </a:p>
      </dsp:txBody>
      <dsp:txXfrm>
        <a:off x="1449006" y="1622834"/>
        <a:ext cx="2756646" cy="811417"/>
      </dsp:txXfrm>
    </dsp:sp>
    <dsp:sp modelId="{1C4ED446-70D9-48B6-B7C3-BEC2FD0D2378}">
      <dsp:nvSpPr>
        <dsp:cNvPr id="0" name=""/>
        <dsp:cNvSpPr/>
      </dsp:nvSpPr>
      <dsp:spPr>
        <a:xfrm>
          <a:off x="0" y="2434251"/>
          <a:ext cx="5654660" cy="811417"/>
        </a:xfrm>
        <a:prstGeom prst="trapezoid">
          <a:avLst>
            <a:gd name="adj" fmla="val 87111"/>
          </a:avLst>
        </a:prstGeom>
        <a:solidFill>
          <a:srgbClr val="1A547A"/>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latin typeface="Montserrat" panose="00000500000000000000"/>
            </a:rPr>
            <a:t>Abstinence</a:t>
          </a:r>
        </a:p>
      </dsp:txBody>
      <dsp:txXfrm>
        <a:off x="989565" y="2434251"/>
        <a:ext cx="3675529" cy="811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89CB12-7A0C-4C28-AF5B-3248CFB58C4F}">
      <dsp:nvSpPr>
        <dsp:cNvPr id="0" name=""/>
        <dsp:cNvSpPr/>
      </dsp:nvSpPr>
      <dsp:spPr>
        <a:xfrm>
          <a:off x="971324" y="241241"/>
          <a:ext cx="3651829" cy="39666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Raise the subject.</a:t>
          </a:r>
        </a:p>
      </dsp:txBody>
      <dsp:txXfrm>
        <a:off x="982942" y="252859"/>
        <a:ext cx="2763198" cy="373425"/>
      </dsp:txXfrm>
    </dsp:sp>
    <dsp:sp modelId="{B67F7B57-6A82-4B28-9BEA-81FF28CE649A}">
      <dsp:nvSpPr>
        <dsp:cNvPr id="0" name=""/>
        <dsp:cNvSpPr/>
      </dsp:nvSpPr>
      <dsp:spPr>
        <a:xfrm>
          <a:off x="978460" y="830449"/>
          <a:ext cx="3633501" cy="39666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Provide feedback without judgment.</a:t>
          </a:r>
        </a:p>
      </dsp:txBody>
      <dsp:txXfrm>
        <a:off x="990078" y="842067"/>
        <a:ext cx="2799459" cy="373425"/>
      </dsp:txXfrm>
    </dsp:sp>
    <dsp:sp modelId="{62A650FF-F125-4675-BB8A-55B2C78E67B0}">
      <dsp:nvSpPr>
        <dsp:cNvPr id="0" name=""/>
        <dsp:cNvSpPr/>
      </dsp:nvSpPr>
      <dsp:spPr>
        <a:xfrm>
          <a:off x="993181" y="1431228"/>
          <a:ext cx="3624104" cy="83629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Enhance motivation.</a:t>
          </a:r>
        </a:p>
        <a:p>
          <a:pPr marL="57150" lvl="1" indent="-57150" algn="l" defTabSz="444500">
            <a:lnSpc>
              <a:spcPct val="90000"/>
            </a:lnSpc>
            <a:spcBef>
              <a:spcPct val="0"/>
            </a:spcBef>
            <a:spcAft>
              <a:spcPct val="15000"/>
            </a:spcAft>
            <a:buChar char="•"/>
          </a:pPr>
          <a:r>
            <a:rPr lang="en-US" sz="1000" kern="1200" dirty="0"/>
            <a:t>“One a scale of 1 to 10, how ready are you to stop using, cut back, or enroll in a program?” … “Why didn’t you pick a lower number?”</a:t>
          </a:r>
        </a:p>
      </dsp:txBody>
      <dsp:txXfrm>
        <a:off x="1017675" y="1455722"/>
        <a:ext cx="2770936" cy="787304"/>
      </dsp:txXfrm>
    </dsp:sp>
    <dsp:sp modelId="{47D82CD6-C121-411D-AACB-8BA5290625EB}">
      <dsp:nvSpPr>
        <dsp:cNvPr id="0" name=""/>
        <dsp:cNvSpPr/>
      </dsp:nvSpPr>
      <dsp:spPr>
        <a:xfrm>
          <a:off x="993298" y="2454033"/>
          <a:ext cx="3645395" cy="7102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Negotiate a goal.</a:t>
          </a:r>
        </a:p>
        <a:p>
          <a:pPr marL="57150" lvl="1" indent="-57150" algn="l" defTabSz="444500">
            <a:lnSpc>
              <a:spcPct val="90000"/>
            </a:lnSpc>
            <a:spcBef>
              <a:spcPct val="0"/>
            </a:spcBef>
            <a:spcAft>
              <a:spcPct val="15000"/>
            </a:spcAft>
            <a:buChar char="•"/>
          </a:pPr>
          <a:r>
            <a:rPr lang="en-US" sz="1000" kern="1200" dirty="0"/>
            <a:t>Meet the patient “where they are” and try to make a goal that is acceptable to them.</a:t>
          </a:r>
        </a:p>
      </dsp:txBody>
      <dsp:txXfrm>
        <a:off x="1014100" y="2474835"/>
        <a:ext cx="2790330" cy="668634"/>
      </dsp:txXfrm>
    </dsp:sp>
    <dsp:sp modelId="{AF913685-F9C6-4BC3-A0DF-FE1A3C1A26A3}">
      <dsp:nvSpPr>
        <dsp:cNvPr id="0" name=""/>
        <dsp:cNvSpPr/>
      </dsp:nvSpPr>
      <dsp:spPr>
        <a:xfrm>
          <a:off x="4027832" y="528636"/>
          <a:ext cx="346565" cy="415585"/>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105809" y="528636"/>
        <a:ext cx="190611" cy="329810"/>
      </dsp:txXfrm>
    </dsp:sp>
    <dsp:sp modelId="{84639B1B-CB05-4D52-9313-C7382559D363}">
      <dsp:nvSpPr>
        <dsp:cNvPr id="0" name=""/>
        <dsp:cNvSpPr/>
      </dsp:nvSpPr>
      <dsp:spPr>
        <a:xfrm>
          <a:off x="4034980" y="1120319"/>
          <a:ext cx="346565" cy="415585"/>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112957" y="1120319"/>
        <a:ext cx="190611" cy="329810"/>
      </dsp:txXfrm>
    </dsp:sp>
    <dsp:sp modelId="{7A7671A9-1459-464F-B845-A25BE4CC3893}">
      <dsp:nvSpPr>
        <dsp:cNvPr id="0" name=""/>
        <dsp:cNvSpPr/>
      </dsp:nvSpPr>
      <dsp:spPr>
        <a:xfrm>
          <a:off x="4045788" y="2121692"/>
          <a:ext cx="367798" cy="443705"/>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4128543" y="2121692"/>
        <a:ext cx="202288" cy="352675"/>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dc.gov/features/costsofdrinking/index.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u.edu/bniart/"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integration.samhsa.gov/clinical-practice/sbirt" TargetMode="External"/><Relationship Id="rId4" Type="http://schemas.openxmlformats.org/officeDocument/2006/relationships/hyperlink" Target="https://medicine.yale.edu/sbirt/"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78d0692b90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g78d0692b90_2_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8" name="Google Shape;128;g78d0692b90_2_7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78d0692b90_2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78d0692b90_2_2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g78d0692b90_2_20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Calibri"/>
              <a:buNone/>
            </a:pPr>
            <a:r>
              <a:rPr lang="en-US" b="0" dirty="0"/>
              <a:t>According to the 2018 </a:t>
            </a:r>
            <a:r>
              <a:rPr lang="en-US" sz="1100" dirty="0">
                <a:latin typeface="Arial"/>
                <a:ea typeface="Arial"/>
                <a:cs typeface="Arial"/>
                <a:sym typeface="Arial"/>
              </a:rPr>
              <a:t>National Survey on Drug Use and Health (SAMHSA), 20.3 million </a:t>
            </a:r>
            <a:r>
              <a:rPr lang="en-US" sz="1100" dirty="0"/>
              <a:t>People Aged 12 or Older </a:t>
            </a:r>
            <a:r>
              <a:rPr lang="en-US" sz="1100" dirty="0">
                <a:latin typeface="Arial"/>
                <a:ea typeface="Arial"/>
                <a:cs typeface="Arial"/>
                <a:sym typeface="Arial"/>
              </a:rPr>
              <a:t>have current diagnosis of SUD (all drugs/alcohol)</a:t>
            </a:r>
            <a:endParaRPr lang="en-US" dirty="0"/>
          </a:p>
          <a:p>
            <a:pPr marL="0" marR="0" lvl="0" indent="0" algn="l" rtl="0">
              <a:lnSpc>
                <a:spcPct val="100000"/>
              </a:lnSpc>
              <a:spcBef>
                <a:spcPts val="0"/>
              </a:spcBef>
              <a:spcAft>
                <a:spcPts val="0"/>
              </a:spcAft>
              <a:buClr>
                <a:schemeClr val="dk1"/>
              </a:buClr>
              <a:buSzPts val="1200"/>
              <a:buFont typeface="Arial"/>
              <a:buNone/>
            </a:pPr>
            <a:r>
              <a:rPr lang="en-US" sz="1100" dirty="0">
                <a:latin typeface="Arial"/>
                <a:ea typeface="Arial"/>
                <a:cs typeface="Arial"/>
                <a:sym typeface="Arial"/>
              </a:rPr>
              <a:t>The vast majority - 14.8 million people have AUD (73% of those with SUD).</a:t>
            </a:r>
            <a:endParaRPr lang="en-US" dirty="0"/>
          </a:p>
          <a:p>
            <a:pPr marL="0" marR="0" lvl="0" indent="0" algn="l" rtl="0">
              <a:lnSpc>
                <a:spcPct val="100000"/>
              </a:lnSpc>
              <a:spcBef>
                <a:spcPts val="0"/>
              </a:spcBef>
              <a:spcAft>
                <a:spcPts val="0"/>
              </a:spcAft>
              <a:buClr>
                <a:schemeClr val="dk1"/>
              </a:buClr>
              <a:buSzPts val="1200"/>
              <a:buFont typeface="Calibri"/>
              <a:buNone/>
            </a:pPr>
            <a:endParaRPr lang="en-US" sz="11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r>
              <a:rPr lang="en-US" sz="1100" dirty="0"/>
              <a:t>Only 11.1% received specialty SUD Treatment in the past year among people ≧ 12 years of  age who needed SUD treatment in the past year.</a:t>
            </a:r>
          </a:p>
          <a:p>
            <a:pPr marL="0" marR="0" lvl="0" indent="0" algn="l" rtl="0">
              <a:lnSpc>
                <a:spcPct val="100000"/>
              </a:lnSpc>
              <a:spcBef>
                <a:spcPts val="0"/>
              </a:spcBef>
              <a:spcAft>
                <a:spcPts val="0"/>
              </a:spcAft>
              <a:buClr>
                <a:schemeClr val="dk1"/>
              </a:buClr>
              <a:buSzPts val="1200"/>
              <a:buFont typeface="Calibri"/>
              <a:buNone/>
            </a:pPr>
            <a:endParaRPr lang="en-US" sz="1100" dirty="0">
              <a:latin typeface="Arial"/>
              <a:ea typeface="Arial"/>
              <a:cs typeface="Arial"/>
              <a:sym typeface="Arial"/>
            </a:endParaRPr>
          </a:p>
          <a:p>
            <a:pPr marL="0" lvl="0" indent="0" algn="l" rtl="0">
              <a:spcBef>
                <a:spcPts val="0"/>
              </a:spcBef>
              <a:spcAft>
                <a:spcPts val="0"/>
              </a:spcAft>
              <a:buNone/>
            </a:pPr>
            <a:r>
              <a:rPr lang="en-US" sz="1100" dirty="0"/>
              <a:t>Additional information and References:</a:t>
            </a:r>
          </a:p>
          <a:p>
            <a:pPr marL="0" lvl="0" indent="0" algn="l" rtl="0">
              <a:spcBef>
                <a:spcPts val="0"/>
              </a:spcBef>
              <a:spcAft>
                <a:spcPts val="0"/>
              </a:spcAft>
              <a:buNone/>
            </a:pPr>
            <a:r>
              <a:rPr lang="en-US" sz="1100" dirty="0">
                <a:hlinkClick r:id="rId3"/>
              </a:rPr>
              <a:t>https://www.cdc.gov/features/costsofdrinking/index.html</a:t>
            </a:r>
            <a:endParaRPr lang="en-US" sz="1100" dirty="0"/>
          </a:p>
          <a:p>
            <a:pPr marL="0" lvl="0" indent="0" algn="l" rtl="0">
              <a:spcBef>
                <a:spcPts val="0"/>
              </a:spcBef>
              <a:spcAft>
                <a:spcPts val="0"/>
              </a:spcAft>
              <a:buNone/>
            </a:pPr>
            <a:r>
              <a:rPr lang="en-US" sz="1100" b="0" i="0" u="none" strike="noStrike" cap="none" dirty="0">
                <a:solidFill>
                  <a:srgbClr val="000000"/>
                </a:solidFill>
                <a:effectLst/>
                <a:latin typeface="Arial"/>
                <a:ea typeface="Arial"/>
                <a:cs typeface="Arial"/>
                <a:sym typeface="Arial"/>
              </a:rPr>
              <a:t>The costs reached </a:t>
            </a:r>
            <a:r>
              <a:rPr lang="en-US" sz="1100" b="1" i="0" u="none" strike="noStrike" cap="none" dirty="0">
                <a:solidFill>
                  <a:srgbClr val="000000"/>
                </a:solidFill>
                <a:effectLst/>
                <a:latin typeface="Arial"/>
                <a:ea typeface="Arial"/>
                <a:cs typeface="Arial"/>
                <a:sym typeface="Arial"/>
              </a:rPr>
              <a:t>$249 billion</a:t>
            </a:r>
            <a:r>
              <a:rPr lang="en-US" sz="1100" b="0" i="0" u="none" strike="noStrike" cap="none" dirty="0">
                <a:solidFill>
                  <a:srgbClr val="000000"/>
                </a:solidFill>
                <a:effectLst/>
                <a:latin typeface="Arial"/>
                <a:ea typeface="Arial"/>
                <a:cs typeface="Arial"/>
                <a:sym typeface="Arial"/>
              </a:rPr>
              <a:t> in 2010, or about </a:t>
            </a:r>
            <a:r>
              <a:rPr lang="en-US" sz="1100" b="1" i="0" u="none" strike="noStrike" cap="none" dirty="0">
                <a:solidFill>
                  <a:srgbClr val="000000"/>
                </a:solidFill>
                <a:effectLst/>
                <a:latin typeface="Arial"/>
                <a:ea typeface="Arial"/>
                <a:cs typeface="Arial"/>
                <a:sym typeface="Arial"/>
              </a:rPr>
              <a:t>$2.05 per drink</a:t>
            </a:r>
            <a:r>
              <a:rPr lang="en-US" sz="1100" b="0" i="0" u="none" strike="noStrike" cap="none" dirty="0">
                <a:solidFill>
                  <a:srgbClr val="000000"/>
                </a:solidFill>
                <a:effectLst/>
                <a:latin typeface="Arial"/>
                <a:ea typeface="Arial"/>
                <a:cs typeface="Arial"/>
                <a:sym typeface="Arial"/>
              </a:rPr>
              <a:t>. Most (77%) were due to </a:t>
            </a:r>
            <a:r>
              <a:rPr lang="en-US" sz="1100" b="1" i="0" u="none" strike="noStrike" cap="none" dirty="0">
                <a:solidFill>
                  <a:srgbClr val="000000"/>
                </a:solidFill>
                <a:effectLst/>
                <a:latin typeface="Arial"/>
                <a:ea typeface="Arial"/>
                <a:cs typeface="Arial"/>
                <a:sym typeface="Arial"/>
              </a:rPr>
              <a:t>binge drinking</a:t>
            </a:r>
            <a:r>
              <a:rPr lang="en-US" sz="1100" b="0" i="0" u="none" strike="noStrike" cap="none" dirty="0">
                <a:solidFill>
                  <a:srgbClr val="000000"/>
                </a:solidFill>
                <a:effectLst/>
                <a:latin typeface="Arial"/>
                <a:ea typeface="Arial"/>
                <a:cs typeface="Arial"/>
                <a:sym typeface="Arial"/>
              </a:rPr>
              <a:t>. Binge drinking is defined as drinking four or more alcoholic beverages per occasion for women or five or more drinks per occasion for men.</a:t>
            </a:r>
          </a:p>
          <a:p>
            <a:pPr marL="0" lvl="0" indent="0" algn="l" rtl="0">
              <a:spcBef>
                <a:spcPts val="0"/>
              </a:spcBef>
              <a:spcAft>
                <a:spcPts val="0"/>
              </a:spcAft>
              <a:buNone/>
            </a:pPr>
            <a:endParaRPr lang="en-US" sz="1100" b="0" i="0" u="none" strike="noStrike" cap="none" dirty="0">
              <a:solidFill>
                <a:srgbClr val="000000"/>
              </a:solidFill>
              <a:effectLst/>
              <a:latin typeface="Arial"/>
              <a:cs typeface="Arial"/>
              <a:sym typeface="Arial"/>
            </a:endParaRPr>
          </a:p>
          <a:p>
            <a:pPr marL="0" lvl="0" indent="0" algn="l" rtl="0">
              <a:spcBef>
                <a:spcPts val="0"/>
              </a:spcBef>
              <a:spcAft>
                <a:spcPts val="0"/>
              </a:spcAft>
              <a:buNone/>
            </a:pPr>
            <a:r>
              <a:rPr lang="en-US" sz="1100" b="0" i="0" u="none" strike="noStrike" cap="none" dirty="0">
                <a:solidFill>
                  <a:srgbClr val="000000"/>
                </a:solidFill>
                <a:effectLst/>
                <a:latin typeface="Arial"/>
                <a:ea typeface="Arial"/>
                <a:cs typeface="Arial"/>
                <a:sym typeface="Arial"/>
              </a:rPr>
              <a:t>White, et al. Trends in Alcohol-Related ED Visits in the United States…Alcohol Clin Exp Res. 2018: The rate of alcohol-related ED visits increased by 47% between 2006 and 2014. The total annual costs of alcohol-related visits increased from $4.1 billion to $15.3 billion during this time. </a:t>
            </a:r>
          </a:p>
          <a:p>
            <a:pPr marL="0" lvl="0" indent="0" algn="l" rtl="0">
              <a:spcBef>
                <a:spcPts val="0"/>
              </a:spcBef>
              <a:spcAft>
                <a:spcPts val="0"/>
              </a:spcAft>
              <a:buNone/>
            </a:pPr>
            <a:endParaRPr lang="en-US" sz="1100" b="0" i="0" u="none" strike="noStrike" cap="none" dirty="0">
              <a:solidFill>
                <a:srgbClr val="000000"/>
              </a:solidFill>
              <a:effectLst/>
              <a:latin typeface="Arial"/>
              <a:cs typeface="Arial"/>
              <a:sym typeface="Arial"/>
            </a:endParaRPr>
          </a:p>
          <a:p>
            <a:pPr marL="0" lvl="0" indent="0" algn="l" rtl="0">
              <a:spcBef>
                <a:spcPts val="0"/>
              </a:spcBef>
              <a:spcAft>
                <a:spcPts val="0"/>
              </a:spcAft>
              <a:buNone/>
            </a:pPr>
            <a:r>
              <a:rPr lang="en-US" sz="1100" b="0" i="0" u="none" strike="noStrike" cap="none" dirty="0">
                <a:solidFill>
                  <a:srgbClr val="000000"/>
                </a:solidFill>
                <a:effectLst/>
                <a:latin typeface="Arial"/>
                <a:cs typeface="Arial"/>
                <a:sym typeface="Arial"/>
              </a:rPr>
              <a:t>Many references for alcohol and ED (D’Onofrio, Bernstein, etc.)</a:t>
            </a:r>
          </a:p>
          <a:p>
            <a:pPr marL="0" lvl="0" indent="0" algn="l" rtl="0">
              <a:spcBef>
                <a:spcPts val="0"/>
              </a:spcBef>
              <a:spcAft>
                <a:spcPts val="0"/>
              </a:spcAft>
              <a:buNone/>
            </a:pPr>
            <a:endParaRPr lang="en-US" sz="1100" b="0" i="0" u="none" strike="noStrike" cap="none" dirty="0">
              <a:solidFill>
                <a:srgbClr val="000000"/>
              </a:solidFill>
              <a:effectLst/>
              <a:latin typeface="Arial"/>
              <a:cs typeface="Arial"/>
              <a:sym typeface="Arial"/>
            </a:endParaRPr>
          </a:p>
          <a:p>
            <a:pPr marL="0" lvl="0" indent="0" algn="l" rtl="0">
              <a:spcBef>
                <a:spcPts val="0"/>
              </a:spcBef>
              <a:spcAft>
                <a:spcPts val="0"/>
              </a:spcAft>
              <a:buNone/>
            </a:pPr>
            <a:endParaRPr lang="en-US" sz="1100" b="0" i="0" u="none" strike="noStrike" cap="none" dirty="0">
              <a:solidFill>
                <a:srgbClr val="000000"/>
              </a:solidFill>
              <a:effectLst/>
              <a:latin typeface="Arial"/>
              <a:cs typeface="Arial"/>
              <a:sym typeface="Arial"/>
            </a:endParaRPr>
          </a:p>
        </p:txBody>
      </p:sp>
    </p:spTree>
    <p:extLst>
      <p:ext uri="{BB962C8B-B14F-4D97-AF65-F5344CB8AC3E}">
        <p14:creationId xmlns:p14="http://schemas.microsoft.com/office/powerpoint/2010/main" val="79646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This diagram depicts the spectrum of alcohol consumption.  </a:t>
            </a:r>
          </a:p>
          <a:p>
            <a:pPr marL="0" lvl="0" indent="0" algn="l" rtl="0">
              <a:spcBef>
                <a:spcPts val="0"/>
              </a:spcBef>
              <a:spcAft>
                <a:spcPts val="0"/>
              </a:spcAft>
              <a:buNone/>
            </a:pPr>
            <a:r>
              <a:rPr lang="en-US" dirty="0"/>
              <a:t>In the triangle, each segment moving from the bottom to the top, represents increasing drinking severity, consumption, and consequence associated with drinking.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Above the black dotted line is </a:t>
            </a:r>
            <a:r>
              <a:rPr lang="en-US" b="1" dirty="0"/>
              <a:t>unhealthy drinking</a:t>
            </a:r>
            <a:r>
              <a:rPr lang="en-US" dirty="0"/>
              <a:t>, which has a wide range of severity:  </a:t>
            </a:r>
            <a:r>
              <a:rPr lang="en-US" sz="1100" b="0" i="0" u="none" strike="noStrike" cap="none" dirty="0">
                <a:solidFill>
                  <a:srgbClr val="000000"/>
                </a:solidFill>
                <a:latin typeface="Arial"/>
                <a:ea typeface="Times New Roman"/>
                <a:cs typeface="Times New Roman"/>
                <a:sym typeface="Times New Roman"/>
              </a:rPr>
              <a:t>(risky -  hazardous/problematic – mild-severe AUD)</a:t>
            </a:r>
          </a:p>
          <a:p>
            <a:pPr marL="0" lvl="0" indent="0" algn="l" rtl="0">
              <a:spcBef>
                <a:spcPts val="0"/>
              </a:spcBef>
              <a:spcAft>
                <a:spcPts val="0"/>
              </a:spcAft>
              <a:buNone/>
            </a:pPr>
            <a:endParaRPr lang="en-US" dirty="0"/>
          </a:p>
          <a:p>
            <a:pPr marL="0" lvl="0" indent="0" algn="l" rtl="0">
              <a:spcBef>
                <a:spcPts val="0"/>
              </a:spcBef>
              <a:spcAft>
                <a:spcPts val="0"/>
              </a:spcAft>
              <a:buNone/>
            </a:pPr>
            <a:r>
              <a:rPr lang="en-US" b="1" dirty="0"/>
              <a:t>Intervention should be proportional with level of severity.</a:t>
            </a:r>
          </a:p>
          <a:p>
            <a:pPr marL="0" lvl="0" indent="0" algn="l" rtl="0">
              <a:spcBef>
                <a:spcPts val="0"/>
              </a:spcBef>
              <a:spcAft>
                <a:spcPts val="0"/>
              </a:spcAft>
              <a:buNone/>
            </a:pPr>
            <a:r>
              <a:rPr lang="en-US" u="sng" dirty="0"/>
              <a:t>Mild-Moderate</a:t>
            </a:r>
            <a:r>
              <a:rPr lang="en-US" dirty="0"/>
              <a:t>:  Brief advice and brief intervention (BI) are appropriate and effective in reducing consequence of drinking and AUD progression.</a:t>
            </a:r>
          </a:p>
          <a:p>
            <a:pPr marL="0" lvl="0" indent="0" algn="l" rtl="0">
              <a:spcBef>
                <a:spcPts val="0"/>
              </a:spcBef>
              <a:spcAft>
                <a:spcPts val="0"/>
              </a:spcAft>
              <a:buNone/>
            </a:pPr>
            <a:r>
              <a:rPr lang="en-US" u="sng" dirty="0"/>
              <a:t>Moderate-Severe</a:t>
            </a:r>
            <a:r>
              <a:rPr lang="en-US" dirty="0"/>
              <a:t>:  BI alone has not been shown to be effective in ED patients  More substantive intervention is indicated and effective.  Consider AUD pharmacotherapy and referral.</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Diagram based on work from </a:t>
            </a:r>
            <a:r>
              <a:rPr lang="en-US" dirty="0" err="1"/>
              <a:t>Barbor</a:t>
            </a:r>
            <a:r>
              <a:rPr lang="en-US" dirty="0"/>
              <a:t> (AUDIT), </a:t>
            </a:r>
            <a:r>
              <a:rPr lang="en-US" dirty="0" err="1"/>
              <a:t>Saitz</a:t>
            </a:r>
            <a:r>
              <a:rPr lang="en-US" dirty="0"/>
              <a:t> (NEJM), McNeely, and McCormack, and others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ED effectiveness reviews include : Schmidt et al. Addiction 2016; </a:t>
            </a:r>
            <a:r>
              <a:rPr lang="en-US" dirty="0" err="1"/>
              <a:t>Barata</a:t>
            </a:r>
            <a:r>
              <a:rPr lang="en-US" dirty="0"/>
              <a:t>, West J EM 2017</a:t>
            </a:r>
          </a:p>
        </p:txBody>
      </p:sp>
    </p:spTree>
    <p:extLst>
      <p:ext uri="{BB962C8B-B14F-4D97-AF65-F5344CB8AC3E}">
        <p14:creationId xmlns:p14="http://schemas.microsoft.com/office/powerpoint/2010/main" val="581563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2775"/>
              <a:buFont typeface="Arial"/>
              <a:buNone/>
              <a:tabLst/>
              <a:defRPr/>
            </a:pPr>
            <a:r>
              <a:rPr lang="en-US" dirty="0"/>
              <a:t>Validated Screening question (Smith et al 2009) or AUDIT-C is recommended by US Preventive Task Force.</a:t>
            </a:r>
          </a:p>
          <a:p>
            <a:pPr marL="0" marR="0" lvl="0" indent="0" algn="l" defTabSz="914400" rtl="0" eaLnBrk="1" fontAlgn="auto" latinLnBrk="0" hangingPunct="1">
              <a:lnSpc>
                <a:spcPct val="100000"/>
              </a:lnSpc>
              <a:spcBef>
                <a:spcPts val="0"/>
              </a:spcBef>
              <a:spcAft>
                <a:spcPts val="0"/>
              </a:spcAft>
              <a:buClr>
                <a:srgbClr val="000000"/>
              </a:buClr>
              <a:buSzPts val="2775"/>
              <a:buFont typeface="Arial"/>
              <a:buNone/>
              <a:tabLst/>
              <a:defRPr/>
            </a:pPr>
            <a:endParaRPr lang="en-US" dirty="0"/>
          </a:p>
          <a:p>
            <a:pPr marL="0" indent="0">
              <a:lnSpc>
                <a:spcPct val="100000"/>
              </a:lnSpc>
              <a:spcBef>
                <a:spcPts val="0"/>
              </a:spcBef>
              <a:buSzPts val="2775"/>
              <a:buNone/>
            </a:pPr>
            <a:r>
              <a:rPr lang="en-US" sz="1100" b="1" i="0" u="none" strike="noStrike" cap="none" dirty="0">
                <a:solidFill>
                  <a:srgbClr val="000000"/>
                </a:solidFill>
                <a:latin typeface="Arial"/>
                <a:ea typeface="Times New Roman"/>
                <a:cs typeface="Times New Roman"/>
                <a:sym typeface="Times New Roman"/>
              </a:rPr>
              <a:t>How many times in the past year have you had [X] or more alcoholic drinks in a day? </a:t>
            </a:r>
          </a:p>
          <a:p>
            <a:pPr marL="457200" indent="-228600">
              <a:lnSpc>
                <a:spcPct val="100000"/>
              </a:lnSpc>
              <a:spcBef>
                <a:spcPts val="0"/>
              </a:spcBef>
              <a:buSzPts val="2775"/>
            </a:pPr>
            <a:r>
              <a:rPr lang="en-US" sz="1100" b="0" i="0" u="none" strike="noStrike" cap="none" dirty="0">
                <a:solidFill>
                  <a:srgbClr val="000000"/>
                </a:solidFill>
                <a:latin typeface="Arial"/>
                <a:ea typeface="Times New Roman"/>
                <a:cs typeface="Times New Roman"/>
                <a:sym typeface="Times New Roman"/>
              </a:rPr>
              <a:t>Males: X = 5 drinks</a:t>
            </a:r>
          </a:p>
          <a:p>
            <a:pPr marL="457200" indent="-228600">
              <a:lnSpc>
                <a:spcPct val="100000"/>
              </a:lnSpc>
              <a:spcBef>
                <a:spcPts val="0"/>
              </a:spcBef>
              <a:buSzPts val="2775"/>
            </a:pPr>
            <a:r>
              <a:rPr lang="en-US" sz="1100" b="0" i="0" u="none" strike="noStrike" cap="none" dirty="0">
                <a:solidFill>
                  <a:srgbClr val="000000"/>
                </a:solidFill>
                <a:latin typeface="Arial"/>
                <a:ea typeface="Times New Roman"/>
                <a:cs typeface="Times New Roman"/>
                <a:sym typeface="Times New Roman"/>
              </a:rPr>
              <a:t>Females: X = 4 drinks</a:t>
            </a:r>
          </a:p>
          <a:p>
            <a:pPr marL="457200" marR="0" lvl="0" indent="-228600" algn="l" defTabSz="914400" rtl="0" eaLnBrk="1" fontAlgn="auto" latinLnBrk="0" hangingPunct="1">
              <a:lnSpc>
                <a:spcPct val="100000"/>
              </a:lnSpc>
              <a:spcBef>
                <a:spcPts val="0"/>
              </a:spcBef>
              <a:spcAft>
                <a:spcPts val="0"/>
              </a:spcAft>
              <a:buClr>
                <a:srgbClr val="000000"/>
              </a:buClr>
              <a:buSzPts val="2775"/>
              <a:buFont typeface="Arial"/>
              <a:buChar char="●"/>
              <a:tabLst/>
              <a:defRPr/>
            </a:pPr>
            <a:r>
              <a:rPr lang="en-US" dirty="0"/>
              <a:t>A standard drink= one can of beer, 5oz glass of wine, a shot of liquor.</a:t>
            </a:r>
            <a:endParaRPr lang="en-US" sz="1100" b="0" i="0" u="none" strike="noStrike" cap="none" dirty="0">
              <a:solidFill>
                <a:srgbClr val="000000"/>
              </a:solidFill>
              <a:latin typeface="Arial"/>
              <a:cs typeface="Times New Roman"/>
              <a:sym typeface="Times New Roman"/>
            </a:endParaRPr>
          </a:p>
          <a:p>
            <a:pPr marL="228600" marR="0" lvl="0" indent="0" algn="l" defTabSz="914400" rtl="0" eaLnBrk="1" fontAlgn="auto" latinLnBrk="0" hangingPunct="1">
              <a:lnSpc>
                <a:spcPct val="100000"/>
              </a:lnSpc>
              <a:spcBef>
                <a:spcPts val="0"/>
              </a:spcBef>
              <a:spcAft>
                <a:spcPts val="0"/>
              </a:spcAft>
              <a:buClr>
                <a:srgbClr val="000000"/>
              </a:buClr>
              <a:buSzPts val="2775"/>
              <a:buFont typeface="Arial"/>
              <a:buNone/>
              <a:tabLst/>
              <a:defRPr/>
            </a:pPr>
            <a:endParaRPr lang="en-US" sz="1100" b="0" i="0" u="none" strike="noStrike" cap="none" dirty="0">
              <a:solidFill>
                <a:srgbClr val="000000"/>
              </a:solidFill>
              <a:latin typeface="Arial"/>
              <a:ea typeface="Times New Roman"/>
              <a:cs typeface="Times New Roman"/>
              <a:sym typeface="Times New Roman"/>
            </a:endParaRPr>
          </a:p>
          <a:p>
            <a:pPr marL="0" marR="0" lvl="0" indent="0" algn="l" defTabSz="914400" rtl="0" eaLnBrk="1" fontAlgn="auto" latinLnBrk="0" hangingPunct="1">
              <a:lnSpc>
                <a:spcPct val="100000"/>
              </a:lnSpc>
              <a:spcBef>
                <a:spcPts val="0"/>
              </a:spcBef>
              <a:spcAft>
                <a:spcPts val="0"/>
              </a:spcAft>
              <a:buClr>
                <a:srgbClr val="000000"/>
              </a:buClr>
              <a:buSzPts val="2775"/>
              <a:buFont typeface="Arial"/>
              <a:buNone/>
              <a:tabLst/>
              <a:defRPr/>
            </a:pPr>
            <a:r>
              <a:rPr lang="en-US" sz="1100" b="0" i="0" u="none" strike="noStrike" cap="none" dirty="0">
                <a:solidFill>
                  <a:srgbClr val="000000"/>
                </a:solidFill>
                <a:latin typeface="Arial"/>
                <a:ea typeface="Times New Roman"/>
                <a:cs typeface="Times New Roman"/>
                <a:sym typeface="Times New Roman"/>
              </a:rPr>
              <a:t>Any (non-zero) heavy drinking days is a positive </a:t>
            </a:r>
            <a:r>
              <a:rPr lang="en-US" sz="1100" b="0" i="0" u="sng" strike="noStrike" cap="none" dirty="0">
                <a:solidFill>
                  <a:srgbClr val="000000"/>
                </a:solidFill>
                <a:latin typeface="Arial"/>
                <a:ea typeface="Times New Roman"/>
                <a:cs typeface="Times New Roman"/>
                <a:sym typeface="Times New Roman"/>
              </a:rPr>
              <a:t>screen</a:t>
            </a:r>
            <a:r>
              <a:rPr lang="en-US" sz="1100" b="0" i="0" u="none" strike="noStrike" cap="none" dirty="0">
                <a:solidFill>
                  <a:srgbClr val="000000"/>
                </a:solidFill>
                <a:latin typeface="Arial"/>
                <a:ea typeface="Times New Roman"/>
                <a:cs typeface="Times New Roman"/>
                <a:sym typeface="Times New Roman"/>
              </a:rPr>
              <a:t> for unhealthy drinking.</a:t>
            </a:r>
          </a:p>
          <a:p>
            <a:pPr marL="0" marR="0" lvl="0" indent="0" algn="l" defTabSz="914400" rtl="0" eaLnBrk="1" fontAlgn="auto" latinLnBrk="0" hangingPunct="1">
              <a:lnSpc>
                <a:spcPct val="100000"/>
              </a:lnSpc>
              <a:spcBef>
                <a:spcPts val="0"/>
              </a:spcBef>
              <a:spcAft>
                <a:spcPts val="0"/>
              </a:spcAft>
              <a:buClr>
                <a:srgbClr val="000000"/>
              </a:buClr>
              <a:buSzPts val="2775"/>
              <a:buFont typeface="Arial"/>
              <a:buNone/>
              <a:tabLst/>
              <a:defRPr/>
            </a:pPr>
            <a:endParaRPr lang="en-US" sz="1100" b="0" i="0" u="none" strike="noStrike" cap="none" dirty="0">
              <a:solidFill>
                <a:srgbClr val="000000"/>
              </a:solidFill>
              <a:latin typeface="Arial"/>
              <a:ea typeface="Times New Roman"/>
              <a:cs typeface="Times New Roman"/>
              <a:sym typeface="Times New Roman"/>
            </a:endParaRPr>
          </a:p>
          <a:p>
            <a:pPr marL="0" indent="0">
              <a:lnSpc>
                <a:spcPct val="100000"/>
              </a:lnSpc>
              <a:spcBef>
                <a:spcPts val="0"/>
              </a:spcBef>
              <a:buSzPts val="2775"/>
              <a:buNone/>
            </a:pPr>
            <a:r>
              <a:rPr lang="en-US" sz="1100" b="0" i="0" u="none" strike="noStrike" cap="none" dirty="0">
                <a:solidFill>
                  <a:srgbClr val="000000"/>
                </a:solidFill>
                <a:latin typeface="Arial"/>
                <a:ea typeface="Times New Roman"/>
                <a:cs typeface="Times New Roman"/>
                <a:sym typeface="Times New Roman"/>
              </a:rPr>
              <a:t>There is a wide spectrum of unhealthy drinking: from risky to severe AUD.</a:t>
            </a:r>
          </a:p>
          <a:p>
            <a:pPr marL="0" marR="0" lvl="0" indent="0" algn="l" defTabSz="914400" rtl="0" eaLnBrk="1" fontAlgn="auto" latinLnBrk="0" hangingPunct="1">
              <a:lnSpc>
                <a:spcPct val="100000"/>
              </a:lnSpc>
              <a:spcBef>
                <a:spcPts val="0"/>
              </a:spcBef>
              <a:spcAft>
                <a:spcPts val="0"/>
              </a:spcAft>
              <a:buClr>
                <a:srgbClr val="000000"/>
              </a:buClr>
              <a:buSzPts val="2775"/>
              <a:buFont typeface="Arial"/>
              <a:buNone/>
              <a:tabLst/>
              <a:defRPr/>
            </a:pPr>
            <a:r>
              <a:rPr lang="en-US" sz="1100" b="0" i="0" u="none" strike="noStrike" cap="none" dirty="0">
                <a:solidFill>
                  <a:srgbClr val="000000"/>
                </a:solidFill>
                <a:latin typeface="Arial"/>
                <a:cs typeface="Times New Roman"/>
                <a:sym typeface="Times New Roman"/>
              </a:rPr>
              <a:t>This slide shows how t</a:t>
            </a:r>
            <a:r>
              <a:rPr lang="en-US" dirty="0"/>
              <a:t>he reported frequency of heavy drinking can be used as an indicator of severity to differentiate between patients who should receive brief advice/BI versus a more substantive intervention.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latin typeface="Arial"/>
                <a:ea typeface="Times New Roman"/>
                <a:cs typeface="Times New Roman"/>
                <a:sym typeface="Times New Roman"/>
              </a:rPr>
              <a:t>Other tools for further </a:t>
            </a:r>
            <a:r>
              <a:rPr lang="en-US" sz="1100" b="0" i="0" u="sng" strike="noStrike" cap="none" dirty="0">
                <a:solidFill>
                  <a:srgbClr val="000000"/>
                </a:solidFill>
                <a:latin typeface="Arial"/>
                <a:ea typeface="Times New Roman"/>
                <a:cs typeface="Times New Roman"/>
                <a:sym typeface="Times New Roman"/>
              </a:rPr>
              <a:t>assessment</a:t>
            </a:r>
            <a:r>
              <a:rPr lang="en-US" sz="1100" b="0" i="0" u="none" strike="noStrike" cap="none" dirty="0">
                <a:solidFill>
                  <a:srgbClr val="000000"/>
                </a:solidFill>
                <a:latin typeface="Arial"/>
                <a:ea typeface="Times New Roman"/>
                <a:cs typeface="Times New Roman"/>
                <a:sym typeface="Times New Roman"/>
              </a:rPr>
              <a:t> of degree of unhealthy drinking include the AUDIT, DSM-5 AUD criteria, or simply quantifying frequency of heavy drinking days.</a:t>
            </a:r>
          </a:p>
          <a:p>
            <a:pPr marL="285750" indent="-285750">
              <a:lnSpc>
                <a:spcPct val="100000"/>
              </a:lnSpc>
              <a:spcBef>
                <a:spcPts val="0"/>
              </a:spcBef>
              <a:buSzPts val="2775"/>
            </a:pPr>
            <a:endParaRPr lang="en-US" sz="1100" b="0" i="0" u="none" strike="noStrike" cap="none" dirty="0">
              <a:solidFill>
                <a:srgbClr val="000000"/>
              </a:solidFill>
              <a:latin typeface="Arial"/>
              <a:ea typeface="Times New Roman"/>
              <a:cs typeface="Times New Roman"/>
              <a:sym typeface="Times New Roman"/>
            </a:endParaRPr>
          </a:p>
          <a:p>
            <a:pPr marL="0" lvl="0" indent="0" algn="l" rtl="0">
              <a:spcBef>
                <a:spcPts val="0"/>
              </a:spcBef>
              <a:spcAft>
                <a:spcPts val="0"/>
              </a:spcAft>
              <a:buNone/>
            </a:pPr>
            <a:r>
              <a:rPr lang="en-US" dirty="0"/>
              <a:t>Other notes: </a:t>
            </a:r>
          </a:p>
          <a:p>
            <a:pPr marL="0" lvl="0" indent="0" algn="l" rtl="0">
              <a:spcBef>
                <a:spcPts val="0"/>
              </a:spcBef>
              <a:spcAft>
                <a:spcPts val="0"/>
              </a:spcAft>
              <a:buNone/>
            </a:pPr>
            <a:r>
              <a:rPr lang="en-US" b="1" u="sng" dirty="0"/>
              <a:t>Safe drinking limits (NIAAA):</a:t>
            </a:r>
            <a:endParaRPr lang="en-US" dirty="0"/>
          </a:p>
          <a:p>
            <a:pPr marL="0" lvl="0" indent="0" algn="l" rtl="0">
              <a:spcBef>
                <a:spcPts val="0"/>
              </a:spcBef>
              <a:spcAft>
                <a:spcPts val="0"/>
              </a:spcAft>
              <a:buNone/>
            </a:pPr>
            <a:r>
              <a:rPr lang="en-US" dirty="0"/>
              <a:t>Males: up to 14 drinks/week; no more than 4 drinks/day</a:t>
            </a:r>
          </a:p>
          <a:p>
            <a:pPr marL="0" lvl="0" indent="0" algn="l" rtl="0">
              <a:spcBef>
                <a:spcPts val="0"/>
              </a:spcBef>
              <a:spcAft>
                <a:spcPts val="0"/>
              </a:spcAft>
              <a:buNone/>
            </a:pPr>
            <a:r>
              <a:rPr lang="en-US" dirty="0"/>
              <a:t>Females: up to 7 drinks/week; no more than 3 drinks/day</a:t>
            </a:r>
          </a:p>
          <a:p>
            <a:pPr marL="0" lvl="0" indent="0" algn="l" rtl="0">
              <a:spcBef>
                <a:spcPts val="0"/>
              </a:spcBef>
              <a:spcAft>
                <a:spcPts val="0"/>
              </a:spcAft>
              <a:buNone/>
            </a:pPr>
            <a:r>
              <a:rPr lang="en-US" dirty="0"/>
              <a:t>-Anything more is unhealthy drinking.</a:t>
            </a:r>
          </a:p>
          <a:p>
            <a:pPr marL="0" lvl="0" indent="0" algn="l" rtl="0">
              <a:spcBef>
                <a:spcPts val="0"/>
              </a:spcBef>
              <a:spcAft>
                <a:spcPts val="0"/>
              </a:spcAft>
              <a:buNone/>
            </a:pPr>
            <a:r>
              <a:rPr lang="en-US" dirty="0"/>
              <a:t>-Women have higher BAC than men per drink, because of absorption/metabolism even if same weight.  </a:t>
            </a:r>
          </a:p>
          <a:p>
            <a:pPr marL="0" lvl="0" indent="0" algn="l" rtl="0">
              <a:spcBef>
                <a:spcPts val="0"/>
              </a:spcBef>
              <a:spcAft>
                <a:spcPts val="0"/>
              </a:spcAft>
              <a:buNone/>
            </a:pPr>
            <a:endParaRPr lang="en-US" dirty="0"/>
          </a:p>
          <a:p>
            <a:pPr marL="0" lvl="0" indent="0" algn="l" rtl="0">
              <a:spcBef>
                <a:spcPts val="0"/>
              </a:spcBef>
              <a:spcAft>
                <a:spcPts val="0"/>
              </a:spcAft>
              <a:buNone/>
            </a:pPr>
            <a:endParaRPr lang="en-US" sz="1200" dirty="0"/>
          </a:p>
          <a:p>
            <a:pPr marL="0" lvl="0" indent="0" algn="l" rtl="0">
              <a:spcBef>
                <a:spcPts val="0"/>
              </a:spcBef>
              <a:spcAft>
                <a:spcPts val="0"/>
              </a:spcAft>
              <a:buNone/>
            </a:pPr>
            <a:r>
              <a:rPr lang="en-US" sz="1200" dirty="0"/>
              <a:t>References: Smith et al. 2009, Dawson 2010, </a:t>
            </a:r>
            <a:r>
              <a:rPr lang="en-US" sz="1200" dirty="0" err="1"/>
              <a:t>Saitz</a:t>
            </a:r>
            <a:r>
              <a:rPr lang="en-US" sz="1200" dirty="0"/>
              <a:t> 2014,  McCormack 2017 </a:t>
            </a:r>
          </a:p>
        </p:txBody>
      </p:sp>
    </p:spTree>
    <p:extLst>
      <p:ext uri="{BB962C8B-B14F-4D97-AF65-F5344CB8AC3E}">
        <p14:creationId xmlns:p14="http://schemas.microsoft.com/office/powerpoint/2010/main" val="694566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0399"/>
              </a:buClr>
              <a:buSzPts val="1800"/>
              <a:buFont typeface="Cambria"/>
              <a:buNone/>
            </a:pPr>
            <a:r>
              <a:rPr lang="en-US" sz="1100" b="1" dirty="0">
                <a:solidFill>
                  <a:srgbClr val="200399"/>
                </a:solidFill>
                <a:latin typeface="Cambria"/>
                <a:ea typeface="Cambria"/>
                <a:cs typeface="Cambria"/>
                <a:sym typeface="Cambria"/>
              </a:rPr>
              <a:t>Many studies have shown that providers and other staff don’t ask about or address unhealthy drinking because they feel uncomfortable or inadequately trained</a:t>
            </a:r>
          </a:p>
          <a:p>
            <a:pPr marL="0" lvl="0" indent="0" algn="l" rtl="0">
              <a:spcBef>
                <a:spcPts val="0"/>
              </a:spcBef>
              <a:spcAft>
                <a:spcPts val="0"/>
              </a:spcAft>
              <a:buClr>
                <a:srgbClr val="200399"/>
              </a:buClr>
              <a:buSzPts val="1800"/>
              <a:buFont typeface="Cambria"/>
              <a:buNone/>
            </a:pPr>
            <a:endParaRPr lang="en-US" sz="1100" b="1" dirty="0">
              <a:solidFill>
                <a:srgbClr val="200399"/>
              </a:solidFill>
              <a:latin typeface="Cambria"/>
              <a:ea typeface="Cambria"/>
              <a:cs typeface="Cambria"/>
              <a:sym typeface="Cambria"/>
            </a:endParaRPr>
          </a:p>
          <a:p>
            <a:pPr marL="0" lvl="0" indent="0" algn="l" rtl="0">
              <a:spcBef>
                <a:spcPts val="0"/>
              </a:spcBef>
              <a:spcAft>
                <a:spcPts val="0"/>
              </a:spcAft>
              <a:buClr>
                <a:srgbClr val="200399"/>
              </a:buClr>
              <a:buSzPts val="1800"/>
              <a:buFont typeface="Cambria"/>
              <a:buNone/>
            </a:pPr>
            <a:r>
              <a:rPr lang="en-US" sz="1100" b="1" dirty="0">
                <a:solidFill>
                  <a:srgbClr val="200399"/>
                </a:solidFill>
                <a:latin typeface="Cambria"/>
                <a:ea typeface="Cambria"/>
                <a:cs typeface="Cambria"/>
                <a:sym typeface="Cambria"/>
              </a:rPr>
              <a:t>Many resources available, including: </a:t>
            </a:r>
          </a:p>
          <a:p>
            <a:r>
              <a:rPr lang="en-US" sz="800" b="0" i="0" u="none" strike="noStrike" cap="none" dirty="0">
                <a:solidFill>
                  <a:srgbClr val="000000"/>
                </a:solidFill>
                <a:effectLst/>
                <a:latin typeface="Arial"/>
                <a:ea typeface="Arial"/>
                <a:cs typeface="Arial"/>
                <a:sym typeface="Arial"/>
              </a:rPr>
              <a:t>BMC BNI-ART: </a:t>
            </a:r>
            <a:r>
              <a:rPr lang="en-US" dirty="0">
                <a:hlinkClick r:id="rId3"/>
              </a:rPr>
              <a:t>https://www.bu.edu/bniart/</a:t>
            </a:r>
            <a:endParaRPr lang="en-US" sz="800" b="0" i="0" u="none" strike="noStrike" cap="none" dirty="0">
              <a:solidFill>
                <a:srgbClr val="000000"/>
              </a:solidFill>
              <a:effectLst/>
              <a:latin typeface="Arial"/>
              <a:ea typeface="Arial"/>
              <a:cs typeface="Arial"/>
              <a:sym typeface="Arial"/>
            </a:endParaRPr>
          </a:p>
          <a:p>
            <a:r>
              <a:rPr lang="en-US" sz="800" b="0" i="0" u="none" strike="noStrike" cap="none" dirty="0">
                <a:solidFill>
                  <a:srgbClr val="000000"/>
                </a:solidFill>
                <a:effectLst/>
                <a:latin typeface="Arial"/>
                <a:ea typeface="Arial"/>
                <a:cs typeface="Arial"/>
                <a:sym typeface="Arial"/>
              </a:rPr>
              <a:t>Yale ED SBIRT: </a:t>
            </a:r>
            <a:r>
              <a:rPr lang="en-US" dirty="0">
                <a:hlinkClick r:id="rId4"/>
              </a:rPr>
              <a:t>https://medicine.yale.edu/sbirt/</a:t>
            </a:r>
            <a:endParaRPr lang="en-US"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800" b="0" i="0" u="none" strike="noStrike" cap="none" dirty="0">
                <a:solidFill>
                  <a:srgbClr val="000000"/>
                </a:solidFill>
                <a:effectLst/>
                <a:latin typeface="Arial"/>
                <a:ea typeface="Arial"/>
                <a:cs typeface="Arial"/>
                <a:sym typeface="Arial"/>
              </a:rPr>
              <a:t>SAMHSA : </a:t>
            </a:r>
            <a:r>
              <a:rPr lang="en-US" sz="800" b="0" i="0" u="none" strike="noStrike" cap="none" dirty="0">
                <a:solidFill>
                  <a:srgbClr val="000000"/>
                </a:solidFill>
                <a:effectLst/>
                <a:latin typeface="Arial"/>
                <a:ea typeface="Arial"/>
                <a:cs typeface="Arial"/>
                <a:sym typeface="Arial"/>
                <a:hlinkClick r:id="rId5"/>
              </a:rPr>
              <a:t>https://www.integration.samhsa.gov/clinical-practice/sbirt</a:t>
            </a:r>
            <a:endParaRPr lang="en-US" sz="800" b="0" i="0" u="none" strike="noStrike" cap="none" dirty="0">
              <a:solidFill>
                <a:srgbClr val="000000"/>
              </a:solidFill>
              <a:effectLst/>
              <a:latin typeface="Arial"/>
              <a:ea typeface="Arial"/>
              <a:cs typeface="Arial"/>
              <a:sym typeface="Arial"/>
            </a:endParaRPr>
          </a:p>
          <a:p>
            <a:pPr marL="0" lvl="0" indent="0" algn="l" rtl="0">
              <a:spcBef>
                <a:spcPts val="0"/>
              </a:spcBef>
              <a:spcAft>
                <a:spcPts val="0"/>
              </a:spcAft>
              <a:buClr>
                <a:srgbClr val="200399"/>
              </a:buClr>
              <a:buSzPts val="1800"/>
              <a:buFont typeface="Cambria"/>
              <a:buNone/>
            </a:pPr>
            <a:endParaRPr lang="en-US" sz="1100" dirty="0">
              <a:solidFill>
                <a:srgbClr val="000000"/>
              </a:solidFill>
              <a:latin typeface="Cambria"/>
              <a:ea typeface="Cambria"/>
              <a:cs typeface="Cambria"/>
              <a:sym typeface="Cambria"/>
            </a:endParaRPr>
          </a:p>
          <a:p>
            <a:pPr marL="0" marR="0" lvl="0" indent="0" algn="l" defTabSz="914400" rtl="0" eaLnBrk="1" fontAlgn="auto" latinLnBrk="0" hangingPunct="1">
              <a:lnSpc>
                <a:spcPct val="100000"/>
              </a:lnSpc>
              <a:spcBef>
                <a:spcPts val="0"/>
              </a:spcBef>
              <a:spcAft>
                <a:spcPts val="0"/>
              </a:spcAft>
              <a:buClr>
                <a:srgbClr val="200399"/>
              </a:buClr>
              <a:buSzPts val="1800"/>
              <a:buFont typeface="Cambria"/>
              <a:buNone/>
              <a:tabLst/>
              <a:defRPr/>
            </a:pPr>
            <a:r>
              <a:rPr lang="en-US" sz="1100" b="0" i="0" u="none" strike="noStrike" cap="none" dirty="0">
                <a:solidFill>
                  <a:srgbClr val="000000"/>
                </a:solidFill>
                <a:latin typeface="Arial"/>
                <a:ea typeface="Arial"/>
                <a:cs typeface="Arial"/>
                <a:sym typeface="Arial"/>
              </a:rPr>
              <a:t>Not sufficient (alone) for higher severity AUD</a:t>
            </a:r>
            <a:endParaRPr lang="en-US" sz="1100" b="0" i="0" u="sng" strike="noStrike" cap="none" dirty="0">
              <a:solidFill>
                <a:srgbClr val="000000"/>
              </a:solidFill>
              <a:latin typeface="Arial"/>
              <a:ea typeface="Arial"/>
              <a:cs typeface="Arial"/>
              <a:sym typeface="Arial"/>
            </a:endParaRPr>
          </a:p>
          <a:p>
            <a:pPr marL="0" lvl="0" indent="0" algn="l" rtl="0">
              <a:spcBef>
                <a:spcPts val="0"/>
              </a:spcBef>
              <a:spcAft>
                <a:spcPts val="0"/>
              </a:spcAft>
              <a:buClr>
                <a:srgbClr val="200399"/>
              </a:buClr>
              <a:buSzPts val="1800"/>
              <a:buFont typeface="Cambria"/>
              <a:buNone/>
            </a:pPr>
            <a:endParaRPr lang="en-US" sz="1100" dirty="0">
              <a:solidFill>
                <a:srgbClr val="000000"/>
              </a:solidFill>
              <a:latin typeface="Cambria"/>
              <a:ea typeface="Cambria"/>
              <a:cs typeface="Cambria"/>
              <a:sym typeface="Cambria"/>
            </a:endParaRPr>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100" dirty="0">
                <a:solidFill>
                  <a:schemeClr val="dk1"/>
                </a:solidFill>
                <a:latin typeface="Calibri"/>
                <a:ea typeface="Calibri"/>
                <a:cs typeface="Calibri"/>
                <a:sym typeface="Calibri"/>
              </a:rPr>
              <a:t>The effects of chronic alcohol consumption on neurotransmitter function best explains the clinical findings.</a:t>
            </a:r>
            <a:endParaRPr lang="en-US" dirty="0"/>
          </a:p>
          <a:p>
            <a:pPr marL="0" marR="0" lvl="0" indent="0" algn="l" rtl="0">
              <a:lnSpc>
                <a:spcPct val="100000"/>
              </a:lnSpc>
              <a:spcBef>
                <a:spcPts val="0"/>
              </a:spcBef>
              <a:spcAft>
                <a:spcPts val="0"/>
              </a:spcAft>
              <a:buClr>
                <a:schemeClr val="dk1"/>
              </a:buClr>
              <a:buSzPts val="1200"/>
              <a:buFont typeface="Calibri"/>
              <a:buNone/>
            </a:pPr>
            <a:endParaRPr lang="en-US" sz="11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l-GR" sz="1100" dirty="0">
                <a:solidFill>
                  <a:schemeClr val="dk1"/>
                </a:solidFill>
                <a:latin typeface="Calibri"/>
                <a:ea typeface="Calibri"/>
                <a:cs typeface="Calibri"/>
                <a:sym typeface="Calibri"/>
              </a:rPr>
              <a:t>γ-</a:t>
            </a:r>
            <a:r>
              <a:rPr lang="en-US" sz="1100" dirty="0">
                <a:solidFill>
                  <a:schemeClr val="dk1"/>
                </a:solidFill>
                <a:latin typeface="Calibri"/>
                <a:ea typeface="Calibri"/>
                <a:cs typeface="Calibri"/>
                <a:sym typeface="Calibri"/>
              </a:rPr>
              <a:t>aminobutyric acid (GABA)</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N-methyl-D-aspartate (NMDA) subtype of glutamate receptor</a:t>
            </a:r>
          </a:p>
          <a:p>
            <a:pPr marL="0" lvl="0" indent="0" algn="l" rtl="0">
              <a:spcBef>
                <a:spcPts val="0"/>
              </a:spcBef>
              <a:spcAft>
                <a:spcPts val="0"/>
              </a:spcAft>
              <a:buNone/>
            </a:pPr>
            <a:endParaRPr lang="en-US" sz="1100" dirty="0">
              <a:solidFill>
                <a:schemeClr val="dk1"/>
              </a:solidFill>
              <a:latin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050" u="sng" dirty="0">
                <a:solidFill>
                  <a:schemeClr val="dk1"/>
                </a:solidFill>
                <a:latin typeface="Calibri"/>
                <a:ea typeface="Calibri"/>
                <a:cs typeface="Calibri"/>
                <a:sym typeface="Calibri"/>
              </a:rPr>
              <a:t>Reference: </a:t>
            </a:r>
            <a:r>
              <a:rPr lang="en-US" sz="1050" dirty="0" err="1">
                <a:solidFill>
                  <a:schemeClr val="dk1"/>
                </a:solidFill>
                <a:latin typeface="Calibri"/>
                <a:ea typeface="Calibri"/>
                <a:cs typeface="Calibri"/>
                <a:sym typeface="Calibri"/>
              </a:rPr>
              <a:t>Goldfrank’s</a:t>
            </a:r>
            <a:r>
              <a:rPr lang="en-US" sz="1050" dirty="0">
                <a:solidFill>
                  <a:schemeClr val="dk1"/>
                </a:solidFill>
                <a:latin typeface="Calibri"/>
                <a:ea typeface="Calibri"/>
                <a:cs typeface="Calibri"/>
                <a:sym typeface="Calibri"/>
              </a:rPr>
              <a:t> Toxicology summarizes many sources of data for alcohol pathophysiology, withdrawal, and other complications, as well as treatment options.</a:t>
            </a:r>
            <a:endParaRPr lang="en-US" sz="1050" dirty="0"/>
          </a:p>
          <a:p>
            <a:pPr marL="0" lvl="0" indent="0" algn="l" rtl="0">
              <a:spcBef>
                <a:spcPts val="0"/>
              </a:spcBef>
              <a:spcAft>
                <a:spcPts val="0"/>
              </a:spcAft>
              <a:buNone/>
            </a:pPr>
            <a:endParaRPr lang="en-US" dirty="0"/>
          </a:p>
          <a:p>
            <a:pPr marL="0" marR="0" lvl="0" indent="0" algn="l" rtl="0">
              <a:lnSpc>
                <a:spcPct val="100000"/>
              </a:lnSpc>
              <a:spcBef>
                <a:spcPts val="0"/>
              </a:spcBef>
              <a:spcAft>
                <a:spcPts val="0"/>
              </a:spcAft>
              <a:buClr>
                <a:schemeClr val="dk1"/>
              </a:buClr>
              <a:buSzPts val="1200"/>
              <a:buFont typeface="Calibri"/>
              <a:buNone/>
            </a:pPr>
            <a:endParaRPr lang="en-US" sz="1100" dirty="0">
              <a:solidFill>
                <a:schemeClr val="dk1"/>
              </a:solidFill>
              <a:latin typeface="Calibri"/>
              <a:ea typeface="Calibri"/>
              <a:cs typeface="Calibri"/>
              <a:sym typeface="Calibri"/>
            </a:endParaRPr>
          </a:p>
          <a:p>
            <a:pPr marL="0" lvl="0" indent="0" algn="l" rtl="0">
              <a:spcBef>
                <a:spcPts val="0"/>
              </a:spcBef>
              <a:spcAft>
                <a:spcPts val="0"/>
              </a:spcAft>
              <a:buNone/>
            </a:pPr>
            <a:endParaRPr lang="en-US" dirty="0"/>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dirty="0"/>
              <a:t>25% = almost 25% of those with AWS develop hallucinosis.</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u="sng" dirty="0">
                <a:solidFill>
                  <a:schemeClr val="dk1"/>
                </a:solidFill>
                <a:latin typeface="Calibri"/>
                <a:ea typeface="Calibri"/>
                <a:cs typeface="Calibri"/>
                <a:sym typeface="Calibri"/>
              </a:rPr>
              <a:t>Reference: </a:t>
            </a:r>
            <a:r>
              <a:rPr lang="en-US" sz="1100" dirty="0" err="1">
                <a:solidFill>
                  <a:schemeClr val="dk1"/>
                </a:solidFill>
                <a:latin typeface="Calibri"/>
                <a:ea typeface="Calibri"/>
                <a:cs typeface="Calibri"/>
                <a:sym typeface="Calibri"/>
              </a:rPr>
              <a:t>Goldfrank’s</a:t>
            </a:r>
            <a:r>
              <a:rPr lang="en-US" sz="1100" dirty="0">
                <a:solidFill>
                  <a:schemeClr val="dk1"/>
                </a:solidFill>
                <a:latin typeface="Calibri"/>
                <a:ea typeface="Calibri"/>
                <a:cs typeface="Calibri"/>
                <a:sym typeface="Calibri"/>
              </a:rPr>
              <a:t> Toxicology summarizes many sources of data for alcohol pathophysiology, withdrawal, and other complications, as well as treatment options.</a:t>
            </a:r>
            <a:endParaRPr lang="en-US" sz="1100" dirty="0"/>
          </a:p>
          <a:p>
            <a:pPr marL="0" lvl="0" indent="0" algn="l" rtl="0">
              <a:spcBef>
                <a:spcPts val="0"/>
              </a:spcBef>
              <a:spcAft>
                <a:spcPts val="0"/>
              </a:spcAft>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1983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78d0692b90_2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u="none" dirty="0">
                <a:solidFill>
                  <a:schemeClr val="dk1"/>
                </a:solidFill>
                <a:latin typeface="Calibri"/>
                <a:ea typeface="Calibri"/>
                <a:cs typeface="Calibri"/>
                <a:sym typeface="Calibri"/>
              </a:rPr>
              <a:t>Severe AWS is not DTs.   True DTs is rarely seen (more frequently mis-classified) and requires to the stated criteria/timeline.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u="sng"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u="sng" dirty="0">
                <a:solidFill>
                  <a:schemeClr val="dk1"/>
                </a:solidFill>
                <a:latin typeface="Calibri"/>
                <a:ea typeface="Calibri"/>
                <a:cs typeface="Calibri"/>
                <a:sym typeface="Calibri"/>
              </a:rPr>
              <a:t>Reference: </a:t>
            </a:r>
            <a:r>
              <a:rPr lang="en-US" sz="1100" dirty="0" err="1">
                <a:solidFill>
                  <a:schemeClr val="dk1"/>
                </a:solidFill>
                <a:latin typeface="Calibri"/>
                <a:ea typeface="Calibri"/>
                <a:cs typeface="Calibri"/>
                <a:sym typeface="Calibri"/>
              </a:rPr>
              <a:t>Goldfrank’s</a:t>
            </a:r>
            <a:r>
              <a:rPr lang="en-US" sz="1100" dirty="0">
                <a:solidFill>
                  <a:schemeClr val="dk1"/>
                </a:solidFill>
                <a:latin typeface="Calibri"/>
                <a:ea typeface="Calibri"/>
                <a:cs typeface="Calibri"/>
                <a:sym typeface="Calibri"/>
              </a:rPr>
              <a:t> Toxicology summarizes many sources of data for alcohol pathophysiology, withdrawal, and other complications, as well as treatment options.</a:t>
            </a:r>
            <a:endParaRPr lang="en-US" sz="1100" dirty="0"/>
          </a:p>
          <a:p>
            <a:pPr marL="0" lvl="0" indent="0" algn="l" rtl="0">
              <a:spcBef>
                <a:spcPts val="0"/>
              </a:spcBef>
              <a:spcAft>
                <a:spcPts val="0"/>
              </a:spcAft>
              <a:buNone/>
            </a:pPr>
            <a:endParaRPr lang="en-US" dirty="0"/>
          </a:p>
        </p:txBody>
      </p:sp>
      <p:sp>
        <p:nvSpPr>
          <p:cNvPr id="278" name="Google Shape;278;g78d0692b90_2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dirty="0"/>
              <a:t>RASS and SAS may be more appropriate for ICU settings as they don’t require patient participation.</a:t>
            </a:r>
          </a:p>
          <a:p>
            <a:pPr marL="0" lvl="0" indent="0" algn="l" rtl="0">
              <a:spcBef>
                <a:spcPts val="0"/>
              </a:spcBef>
              <a:spcAft>
                <a:spcPts val="0"/>
              </a:spcAft>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746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Calibri"/>
              <a:buNone/>
            </a:pPr>
            <a:r>
              <a:rPr lang="en-US" dirty="0"/>
              <a:t>Past h/o AWS, DTs, as well as family history of AWS (not in PAWS) are strong predictors of the development of AWS.</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THE PAWSS is this is the most evidence-based instrument to predict complicated withdrawal. </a:t>
            </a:r>
            <a:r>
              <a:rPr lang="en-US" sz="1100" b="0" i="0" u="none" strike="noStrike" cap="none" dirty="0">
                <a:solidFill>
                  <a:srgbClr val="000000"/>
                </a:solidFill>
                <a:latin typeface="Arial"/>
                <a:ea typeface="Arial"/>
                <a:cs typeface="Arial"/>
                <a:sym typeface="Arial"/>
              </a:rPr>
              <a:t>(90% sensitivity)</a:t>
            </a:r>
          </a:p>
          <a:p>
            <a:pPr marL="0" lvl="0" indent="0" algn="l" rtl="0">
              <a:spcBef>
                <a:spcPts val="0"/>
              </a:spcBef>
              <a:spcAft>
                <a:spcPts val="0"/>
              </a:spcAft>
              <a:buNone/>
            </a:pPr>
            <a:endParaRPr lang="en-US" dirty="0"/>
          </a:p>
          <a:p>
            <a:pPr marL="0" lvl="0" indent="0" algn="l" rtl="0">
              <a:spcBef>
                <a:spcPts val="0"/>
              </a:spcBef>
              <a:spcAft>
                <a:spcPts val="0"/>
              </a:spcAft>
              <a:buNone/>
            </a:pPr>
            <a:r>
              <a:rPr lang="en-US" u="sng" dirty="0"/>
              <a:t>Reference: </a:t>
            </a:r>
            <a:r>
              <a:rPr lang="en-US" dirty="0"/>
              <a:t>Maldonado et al. </a:t>
            </a:r>
            <a:r>
              <a:rPr lang="en-US" i="1" dirty="0"/>
              <a:t>Alcohol and Alcoholism</a:t>
            </a:r>
            <a:r>
              <a:rPr lang="en-US" dirty="0"/>
              <a:t>. 2015</a:t>
            </a:r>
          </a:p>
          <a:p>
            <a:pPr marL="0" lvl="0" indent="0" algn="l" rtl="0">
              <a:spcBef>
                <a:spcPts val="0"/>
              </a:spcBef>
              <a:spcAft>
                <a:spcPts val="0"/>
              </a:spcAft>
              <a:buNone/>
            </a:pPr>
            <a:r>
              <a:rPr lang="en-US" dirty="0"/>
              <a:t>Available on MD Calc</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2250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100" b="1" dirty="0">
                <a:solidFill>
                  <a:schemeClr val="dk1"/>
                </a:solidFill>
                <a:latin typeface="Calibri"/>
                <a:ea typeface="Calibri"/>
                <a:cs typeface="Calibri"/>
                <a:sym typeface="Calibri"/>
              </a:rPr>
              <a:t>Benzos</a:t>
            </a:r>
            <a:endParaRPr lang="en-US" sz="1100"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dirty="0">
                <a:solidFill>
                  <a:schemeClr val="dk1"/>
                </a:solidFill>
                <a:latin typeface="Calibri"/>
                <a:ea typeface="Calibri"/>
                <a:cs typeface="Calibri"/>
                <a:sym typeface="Calibri"/>
              </a:rPr>
              <a:t>First line treatment for all AWS, particularly for anyone with history of severe AWS, AWS seizure, or DTs.</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No benzos have been shown to be more effective than others but some are likely more rewarding/addictive.  Also, time to onset, peak, and metabolism should be considered. (e.g. fast onset for initial treatment; avoid repeated doses of benzos with slow peak concentration because staked doses could result in overmedicating/oversedation; </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 </a:t>
            </a:r>
          </a:p>
          <a:p>
            <a:pPr marL="0" lvl="0" indent="0" algn="l" rtl="0">
              <a:spcBef>
                <a:spcPts val="0"/>
              </a:spcBef>
              <a:spcAft>
                <a:spcPts val="0"/>
              </a:spcAft>
              <a:buNone/>
            </a:pPr>
            <a:r>
              <a:rPr lang="en-US" sz="1100" dirty="0">
                <a:solidFill>
                  <a:schemeClr val="dk1"/>
                </a:solidFill>
                <a:latin typeface="Calibri"/>
                <a:ea typeface="Calibri"/>
                <a:cs typeface="Calibri"/>
                <a:sym typeface="Calibri"/>
              </a:rPr>
              <a:t>For the next few slides:</a:t>
            </a:r>
            <a:endParaRPr lang="en-US" dirty="0"/>
          </a:p>
          <a:p>
            <a:pPr marL="0" lvl="0" indent="0" algn="l" rtl="0">
              <a:spcBef>
                <a:spcPts val="0"/>
              </a:spcBef>
              <a:spcAft>
                <a:spcPts val="0"/>
              </a:spcAft>
              <a:buNone/>
            </a:pPr>
            <a:r>
              <a:rPr lang="en-US" sz="1100" b="1" dirty="0">
                <a:solidFill>
                  <a:schemeClr val="dk1"/>
                </a:solidFill>
                <a:latin typeface="Calibri"/>
                <a:ea typeface="Calibri"/>
                <a:cs typeface="Calibri"/>
                <a:sym typeface="Calibri"/>
              </a:rPr>
              <a:t>Benzo choice for immediate stabilization should have a rapid </a:t>
            </a:r>
            <a:r>
              <a:rPr lang="en-US" sz="1100" dirty="0">
                <a:solidFill>
                  <a:schemeClr val="dk1"/>
                </a:solidFill>
                <a:latin typeface="Calibri"/>
                <a:ea typeface="Calibri"/>
                <a:cs typeface="Calibri"/>
                <a:sym typeface="Calibri"/>
              </a:rPr>
              <a:t>onset and peak, such as Midazolam (IV/IM) or diazepam (IV only). Diazepam IV is ideal because rapid onset and long acting to serve as initial treatment and basal treatment..</a:t>
            </a:r>
            <a:endParaRPr lang="en-US" dirty="0"/>
          </a:p>
          <a:p>
            <a:pPr marL="0" lvl="0" indent="0" algn="l" rtl="0">
              <a:spcBef>
                <a:spcPts val="0"/>
              </a:spcBef>
              <a:spcAft>
                <a:spcPts val="0"/>
              </a:spcAft>
              <a:buNone/>
            </a:pPr>
            <a:endParaRPr lang="en-US" sz="1100" b="1"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b="1" dirty="0">
                <a:solidFill>
                  <a:schemeClr val="dk1"/>
                </a:solidFill>
                <a:latin typeface="Calibri"/>
                <a:ea typeface="Calibri"/>
                <a:cs typeface="Calibri"/>
                <a:sym typeface="Calibri"/>
              </a:rPr>
              <a:t>For prophylaxis or treatment when immediate stabilization is not necessary. </a:t>
            </a:r>
            <a:r>
              <a:rPr lang="en-US" sz="1100" b="0" dirty="0">
                <a:solidFill>
                  <a:schemeClr val="dk1"/>
                </a:solidFill>
                <a:latin typeface="Calibri"/>
                <a:ea typeface="Calibri"/>
                <a:cs typeface="Calibri"/>
                <a:sym typeface="Calibri"/>
              </a:rPr>
              <a:t>The benzo of choice should have a longer </a:t>
            </a:r>
            <a:r>
              <a:rPr lang="en-US" sz="1100" dirty="0">
                <a:solidFill>
                  <a:schemeClr val="dk1"/>
                </a:solidFill>
                <a:latin typeface="Calibri"/>
                <a:ea typeface="Calibri"/>
                <a:cs typeface="Calibri"/>
                <a:sym typeface="Calibri"/>
              </a:rPr>
              <a:t>acting with active metabolites to produce long effect and “</a:t>
            </a:r>
            <a:r>
              <a:rPr lang="en-US" sz="1100" dirty="0" err="1">
                <a:solidFill>
                  <a:schemeClr val="dk1"/>
                </a:solidFill>
                <a:latin typeface="Calibri"/>
                <a:ea typeface="Calibri"/>
                <a:cs typeface="Calibri"/>
                <a:sym typeface="Calibri"/>
              </a:rPr>
              <a:t>autotaper</a:t>
            </a:r>
            <a:r>
              <a:rPr lang="en-US" sz="1100" dirty="0">
                <a:solidFill>
                  <a:schemeClr val="dk1"/>
                </a:solidFill>
                <a:latin typeface="Calibri"/>
                <a:ea typeface="Calibri"/>
                <a:cs typeface="Calibri"/>
                <a:sym typeface="Calibri"/>
              </a:rPr>
              <a:t>” effect with less risk of rebound withdrawal (e.g., chlordiazepoxide).</a:t>
            </a:r>
            <a:endParaRPr lang="en-US" dirty="0"/>
          </a:p>
          <a:p>
            <a:pPr marL="0" lvl="0" indent="0" algn="l" rtl="0">
              <a:spcBef>
                <a:spcPts val="0"/>
              </a:spcBef>
              <a:spcAft>
                <a:spcPts val="0"/>
              </a:spcAft>
              <a:buNone/>
            </a:pPr>
            <a:endParaRPr lang="en-US" sz="1100"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b="1" dirty="0">
                <a:solidFill>
                  <a:schemeClr val="dk1"/>
                </a:solidFill>
                <a:latin typeface="Calibri"/>
                <a:ea typeface="Calibri"/>
                <a:cs typeface="Calibri"/>
                <a:sym typeface="Calibri"/>
              </a:rPr>
              <a:t>Patients with severe liver function impairment:  </a:t>
            </a:r>
            <a:r>
              <a:rPr lang="en-US" sz="1100" dirty="0">
                <a:solidFill>
                  <a:schemeClr val="dk1"/>
                </a:solidFill>
                <a:latin typeface="Calibri"/>
                <a:ea typeface="Calibri"/>
                <a:cs typeface="Calibri"/>
                <a:sym typeface="Calibri"/>
              </a:rPr>
              <a:t>Use benzos that are less dependent on hepatic metabolism (e.g., lorazepam), particularly if active liver failure, encephalopathy, dementia, and in older patients.  </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 </a:t>
            </a:r>
          </a:p>
          <a:p>
            <a:pPr marL="0" lvl="0" indent="0" algn="l" rtl="0">
              <a:spcBef>
                <a:spcPts val="0"/>
              </a:spcBef>
              <a:spcAft>
                <a:spcPts val="0"/>
              </a:spcAft>
              <a:buNone/>
            </a:pPr>
            <a:endParaRPr lang="en-US" sz="1100" dirty="0">
              <a:solidFill>
                <a:schemeClr val="dk1"/>
              </a:solidFill>
              <a:latin typeface="Calibri"/>
              <a:cs typeface="Calibri"/>
              <a:sym typeface="Calibri"/>
            </a:endParaRPr>
          </a:p>
          <a:p>
            <a:pPr marL="0" lvl="0" indent="0" algn="l" rtl="0">
              <a:spcBef>
                <a:spcPts val="0"/>
              </a:spcBef>
              <a:spcAft>
                <a:spcPts val="0"/>
              </a:spcAft>
              <a:buNone/>
            </a:pPr>
            <a:r>
              <a:rPr lang="en-US" sz="1050" u="sng" dirty="0">
                <a:solidFill>
                  <a:schemeClr val="dk1"/>
                </a:solidFill>
                <a:latin typeface="Calibri"/>
                <a:ea typeface="Calibri"/>
                <a:cs typeface="Calibri"/>
                <a:sym typeface="Calibri"/>
              </a:rPr>
              <a:t>Reference: many individual references. The following </a:t>
            </a:r>
            <a:r>
              <a:rPr lang="en-US" sz="1050" dirty="0">
                <a:solidFill>
                  <a:schemeClr val="dk1"/>
                </a:solidFill>
                <a:latin typeface="Calibri"/>
                <a:ea typeface="Calibri"/>
                <a:cs typeface="Calibri"/>
                <a:sym typeface="Calibri"/>
              </a:rPr>
              <a:t>summarize many sources of data related to alcohol pathophysiology and management of withdrawal, AUD, and other complications: </a:t>
            </a:r>
            <a:endParaRPr lang="en-US" sz="1050" u="sng" dirty="0">
              <a:solidFill>
                <a:schemeClr val="dk1"/>
              </a:solidFill>
              <a:latin typeface="Calibri"/>
              <a:ea typeface="Calibri"/>
              <a:cs typeface="Calibri"/>
              <a:sym typeface="Calibri"/>
            </a:endParaRPr>
          </a:p>
          <a:p>
            <a:pPr marL="0" lvl="0" indent="0" algn="l" rtl="0">
              <a:spcBef>
                <a:spcPts val="0"/>
              </a:spcBef>
              <a:spcAft>
                <a:spcPts val="0"/>
              </a:spcAft>
              <a:buNone/>
            </a:pPr>
            <a:r>
              <a:rPr lang="en-US" sz="1050" dirty="0" err="1">
                <a:solidFill>
                  <a:schemeClr val="dk1"/>
                </a:solidFill>
                <a:latin typeface="Calibri"/>
                <a:ea typeface="Calibri"/>
                <a:cs typeface="Calibri"/>
                <a:sym typeface="Calibri"/>
              </a:rPr>
              <a:t>Goldfrank’s</a:t>
            </a:r>
            <a:r>
              <a:rPr lang="en-US" sz="1050" dirty="0">
                <a:solidFill>
                  <a:schemeClr val="dk1"/>
                </a:solidFill>
                <a:latin typeface="Calibri"/>
                <a:ea typeface="Calibri"/>
                <a:cs typeface="Calibri"/>
                <a:sym typeface="Calibri"/>
              </a:rPr>
              <a:t> Toxicology </a:t>
            </a:r>
          </a:p>
          <a:p>
            <a:pPr marL="0" lvl="0" indent="0" algn="l" rtl="0">
              <a:spcBef>
                <a:spcPts val="0"/>
              </a:spcBef>
              <a:spcAft>
                <a:spcPts val="0"/>
              </a:spcAft>
              <a:buNone/>
            </a:pPr>
            <a:r>
              <a:rPr lang="en-US" sz="1050" dirty="0" err="1">
                <a:solidFill>
                  <a:schemeClr val="dk1"/>
                </a:solidFill>
                <a:latin typeface="Calibri"/>
                <a:cs typeface="Calibri"/>
                <a:sym typeface="Calibri"/>
              </a:rPr>
              <a:t>Soyka</a:t>
            </a:r>
            <a:r>
              <a:rPr lang="en-US" sz="1050" dirty="0">
                <a:solidFill>
                  <a:schemeClr val="dk1"/>
                </a:solidFill>
                <a:latin typeface="Calibri"/>
                <a:cs typeface="Calibri"/>
                <a:sym typeface="Calibri"/>
              </a:rPr>
              <a:t> et al. (2016) WFSBP Treatment Guidelines for biological treatment of substance use and related disorders, part 1: Alcoholism, first revision</a:t>
            </a: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957070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100" b="1" dirty="0">
                <a:solidFill>
                  <a:schemeClr val="dk1"/>
                </a:solidFill>
                <a:latin typeface="Calibri"/>
                <a:ea typeface="Calibri"/>
                <a:cs typeface="Calibri"/>
                <a:sym typeface="Calibri"/>
              </a:rPr>
              <a:t>Benzos</a:t>
            </a:r>
            <a:endParaRPr lang="en-US" sz="1100"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dirty="0">
                <a:solidFill>
                  <a:schemeClr val="dk1"/>
                </a:solidFill>
                <a:latin typeface="Calibri"/>
                <a:ea typeface="Calibri"/>
                <a:cs typeface="Calibri"/>
                <a:sym typeface="Calibri"/>
              </a:rPr>
              <a:t>First line treatment for all AWS, particularly for anyone with history of severe AWS, AWS seizure, or DTs.</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No benzos have been shown to be more effective than others but some are likely more rewarding/addictive.  Also, time to onset, peak, and metabolism should be considered. (e.g. fast onset for initial treatment; avoid repeated doses of benzos with slow peak concentration because staked doses could result in overmedicating/oversedation; </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 </a:t>
            </a:r>
          </a:p>
          <a:p>
            <a:pPr marL="0" lvl="0" indent="0" algn="l" rtl="0">
              <a:spcBef>
                <a:spcPts val="0"/>
              </a:spcBef>
              <a:spcAft>
                <a:spcPts val="0"/>
              </a:spcAft>
              <a:buNone/>
            </a:pPr>
            <a:r>
              <a:rPr lang="en-US" sz="1100" dirty="0">
                <a:solidFill>
                  <a:schemeClr val="dk1"/>
                </a:solidFill>
                <a:latin typeface="Calibri"/>
                <a:ea typeface="Calibri"/>
                <a:cs typeface="Calibri"/>
                <a:sym typeface="Calibri"/>
              </a:rPr>
              <a:t>For the next few slides:</a:t>
            </a:r>
            <a:endParaRPr lang="en-US" dirty="0"/>
          </a:p>
          <a:p>
            <a:pPr marL="0" lvl="0" indent="0" algn="l" rtl="0">
              <a:spcBef>
                <a:spcPts val="0"/>
              </a:spcBef>
              <a:spcAft>
                <a:spcPts val="0"/>
              </a:spcAft>
              <a:buNone/>
            </a:pPr>
            <a:r>
              <a:rPr lang="en-US" sz="1100" b="1" dirty="0">
                <a:solidFill>
                  <a:schemeClr val="dk1"/>
                </a:solidFill>
                <a:latin typeface="Calibri"/>
                <a:ea typeface="Calibri"/>
                <a:cs typeface="Calibri"/>
                <a:sym typeface="Calibri"/>
              </a:rPr>
              <a:t>Benzo choice for immediate stabilization should have a rapid </a:t>
            </a:r>
            <a:r>
              <a:rPr lang="en-US" sz="1100" dirty="0">
                <a:solidFill>
                  <a:schemeClr val="dk1"/>
                </a:solidFill>
                <a:latin typeface="Calibri"/>
                <a:ea typeface="Calibri"/>
                <a:cs typeface="Calibri"/>
                <a:sym typeface="Calibri"/>
              </a:rPr>
              <a:t>onset and peak, such as Midazolam (IV/IM) or diazepam (IV only). Diazepam IV is ideal because rapid onset and long acting to serve as initial treatment and basal treatment..</a:t>
            </a:r>
            <a:endParaRPr lang="en-US" dirty="0"/>
          </a:p>
          <a:p>
            <a:pPr marL="0" lvl="0" indent="0" algn="l" rtl="0">
              <a:spcBef>
                <a:spcPts val="0"/>
              </a:spcBef>
              <a:spcAft>
                <a:spcPts val="0"/>
              </a:spcAft>
              <a:buNone/>
            </a:pPr>
            <a:endParaRPr lang="en-US" sz="1100" b="1"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b="1" dirty="0">
                <a:solidFill>
                  <a:schemeClr val="dk1"/>
                </a:solidFill>
                <a:latin typeface="Calibri"/>
                <a:ea typeface="Calibri"/>
                <a:cs typeface="Calibri"/>
                <a:sym typeface="Calibri"/>
              </a:rPr>
              <a:t>For prophylaxis or treatment when immediate stabilization is not necessary. </a:t>
            </a:r>
            <a:r>
              <a:rPr lang="en-US" sz="1100" b="0" dirty="0">
                <a:solidFill>
                  <a:schemeClr val="dk1"/>
                </a:solidFill>
                <a:latin typeface="Calibri"/>
                <a:ea typeface="Calibri"/>
                <a:cs typeface="Calibri"/>
                <a:sym typeface="Calibri"/>
              </a:rPr>
              <a:t>The benzo of choice should have a longer </a:t>
            </a:r>
            <a:r>
              <a:rPr lang="en-US" sz="1100" dirty="0">
                <a:solidFill>
                  <a:schemeClr val="dk1"/>
                </a:solidFill>
                <a:latin typeface="Calibri"/>
                <a:ea typeface="Calibri"/>
                <a:cs typeface="Calibri"/>
                <a:sym typeface="Calibri"/>
              </a:rPr>
              <a:t>acting with active metabolites to produce long effect and “</a:t>
            </a:r>
            <a:r>
              <a:rPr lang="en-US" sz="1100" dirty="0" err="1">
                <a:solidFill>
                  <a:schemeClr val="dk1"/>
                </a:solidFill>
                <a:latin typeface="Calibri"/>
                <a:ea typeface="Calibri"/>
                <a:cs typeface="Calibri"/>
                <a:sym typeface="Calibri"/>
              </a:rPr>
              <a:t>autotaper</a:t>
            </a:r>
            <a:r>
              <a:rPr lang="en-US" sz="1100" dirty="0">
                <a:solidFill>
                  <a:schemeClr val="dk1"/>
                </a:solidFill>
                <a:latin typeface="Calibri"/>
                <a:ea typeface="Calibri"/>
                <a:cs typeface="Calibri"/>
                <a:sym typeface="Calibri"/>
              </a:rPr>
              <a:t>” effect with less risk of rebound withdrawal (e.g., chlordiazepoxide).</a:t>
            </a:r>
            <a:endParaRPr lang="en-US" dirty="0"/>
          </a:p>
          <a:p>
            <a:pPr marL="0" lvl="0" indent="0" algn="l" rtl="0">
              <a:spcBef>
                <a:spcPts val="0"/>
              </a:spcBef>
              <a:spcAft>
                <a:spcPts val="0"/>
              </a:spcAft>
              <a:buNone/>
            </a:pPr>
            <a:endParaRPr lang="en-US" sz="1100"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b="1" dirty="0">
                <a:solidFill>
                  <a:schemeClr val="dk1"/>
                </a:solidFill>
                <a:latin typeface="Calibri"/>
                <a:ea typeface="Calibri"/>
                <a:cs typeface="Calibri"/>
                <a:sym typeface="Calibri"/>
              </a:rPr>
              <a:t>Patients with severe liver function impairment:  </a:t>
            </a:r>
            <a:r>
              <a:rPr lang="en-US" sz="1100" dirty="0">
                <a:solidFill>
                  <a:schemeClr val="dk1"/>
                </a:solidFill>
                <a:latin typeface="Calibri"/>
                <a:ea typeface="Calibri"/>
                <a:cs typeface="Calibri"/>
                <a:sym typeface="Calibri"/>
              </a:rPr>
              <a:t>Use benzos that are less dependent on hepatic metabolism (e.g., lorazepam), particularly if active liver failure, encephalopathy, dementia, and in older patients.  </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 </a:t>
            </a:r>
          </a:p>
          <a:p>
            <a:pPr marL="0" lvl="0" indent="0" algn="l" rtl="0">
              <a:spcBef>
                <a:spcPts val="0"/>
              </a:spcBef>
              <a:spcAft>
                <a:spcPts val="0"/>
              </a:spcAft>
              <a:buNone/>
            </a:pPr>
            <a:endParaRPr lang="en-US" sz="1100" dirty="0">
              <a:solidFill>
                <a:schemeClr val="dk1"/>
              </a:solidFill>
              <a:latin typeface="Calibri"/>
              <a:cs typeface="Calibri"/>
              <a:sym typeface="Calibri"/>
            </a:endParaRPr>
          </a:p>
          <a:p>
            <a:pPr marL="0" lvl="0" indent="0" algn="l" rtl="0">
              <a:spcBef>
                <a:spcPts val="0"/>
              </a:spcBef>
              <a:spcAft>
                <a:spcPts val="0"/>
              </a:spcAft>
              <a:buNone/>
            </a:pPr>
            <a:r>
              <a:rPr lang="en-US" sz="1050" u="sng" dirty="0">
                <a:solidFill>
                  <a:schemeClr val="dk1"/>
                </a:solidFill>
                <a:latin typeface="Calibri"/>
                <a:ea typeface="Calibri"/>
                <a:cs typeface="Calibri"/>
                <a:sym typeface="Calibri"/>
              </a:rPr>
              <a:t>Reference: many individual references. The following </a:t>
            </a:r>
            <a:r>
              <a:rPr lang="en-US" sz="1050" dirty="0">
                <a:solidFill>
                  <a:schemeClr val="dk1"/>
                </a:solidFill>
                <a:latin typeface="Calibri"/>
                <a:ea typeface="Calibri"/>
                <a:cs typeface="Calibri"/>
                <a:sym typeface="Calibri"/>
              </a:rPr>
              <a:t>summarize many sources of data related to alcohol pathophysiology and management of withdrawal, AUD, and other complications: </a:t>
            </a:r>
            <a:endParaRPr lang="en-US" sz="1050" u="sng" dirty="0">
              <a:solidFill>
                <a:schemeClr val="dk1"/>
              </a:solidFill>
              <a:latin typeface="Calibri"/>
              <a:ea typeface="Calibri"/>
              <a:cs typeface="Calibri"/>
              <a:sym typeface="Calibri"/>
            </a:endParaRPr>
          </a:p>
          <a:p>
            <a:pPr marL="0" lvl="0" indent="0" algn="l" rtl="0">
              <a:spcBef>
                <a:spcPts val="0"/>
              </a:spcBef>
              <a:spcAft>
                <a:spcPts val="0"/>
              </a:spcAft>
              <a:buNone/>
            </a:pPr>
            <a:r>
              <a:rPr lang="en-US" sz="1050" dirty="0" err="1">
                <a:solidFill>
                  <a:schemeClr val="dk1"/>
                </a:solidFill>
                <a:latin typeface="Calibri"/>
                <a:ea typeface="Calibri"/>
                <a:cs typeface="Calibri"/>
                <a:sym typeface="Calibri"/>
              </a:rPr>
              <a:t>Goldfrank’s</a:t>
            </a:r>
            <a:r>
              <a:rPr lang="en-US" sz="1050" dirty="0">
                <a:solidFill>
                  <a:schemeClr val="dk1"/>
                </a:solidFill>
                <a:latin typeface="Calibri"/>
                <a:ea typeface="Calibri"/>
                <a:cs typeface="Calibri"/>
                <a:sym typeface="Calibri"/>
              </a:rPr>
              <a:t> Toxicology </a:t>
            </a:r>
          </a:p>
          <a:p>
            <a:pPr marL="0" lvl="0" indent="0" algn="l" rtl="0">
              <a:spcBef>
                <a:spcPts val="0"/>
              </a:spcBef>
              <a:spcAft>
                <a:spcPts val="0"/>
              </a:spcAft>
              <a:buNone/>
            </a:pPr>
            <a:r>
              <a:rPr lang="en-US" sz="1050" dirty="0" err="1">
                <a:solidFill>
                  <a:schemeClr val="dk1"/>
                </a:solidFill>
                <a:latin typeface="Calibri"/>
                <a:cs typeface="Calibri"/>
                <a:sym typeface="Calibri"/>
              </a:rPr>
              <a:t>Soyka</a:t>
            </a:r>
            <a:r>
              <a:rPr lang="en-US" sz="1050" dirty="0">
                <a:solidFill>
                  <a:schemeClr val="dk1"/>
                </a:solidFill>
                <a:latin typeface="Calibri"/>
                <a:cs typeface="Calibri"/>
                <a:sym typeface="Calibri"/>
              </a:rPr>
              <a:t> et al. (2016) WFSBP Treatment Guidelines for biological treatment of substance use and related disorders, part 1: Alcoholism, first revision</a:t>
            </a: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8593318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sz="1100" b="1" dirty="0">
                <a:solidFill>
                  <a:schemeClr val="dk1"/>
                </a:solidFill>
                <a:latin typeface="Calibri"/>
                <a:ea typeface="Calibri"/>
                <a:cs typeface="Calibri"/>
                <a:sym typeface="Calibri"/>
              </a:rPr>
              <a:t>Benzos</a:t>
            </a:r>
            <a:endParaRPr lang="en-US" sz="1100"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dirty="0">
                <a:solidFill>
                  <a:schemeClr val="dk1"/>
                </a:solidFill>
                <a:latin typeface="Calibri"/>
                <a:ea typeface="Calibri"/>
                <a:cs typeface="Calibri"/>
                <a:sym typeface="Calibri"/>
              </a:rPr>
              <a:t>First line treatment for all AWS, particularly for anyone with history of severe AWS, AWS seizure, or DTs.</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No benzos have been shown to be more effective than others but some are likely more rewarding/addictive.  Also, time to onset, peak, and metabolism should be considered. (e.g. fast onset for initial treatment; avoid repeated doses of benzos with slow peak concentration because staked doses could result in overmedicating/oversedation; </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 </a:t>
            </a:r>
          </a:p>
          <a:p>
            <a:pPr marL="0" lvl="0" indent="0" algn="l" rtl="0">
              <a:spcBef>
                <a:spcPts val="0"/>
              </a:spcBef>
              <a:spcAft>
                <a:spcPts val="0"/>
              </a:spcAft>
              <a:buNone/>
            </a:pPr>
            <a:r>
              <a:rPr lang="en-US" sz="1100" dirty="0">
                <a:solidFill>
                  <a:schemeClr val="dk1"/>
                </a:solidFill>
                <a:latin typeface="Calibri"/>
                <a:ea typeface="Calibri"/>
                <a:cs typeface="Calibri"/>
                <a:sym typeface="Calibri"/>
              </a:rPr>
              <a:t>For the next few slides:</a:t>
            </a:r>
            <a:endParaRPr lang="en-US" dirty="0"/>
          </a:p>
          <a:p>
            <a:pPr marL="0" lvl="0" indent="0" algn="l" rtl="0">
              <a:spcBef>
                <a:spcPts val="0"/>
              </a:spcBef>
              <a:spcAft>
                <a:spcPts val="0"/>
              </a:spcAft>
              <a:buNone/>
            </a:pPr>
            <a:r>
              <a:rPr lang="en-US" sz="1100" b="1" dirty="0">
                <a:solidFill>
                  <a:schemeClr val="dk1"/>
                </a:solidFill>
                <a:latin typeface="Calibri"/>
                <a:ea typeface="Calibri"/>
                <a:cs typeface="Calibri"/>
                <a:sym typeface="Calibri"/>
              </a:rPr>
              <a:t>Benzo choice for immediate stabilization should have a rapid </a:t>
            </a:r>
            <a:r>
              <a:rPr lang="en-US" sz="1100" dirty="0">
                <a:solidFill>
                  <a:schemeClr val="dk1"/>
                </a:solidFill>
                <a:latin typeface="Calibri"/>
                <a:ea typeface="Calibri"/>
                <a:cs typeface="Calibri"/>
                <a:sym typeface="Calibri"/>
              </a:rPr>
              <a:t>onset and peak, such as Midazolam (IV/IM) or diazepam (IV only). Diazepam IV is ideal because rapid onset and long acting to serve as initial treatment and basal treatment..</a:t>
            </a:r>
            <a:endParaRPr lang="en-US" dirty="0"/>
          </a:p>
          <a:p>
            <a:pPr marL="0" lvl="0" indent="0" algn="l" rtl="0">
              <a:spcBef>
                <a:spcPts val="0"/>
              </a:spcBef>
              <a:spcAft>
                <a:spcPts val="0"/>
              </a:spcAft>
              <a:buNone/>
            </a:pPr>
            <a:endParaRPr lang="en-US" sz="1100" b="1"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b="1" dirty="0">
                <a:solidFill>
                  <a:schemeClr val="dk1"/>
                </a:solidFill>
                <a:latin typeface="Calibri"/>
                <a:ea typeface="Calibri"/>
                <a:cs typeface="Calibri"/>
                <a:sym typeface="Calibri"/>
              </a:rPr>
              <a:t>For prophylaxis or treatment when immediate stabilization is not necessary. </a:t>
            </a:r>
            <a:r>
              <a:rPr lang="en-US" sz="1100" b="0" dirty="0">
                <a:solidFill>
                  <a:schemeClr val="dk1"/>
                </a:solidFill>
                <a:latin typeface="Calibri"/>
                <a:ea typeface="Calibri"/>
                <a:cs typeface="Calibri"/>
                <a:sym typeface="Calibri"/>
              </a:rPr>
              <a:t>The benzo of choice should have a longer </a:t>
            </a:r>
            <a:r>
              <a:rPr lang="en-US" sz="1100" dirty="0">
                <a:solidFill>
                  <a:schemeClr val="dk1"/>
                </a:solidFill>
                <a:latin typeface="Calibri"/>
                <a:ea typeface="Calibri"/>
                <a:cs typeface="Calibri"/>
                <a:sym typeface="Calibri"/>
              </a:rPr>
              <a:t>acting with active metabolites to produce long effect and “</a:t>
            </a:r>
            <a:r>
              <a:rPr lang="en-US" sz="1100" dirty="0" err="1">
                <a:solidFill>
                  <a:schemeClr val="dk1"/>
                </a:solidFill>
                <a:latin typeface="Calibri"/>
                <a:ea typeface="Calibri"/>
                <a:cs typeface="Calibri"/>
                <a:sym typeface="Calibri"/>
              </a:rPr>
              <a:t>autotaper</a:t>
            </a:r>
            <a:r>
              <a:rPr lang="en-US" sz="1100" dirty="0">
                <a:solidFill>
                  <a:schemeClr val="dk1"/>
                </a:solidFill>
                <a:latin typeface="Calibri"/>
                <a:ea typeface="Calibri"/>
                <a:cs typeface="Calibri"/>
                <a:sym typeface="Calibri"/>
              </a:rPr>
              <a:t>” effect with less risk of rebound withdrawal (e.g., chlordiazepoxide).</a:t>
            </a:r>
            <a:endParaRPr lang="en-US" dirty="0"/>
          </a:p>
          <a:p>
            <a:pPr marL="0" lvl="0" indent="0" algn="l" rtl="0">
              <a:spcBef>
                <a:spcPts val="0"/>
              </a:spcBef>
              <a:spcAft>
                <a:spcPts val="0"/>
              </a:spcAft>
              <a:buNone/>
            </a:pPr>
            <a:endParaRPr lang="en-US" sz="1100"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b="1" dirty="0">
                <a:solidFill>
                  <a:schemeClr val="dk1"/>
                </a:solidFill>
                <a:latin typeface="Calibri"/>
                <a:ea typeface="Calibri"/>
                <a:cs typeface="Calibri"/>
                <a:sym typeface="Calibri"/>
              </a:rPr>
              <a:t>Patients with severe liver function impairment:  </a:t>
            </a:r>
            <a:r>
              <a:rPr lang="en-US" sz="1100" dirty="0">
                <a:solidFill>
                  <a:schemeClr val="dk1"/>
                </a:solidFill>
                <a:latin typeface="Calibri"/>
                <a:ea typeface="Calibri"/>
                <a:cs typeface="Calibri"/>
                <a:sym typeface="Calibri"/>
              </a:rPr>
              <a:t>Use benzos that are less dependent on hepatic metabolism (e.g., lorazepam), particularly if active liver failure, encephalopathy, dementia, and in older patients.  </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 </a:t>
            </a:r>
          </a:p>
          <a:p>
            <a:pPr marL="0" lvl="0" indent="0" algn="l" rtl="0">
              <a:spcBef>
                <a:spcPts val="0"/>
              </a:spcBef>
              <a:spcAft>
                <a:spcPts val="0"/>
              </a:spcAft>
              <a:buNone/>
            </a:pPr>
            <a:endParaRPr lang="en-US" sz="1100" dirty="0">
              <a:solidFill>
                <a:schemeClr val="dk1"/>
              </a:solidFill>
              <a:latin typeface="Calibri"/>
              <a:cs typeface="Calibri"/>
              <a:sym typeface="Calibri"/>
            </a:endParaRPr>
          </a:p>
          <a:p>
            <a:pPr marL="0" lvl="0" indent="0" algn="l" rtl="0">
              <a:spcBef>
                <a:spcPts val="0"/>
              </a:spcBef>
              <a:spcAft>
                <a:spcPts val="0"/>
              </a:spcAft>
              <a:buNone/>
            </a:pPr>
            <a:r>
              <a:rPr lang="en-US" sz="1050" u="sng" dirty="0">
                <a:solidFill>
                  <a:schemeClr val="dk1"/>
                </a:solidFill>
                <a:latin typeface="Calibri"/>
                <a:ea typeface="Calibri"/>
                <a:cs typeface="Calibri"/>
                <a:sym typeface="Calibri"/>
              </a:rPr>
              <a:t>Reference: many individual references. The following </a:t>
            </a:r>
            <a:r>
              <a:rPr lang="en-US" sz="1050" dirty="0">
                <a:solidFill>
                  <a:schemeClr val="dk1"/>
                </a:solidFill>
                <a:latin typeface="Calibri"/>
                <a:ea typeface="Calibri"/>
                <a:cs typeface="Calibri"/>
                <a:sym typeface="Calibri"/>
              </a:rPr>
              <a:t>summarize many sources of data related to alcohol pathophysiology and management of withdrawal, AUD, and other complications: </a:t>
            </a:r>
            <a:endParaRPr lang="en-US" sz="1050" u="sng" dirty="0">
              <a:solidFill>
                <a:schemeClr val="dk1"/>
              </a:solidFill>
              <a:latin typeface="Calibri"/>
              <a:ea typeface="Calibri"/>
              <a:cs typeface="Calibri"/>
              <a:sym typeface="Calibri"/>
            </a:endParaRPr>
          </a:p>
          <a:p>
            <a:pPr marL="0" lvl="0" indent="0" algn="l" rtl="0">
              <a:spcBef>
                <a:spcPts val="0"/>
              </a:spcBef>
              <a:spcAft>
                <a:spcPts val="0"/>
              </a:spcAft>
              <a:buNone/>
            </a:pPr>
            <a:r>
              <a:rPr lang="en-US" sz="1050" dirty="0" err="1">
                <a:solidFill>
                  <a:schemeClr val="dk1"/>
                </a:solidFill>
                <a:latin typeface="Calibri"/>
                <a:ea typeface="Calibri"/>
                <a:cs typeface="Calibri"/>
                <a:sym typeface="Calibri"/>
              </a:rPr>
              <a:t>Goldfrank’s</a:t>
            </a:r>
            <a:r>
              <a:rPr lang="en-US" sz="1050" dirty="0">
                <a:solidFill>
                  <a:schemeClr val="dk1"/>
                </a:solidFill>
                <a:latin typeface="Calibri"/>
                <a:ea typeface="Calibri"/>
                <a:cs typeface="Calibri"/>
                <a:sym typeface="Calibri"/>
              </a:rPr>
              <a:t> Toxicology </a:t>
            </a:r>
          </a:p>
          <a:p>
            <a:pPr marL="0" lvl="0" indent="0" algn="l" rtl="0">
              <a:spcBef>
                <a:spcPts val="0"/>
              </a:spcBef>
              <a:spcAft>
                <a:spcPts val="0"/>
              </a:spcAft>
              <a:buNone/>
            </a:pPr>
            <a:r>
              <a:rPr lang="en-US" sz="1050" dirty="0" err="1">
                <a:solidFill>
                  <a:schemeClr val="dk1"/>
                </a:solidFill>
                <a:latin typeface="Calibri"/>
                <a:cs typeface="Calibri"/>
                <a:sym typeface="Calibri"/>
              </a:rPr>
              <a:t>Soyka</a:t>
            </a:r>
            <a:r>
              <a:rPr lang="en-US" sz="1050" dirty="0">
                <a:solidFill>
                  <a:schemeClr val="dk1"/>
                </a:solidFill>
                <a:latin typeface="Calibri"/>
                <a:cs typeface="Calibri"/>
                <a:sym typeface="Calibri"/>
              </a:rPr>
              <a:t> et al. (2016) WFSBP Treatment Guidelines for biological treatment of substance use and related disorders, part 1: Alcoholism, first revision</a:t>
            </a:r>
            <a:endParaRPr lang="en-US" dirty="0"/>
          </a:p>
          <a:p>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4865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100" b="1" dirty="0">
                <a:solidFill>
                  <a:schemeClr val="dk1"/>
                </a:solidFill>
                <a:latin typeface="Calibri"/>
                <a:ea typeface="Calibri"/>
                <a:cs typeface="Calibri"/>
                <a:sym typeface="Calibri"/>
              </a:rPr>
              <a:t>Benzos</a:t>
            </a:r>
            <a:endParaRPr lang="en-US" sz="1100"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dirty="0">
                <a:solidFill>
                  <a:schemeClr val="dk1"/>
                </a:solidFill>
                <a:latin typeface="Calibri"/>
                <a:ea typeface="Calibri"/>
                <a:cs typeface="Calibri"/>
                <a:sym typeface="Calibri"/>
              </a:rPr>
              <a:t>First line treatment for all AWS, particularly for anyone with history of severe AWS, AWS seizure, or DTs.</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No benzos have been shown to be more effective than others but some are likely more rewarding/addictive.  Also, time to onset, peak, and metabolism should be considered. (e.g. fast onset for initial treatment; avoid repeated doses of benzos with slow peak concentration because staked doses could result in overmedicating/oversedation; </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 </a:t>
            </a:r>
          </a:p>
          <a:p>
            <a:pPr marL="0" lvl="0" indent="0" algn="l" rtl="0">
              <a:spcBef>
                <a:spcPts val="0"/>
              </a:spcBef>
              <a:spcAft>
                <a:spcPts val="0"/>
              </a:spcAft>
              <a:buNone/>
            </a:pPr>
            <a:r>
              <a:rPr lang="en-US" sz="1100" dirty="0">
                <a:solidFill>
                  <a:schemeClr val="dk1"/>
                </a:solidFill>
                <a:latin typeface="Calibri"/>
                <a:ea typeface="Calibri"/>
                <a:cs typeface="Calibri"/>
                <a:sym typeface="Calibri"/>
              </a:rPr>
              <a:t>For the next few slides:</a:t>
            </a:r>
            <a:endParaRPr lang="en-US" dirty="0"/>
          </a:p>
          <a:p>
            <a:pPr marL="0" lvl="0" indent="0" algn="l" rtl="0">
              <a:spcBef>
                <a:spcPts val="0"/>
              </a:spcBef>
              <a:spcAft>
                <a:spcPts val="0"/>
              </a:spcAft>
              <a:buNone/>
            </a:pPr>
            <a:r>
              <a:rPr lang="en-US" sz="1100" b="1" dirty="0">
                <a:solidFill>
                  <a:schemeClr val="dk1"/>
                </a:solidFill>
                <a:latin typeface="Calibri"/>
                <a:ea typeface="Calibri"/>
                <a:cs typeface="Calibri"/>
                <a:sym typeface="Calibri"/>
              </a:rPr>
              <a:t>Benzo choice for immediate stabilization should have a rapid </a:t>
            </a:r>
            <a:r>
              <a:rPr lang="en-US" sz="1100" dirty="0">
                <a:solidFill>
                  <a:schemeClr val="dk1"/>
                </a:solidFill>
                <a:latin typeface="Calibri"/>
                <a:ea typeface="Calibri"/>
                <a:cs typeface="Calibri"/>
                <a:sym typeface="Calibri"/>
              </a:rPr>
              <a:t>onset and peak, such as Midazolam (IV/IM) or diazepam (IV only). Diazepam IV is ideal because rapid onset and long acting to serve as initial treatment and basal treatment..</a:t>
            </a:r>
            <a:endParaRPr lang="en-US" dirty="0"/>
          </a:p>
          <a:p>
            <a:pPr marL="0" lvl="0" indent="0" algn="l" rtl="0">
              <a:spcBef>
                <a:spcPts val="0"/>
              </a:spcBef>
              <a:spcAft>
                <a:spcPts val="0"/>
              </a:spcAft>
              <a:buNone/>
            </a:pPr>
            <a:endParaRPr lang="en-US" sz="1100" b="1"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b="1" dirty="0">
                <a:solidFill>
                  <a:schemeClr val="dk1"/>
                </a:solidFill>
                <a:latin typeface="Calibri"/>
                <a:ea typeface="Calibri"/>
                <a:cs typeface="Calibri"/>
                <a:sym typeface="Calibri"/>
              </a:rPr>
              <a:t>For prophylaxis or treatment when immediate stabilization is not necessary. </a:t>
            </a:r>
            <a:r>
              <a:rPr lang="en-US" sz="1100" b="0" dirty="0">
                <a:solidFill>
                  <a:schemeClr val="dk1"/>
                </a:solidFill>
                <a:latin typeface="Calibri"/>
                <a:ea typeface="Calibri"/>
                <a:cs typeface="Calibri"/>
                <a:sym typeface="Calibri"/>
              </a:rPr>
              <a:t>The benzo of choice should have a longer </a:t>
            </a:r>
            <a:r>
              <a:rPr lang="en-US" sz="1100" dirty="0">
                <a:solidFill>
                  <a:schemeClr val="dk1"/>
                </a:solidFill>
                <a:latin typeface="Calibri"/>
                <a:ea typeface="Calibri"/>
                <a:cs typeface="Calibri"/>
                <a:sym typeface="Calibri"/>
              </a:rPr>
              <a:t>acting with active metabolites to produce long effect and “</a:t>
            </a:r>
            <a:r>
              <a:rPr lang="en-US" sz="1100" dirty="0" err="1">
                <a:solidFill>
                  <a:schemeClr val="dk1"/>
                </a:solidFill>
                <a:latin typeface="Calibri"/>
                <a:ea typeface="Calibri"/>
                <a:cs typeface="Calibri"/>
                <a:sym typeface="Calibri"/>
              </a:rPr>
              <a:t>autotaper</a:t>
            </a:r>
            <a:r>
              <a:rPr lang="en-US" sz="1100" dirty="0">
                <a:solidFill>
                  <a:schemeClr val="dk1"/>
                </a:solidFill>
                <a:latin typeface="Calibri"/>
                <a:ea typeface="Calibri"/>
                <a:cs typeface="Calibri"/>
                <a:sym typeface="Calibri"/>
              </a:rPr>
              <a:t>” effect with less risk of rebound withdrawal (e.g., chlordiazepoxide).</a:t>
            </a:r>
            <a:endParaRPr lang="en-US" dirty="0"/>
          </a:p>
          <a:p>
            <a:pPr marL="0" lvl="0" indent="0" algn="l" rtl="0">
              <a:spcBef>
                <a:spcPts val="0"/>
              </a:spcBef>
              <a:spcAft>
                <a:spcPts val="0"/>
              </a:spcAft>
              <a:buNone/>
            </a:pPr>
            <a:endParaRPr lang="en-US" sz="1100"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b="1" dirty="0">
                <a:solidFill>
                  <a:schemeClr val="dk1"/>
                </a:solidFill>
                <a:latin typeface="Calibri"/>
                <a:ea typeface="Calibri"/>
                <a:cs typeface="Calibri"/>
                <a:sym typeface="Calibri"/>
              </a:rPr>
              <a:t>Patients with severe liver function impairment:  </a:t>
            </a:r>
            <a:r>
              <a:rPr lang="en-US" sz="1100" dirty="0">
                <a:solidFill>
                  <a:schemeClr val="dk1"/>
                </a:solidFill>
                <a:latin typeface="Calibri"/>
                <a:ea typeface="Calibri"/>
                <a:cs typeface="Calibri"/>
                <a:sym typeface="Calibri"/>
              </a:rPr>
              <a:t>Use benzos that are less dependent on hepatic metabolism (e.g., lorazepam), particularly if active liver failure, encephalopathy, dementia, and in older patients.  </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 </a:t>
            </a:r>
          </a:p>
          <a:p>
            <a:pPr marL="0" lvl="0" indent="0" algn="l" rtl="0">
              <a:spcBef>
                <a:spcPts val="0"/>
              </a:spcBef>
              <a:spcAft>
                <a:spcPts val="0"/>
              </a:spcAft>
              <a:buNone/>
            </a:pPr>
            <a:endParaRPr lang="en-US" sz="1100" dirty="0">
              <a:solidFill>
                <a:schemeClr val="dk1"/>
              </a:solidFill>
              <a:latin typeface="Calibri"/>
              <a:cs typeface="Calibri"/>
              <a:sym typeface="Calibri"/>
            </a:endParaRPr>
          </a:p>
          <a:p>
            <a:pPr marL="0" lvl="0" indent="0" algn="l" rtl="0">
              <a:spcBef>
                <a:spcPts val="0"/>
              </a:spcBef>
              <a:spcAft>
                <a:spcPts val="0"/>
              </a:spcAft>
              <a:buNone/>
            </a:pPr>
            <a:r>
              <a:rPr lang="en-US" sz="1050" u="sng" dirty="0">
                <a:solidFill>
                  <a:schemeClr val="dk1"/>
                </a:solidFill>
                <a:latin typeface="Calibri"/>
                <a:ea typeface="Calibri"/>
                <a:cs typeface="Calibri"/>
                <a:sym typeface="Calibri"/>
              </a:rPr>
              <a:t>Reference: many individual references. The following </a:t>
            </a:r>
            <a:r>
              <a:rPr lang="en-US" sz="1050" dirty="0">
                <a:solidFill>
                  <a:schemeClr val="dk1"/>
                </a:solidFill>
                <a:latin typeface="Calibri"/>
                <a:ea typeface="Calibri"/>
                <a:cs typeface="Calibri"/>
                <a:sym typeface="Calibri"/>
              </a:rPr>
              <a:t>summarize many sources of data related to alcohol pathophysiology and management of withdrawal, AUD, and other complications: </a:t>
            </a:r>
            <a:endParaRPr lang="en-US" sz="1050" u="sng" dirty="0">
              <a:solidFill>
                <a:schemeClr val="dk1"/>
              </a:solidFill>
              <a:latin typeface="Calibri"/>
              <a:ea typeface="Calibri"/>
              <a:cs typeface="Calibri"/>
              <a:sym typeface="Calibri"/>
            </a:endParaRPr>
          </a:p>
          <a:p>
            <a:pPr marL="0" lvl="0" indent="0" algn="l" rtl="0">
              <a:spcBef>
                <a:spcPts val="0"/>
              </a:spcBef>
              <a:spcAft>
                <a:spcPts val="0"/>
              </a:spcAft>
              <a:buNone/>
            </a:pPr>
            <a:r>
              <a:rPr lang="en-US" sz="1050" dirty="0" err="1">
                <a:solidFill>
                  <a:schemeClr val="dk1"/>
                </a:solidFill>
                <a:latin typeface="Calibri"/>
                <a:ea typeface="Calibri"/>
                <a:cs typeface="Calibri"/>
                <a:sym typeface="Calibri"/>
              </a:rPr>
              <a:t>Goldfrank’s</a:t>
            </a:r>
            <a:r>
              <a:rPr lang="en-US" sz="1050" dirty="0">
                <a:solidFill>
                  <a:schemeClr val="dk1"/>
                </a:solidFill>
                <a:latin typeface="Calibri"/>
                <a:ea typeface="Calibri"/>
                <a:cs typeface="Calibri"/>
                <a:sym typeface="Calibri"/>
              </a:rPr>
              <a:t> Toxicology </a:t>
            </a:r>
          </a:p>
          <a:p>
            <a:pPr marL="0" lvl="0" indent="0" algn="l" rtl="0">
              <a:spcBef>
                <a:spcPts val="0"/>
              </a:spcBef>
              <a:spcAft>
                <a:spcPts val="0"/>
              </a:spcAft>
              <a:buNone/>
            </a:pPr>
            <a:r>
              <a:rPr lang="en-US" sz="1050" dirty="0" err="1">
                <a:solidFill>
                  <a:schemeClr val="dk1"/>
                </a:solidFill>
                <a:latin typeface="Calibri"/>
                <a:cs typeface="Calibri"/>
                <a:sym typeface="Calibri"/>
              </a:rPr>
              <a:t>Soyka</a:t>
            </a:r>
            <a:r>
              <a:rPr lang="en-US" sz="1050" dirty="0">
                <a:solidFill>
                  <a:schemeClr val="dk1"/>
                </a:solidFill>
                <a:latin typeface="Calibri"/>
                <a:cs typeface="Calibri"/>
                <a:sym typeface="Calibri"/>
              </a:rPr>
              <a:t> et al. (2016) WFSBP Treatment Guidelines for biological treatment of substance use and related disorders, part 1: Alcoholism, first revision</a:t>
            </a: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1897476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100" b="1" dirty="0">
                <a:solidFill>
                  <a:schemeClr val="dk1"/>
                </a:solidFill>
                <a:latin typeface="Calibri"/>
                <a:ea typeface="Calibri"/>
                <a:cs typeface="Calibri"/>
                <a:sym typeface="Calibri"/>
              </a:rPr>
              <a:t>Benzos</a:t>
            </a:r>
            <a:endParaRPr lang="en-US" sz="1100"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dirty="0">
                <a:solidFill>
                  <a:schemeClr val="dk1"/>
                </a:solidFill>
                <a:latin typeface="Calibri"/>
                <a:ea typeface="Calibri"/>
                <a:cs typeface="Calibri"/>
                <a:sym typeface="Calibri"/>
              </a:rPr>
              <a:t>First line treatment for all AWS, particularly for anyone with history of severe AWS, AWS seizure, or DTs.</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No benzos have been shown to be more effective than others but some are likely more rewarding/addictive.  Also, time to onset, peak, and metabolism should be considered. (e.g. fast onset for initial treatment; avoid repeated doses of benzos with slow peak concentration because staked doses could result in overmedicating/oversedation; </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 </a:t>
            </a:r>
          </a:p>
          <a:p>
            <a:pPr marL="0" lvl="0" indent="0" algn="l" rtl="0">
              <a:spcBef>
                <a:spcPts val="0"/>
              </a:spcBef>
              <a:spcAft>
                <a:spcPts val="0"/>
              </a:spcAft>
              <a:buNone/>
            </a:pPr>
            <a:r>
              <a:rPr lang="en-US" sz="1100" dirty="0">
                <a:solidFill>
                  <a:schemeClr val="dk1"/>
                </a:solidFill>
                <a:latin typeface="Calibri"/>
                <a:ea typeface="Calibri"/>
                <a:cs typeface="Calibri"/>
                <a:sym typeface="Calibri"/>
              </a:rPr>
              <a:t>For the next few slides:</a:t>
            </a:r>
            <a:endParaRPr lang="en-US" dirty="0"/>
          </a:p>
          <a:p>
            <a:pPr marL="0" lvl="0" indent="0" algn="l" rtl="0">
              <a:spcBef>
                <a:spcPts val="0"/>
              </a:spcBef>
              <a:spcAft>
                <a:spcPts val="0"/>
              </a:spcAft>
              <a:buNone/>
            </a:pPr>
            <a:r>
              <a:rPr lang="en-US" sz="1100" b="1" dirty="0">
                <a:solidFill>
                  <a:schemeClr val="dk1"/>
                </a:solidFill>
                <a:latin typeface="Calibri"/>
                <a:ea typeface="Calibri"/>
                <a:cs typeface="Calibri"/>
                <a:sym typeface="Calibri"/>
              </a:rPr>
              <a:t>Benzo choice for immediate stabilization should have a rapid </a:t>
            </a:r>
            <a:r>
              <a:rPr lang="en-US" sz="1100" dirty="0">
                <a:solidFill>
                  <a:schemeClr val="dk1"/>
                </a:solidFill>
                <a:latin typeface="Calibri"/>
                <a:ea typeface="Calibri"/>
                <a:cs typeface="Calibri"/>
                <a:sym typeface="Calibri"/>
              </a:rPr>
              <a:t>onset and peak, such as Midazolam (IV/IM) or diazepam (IV only). Diazepam IV is ideal because rapid onset and long acting to serve as initial treatment and basal treatment..</a:t>
            </a:r>
            <a:endParaRPr lang="en-US" dirty="0"/>
          </a:p>
          <a:p>
            <a:pPr marL="0" lvl="0" indent="0" algn="l" rtl="0">
              <a:spcBef>
                <a:spcPts val="0"/>
              </a:spcBef>
              <a:spcAft>
                <a:spcPts val="0"/>
              </a:spcAft>
              <a:buNone/>
            </a:pPr>
            <a:endParaRPr lang="en-US" sz="1100" b="1"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b="1" dirty="0">
                <a:solidFill>
                  <a:schemeClr val="dk1"/>
                </a:solidFill>
                <a:latin typeface="Calibri"/>
                <a:ea typeface="Calibri"/>
                <a:cs typeface="Calibri"/>
                <a:sym typeface="Calibri"/>
              </a:rPr>
              <a:t>For prophylaxis or treatment when immediate stabilization is not necessary. </a:t>
            </a:r>
            <a:r>
              <a:rPr lang="en-US" sz="1100" b="0" dirty="0">
                <a:solidFill>
                  <a:schemeClr val="dk1"/>
                </a:solidFill>
                <a:latin typeface="Calibri"/>
                <a:ea typeface="Calibri"/>
                <a:cs typeface="Calibri"/>
                <a:sym typeface="Calibri"/>
              </a:rPr>
              <a:t>The benzo of choice should have a longer </a:t>
            </a:r>
            <a:r>
              <a:rPr lang="en-US" sz="1100" dirty="0">
                <a:solidFill>
                  <a:schemeClr val="dk1"/>
                </a:solidFill>
                <a:latin typeface="Calibri"/>
                <a:ea typeface="Calibri"/>
                <a:cs typeface="Calibri"/>
                <a:sym typeface="Calibri"/>
              </a:rPr>
              <a:t>acting with active metabolites to produce long effect and “</a:t>
            </a:r>
            <a:r>
              <a:rPr lang="en-US" sz="1100" dirty="0" err="1">
                <a:solidFill>
                  <a:schemeClr val="dk1"/>
                </a:solidFill>
                <a:latin typeface="Calibri"/>
                <a:ea typeface="Calibri"/>
                <a:cs typeface="Calibri"/>
                <a:sym typeface="Calibri"/>
              </a:rPr>
              <a:t>autotaper</a:t>
            </a:r>
            <a:r>
              <a:rPr lang="en-US" sz="1100" dirty="0">
                <a:solidFill>
                  <a:schemeClr val="dk1"/>
                </a:solidFill>
                <a:latin typeface="Calibri"/>
                <a:ea typeface="Calibri"/>
                <a:cs typeface="Calibri"/>
                <a:sym typeface="Calibri"/>
              </a:rPr>
              <a:t>” effect with less risk of rebound withdrawal (e.g., chlordiazepoxide).</a:t>
            </a:r>
            <a:endParaRPr lang="en-US" dirty="0"/>
          </a:p>
          <a:p>
            <a:pPr marL="0" lvl="0" indent="0" algn="l" rtl="0">
              <a:spcBef>
                <a:spcPts val="0"/>
              </a:spcBef>
              <a:spcAft>
                <a:spcPts val="0"/>
              </a:spcAft>
              <a:buNone/>
            </a:pPr>
            <a:endParaRPr lang="en-US" sz="1100"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b="1" dirty="0">
                <a:solidFill>
                  <a:schemeClr val="dk1"/>
                </a:solidFill>
                <a:latin typeface="Calibri"/>
                <a:ea typeface="Calibri"/>
                <a:cs typeface="Calibri"/>
                <a:sym typeface="Calibri"/>
              </a:rPr>
              <a:t>Patients with severe liver function impairment:  </a:t>
            </a:r>
            <a:r>
              <a:rPr lang="en-US" sz="1100" dirty="0">
                <a:solidFill>
                  <a:schemeClr val="dk1"/>
                </a:solidFill>
                <a:latin typeface="Calibri"/>
                <a:ea typeface="Calibri"/>
                <a:cs typeface="Calibri"/>
                <a:sym typeface="Calibri"/>
              </a:rPr>
              <a:t>Use benzos that are less dependent on hepatic metabolism (e.g., lorazepam), particularly if active liver failure, encephalopathy, dementia, and in older patients.  </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 </a:t>
            </a:r>
          </a:p>
          <a:p>
            <a:pPr marL="0" lvl="0" indent="0" algn="l" rtl="0">
              <a:spcBef>
                <a:spcPts val="0"/>
              </a:spcBef>
              <a:spcAft>
                <a:spcPts val="0"/>
              </a:spcAft>
              <a:buNone/>
            </a:pPr>
            <a:endParaRPr lang="en-US" sz="1100" dirty="0">
              <a:solidFill>
                <a:schemeClr val="dk1"/>
              </a:solidFill>
              <a:latin typeface="Calibri"/>
              <a:cs typeface="Calibri"/>
              <a:sym typeface="Calibri"/>
            </a:endParaRPr>
          </a:p>
          <a:p>
            <a:pPr marL="0" lvl="0" indent="0" algn="l" rtl="0">
              <a:spcBef>
                <a:spcPts val="0"/>
              </a:spcBef>
              <a:spcAft>
                <a:spcPts val="0"/>
              </a:spcAft>
              <a:buNone/>
            </a:pPr>
            <a:r>
              <a:rPr lang="en-US" sz="1050" u="sng" dirty="0">
                <a:solidFill>
                  <a:schemeClr val="dk1"/>
                </a:solidFill>
                <a:latin typeface="Calibri"/>
                <a:ea typeface="Calibri"/>
                <a:cs typeface="Calibri"/>
                <a:sym typeface="Calibri"/>
              </a:rPr>
              <a:t>Reference: many individual references. The following </a:t>
            </a:r>
            <a:r>
              <a:rPr lang="en-US" sz="1050" dirty="0">
                <a:solidFill>
                  <a:schemeClr val="dk1"/>
                </a:solidFill>
                <a:latin typeface="Calibri"/>
                <a:ea typeface="Calibri"/>
                <a:cs typeface="Calibri"/>
                <a:sym typeface="Calibri"/>
              </a:rPr>
              <a:t>summarize many sources of data related to alcohol pathophysiology and management of withdrawal, AUD, and other complications: </a:t>
            </a:r>
            <a:endParaRPr lang="en-US" sz="1050" u="sng" dirty="0">
              <a:solidFill>
                <a:schemeClr val="dk1"/>
              </a:solidFill>
              <a:latin typeface="Calibri"/>
              <a:ea typeface="Calibri"/>
              <a:cs typeface="Calibri"/>
              <a:sym typeface="Calibri"/>
            </a:endParaRPr>
          </a:p>
          <a:p>
            <a:pPr marL="0" lvl="0" indent="0" algn="l" rtl="0">
              <a:spcBef>
                <a:spcPts val="0"/>
              </a:spcBef>
              <a:spcAft>
                <a:spcPts val="0"/>
              </a:spcAft>
              <a:buNone/>
            </a:pPr>
            <a:r>
              <a:rPr lang="en-US" sz="1050" dirty="0" err="1">
                <a:solidFill>
                  <a:schemeClr val="dk1"/>
                </a:solidFill>
                <a:latin typeface="Calibri"/>
                <a:ea typeface="Calibri"/>
                <a:cs typeface="Calibri"/>
                <a:sym typeface="Calibri"/>
              </a:rPr>
              <a:t>Goldfrank’s</a:t>
            </a:r>
            <a:r>
              <a:rPr lang="en-US" sz="1050" dirty="0">
                <a:solidFill>
                  <a:schemeClr val="dk1"/>
                </a:solidFill>
                <a:latin typeface="Calibri"/>
                <a:ea typeface="Calibri"/>
                <a:cs typeface="Calibri"/>
                <a:sym typeface="Calibri"/>
              </a:rPr>
              <a:t> Toxicology </a:t>
            </a:r>
          </a:p>
          <a:p>
            <a:pPr marL="0" lvl="0" indent="0" algn="l" rtl="0">
              <a:spcBef>
                <a:spcPts val="0"/>
              </a:spcBef>
              <a:spcAft>
                <a:spcPts val="0"/>
              </a:spcAft>
              <a:buNone/>
            </a:pPr>
            <a:r>
              <a:rPr lang="en-US" sz="1050" dirty="0" err="1">
                <a:solidFill>
                  <a:schemeClr val="dk1"/>
                </a:solidFill>
                <a:latin typeface="Calibri"/>
                <a:cs typeface="Calibri"/>
                <a:sym typeface="Calibri"/>
              </a:rPr>
              <a:t>Soyka</a:t>
            </a:r>
            <a:r>
              <a:rPr lang="en-US" sz="1050" dirty="0">
                <a:solidFill>
                  <a:schemeClr val="dk1"/>
                </a:solidFill>
                <a:latin typeface="Calibri"/>
                <a:cs typeface="Calibri"/>
                <a:sym typeface="Calibri"/>
              </a:rPr>
              <a:t> et al. (2016) WFSBP Treatment Guidelines for biological treatment of substance use and related disorders, part 1: Alcoholism, first revision</a:t>
            </a:r>
            <a:endParaRPr lang="en-US" dirty="0"/>
          </a:p>
          <a:p>
            <a:endParaRPr lang="en-US" dirty="0"/>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16</a:t>
            </a:fld>
            <a:endParaRPr/>
          </a:p>
        </p:txBody>
      </p:sp>
    </p:spTree>
    <p:extLst>
      <p:ext uri="{BB962C8B-B14F-4D97-AF65-F5344CB8AC3E}">
        <p14:creationId xmlns:p14="http://schemas.microsoft.com/office/powerpoint/2010/main" val="3695420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sz="1100" b="1" dirty="0">
                <a:solidFill>
                  <a:schemeClr val="dk1"/>
                </a:solidFill>
                <a:latin typeface="Calibri"/>
                <a:ea typeface="Calibri"/>
                <a:cs typeface="Calibri"/>
                <a:sym typeface="Calibri"/>
              </a:rPr>
              <a:t>Benzos</a:t>
            </a:r>
            <a:endParaRPr lang="en-US" sz="1100"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dirty="0">
                <a:solidFill>
                  <a:schemeClr val="dk1"/>
                </a:solidFill>
                <a:latin typeface="Calibri"/>
                <a:ea typeface="Calibri"/>
                <a:cs typeface="Calibri"/>
                <a:sym typeface="Calibri"/>
              </a:rPr>
              <a:t>First line treatment for all AWS, particularly for anyone with history of severe AWS, AWS seizure, or DTs.</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No benzos have been shown to be more effective than others but some are likely more rewarding/addictive.  Also, time to onset, peak, and metabolism should be considered. (e.g. fast onset for initial treatment; avoid repeated doses of benzos with slow peak concentration because staked doses could result in overmedicating/oversedation; </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 </a:t>
            </a:r>
          </a:p>
          <a:p>
            <a:pPr marL="0" lvl="0" indent="0" algn="l" rtl="0">
              <a:spcBef>
                <a:spcPts val="0"/>
              </a:spcBef>
              <a:spcAft>
                <a:spcPts val="0"/>
              </a:spcAft>
              <a:buNone/>
            </a:pPr>
            <a:r>
              <a:rPr lang="en-US" sz="1100" dirty="0">
                <a:solidFill>
                  <a:schemeClr val="dk1"/>
                </a:solidFill>
                <a:latin typeface="Calibri"/>
                <a:ea typeface="Calibri"/>
                <a:cs typeface="Calibri"/>
                <a:sym typeface="Calibri"/>
              </a:rPr>
              <a:t>For the next few slides:</a:t>
            </a:r>
            <a:endParaRPr lang="en-US" dirty="0"/>
          </a:p>
          <a:p>
            <a:pPr marL="0" lvl="0" indent="0" algn="l" rtl="0">
              <a:spcBef>
                <a:spcPts val="0"/>
              </a:spcBef>
              <a:spcAft>
                <a:spcPts val="0"/>
              </a:spcAft>
              <a:buNone/>
            </a:pPr>
            <a:r>
              <a:rPr lang="en-US" sz="1100" b="1" dirty="0">
                <a:solidFill>
                  <a:schemeClr val="dk1"/>
                </a:solidFill>
                <a:latin typeface="Calibri"/>
                <a:ea typeface="Calibri"/>
                <a:cs typeface="Calibri"/>
                <a:sym typeface="Calibri"/>
              </a:rPr>
              <a:t>Benzo choice for immediate stabilization should have a rapid </a:t>
            </a:r>
            <a:r>
              <a:rPr lang="en-US" sz="1100" dirty="0">
                <a:solidFill>
                  <a:schemeClr val="dk1"/>
                </a:solidFill>
                <a:latin typeface="Calibri"/>
                <a:ea typeface="Calibri"/>
                <a:cs typeface="Calibri"/>
                <a:sym typeface="Calibri"/>
              </a:rPr>
              <a:t>onset and peak, such as Midazolam (IV/IM) or diazepam (IV only). Diazepam IV is ideal because rapid onset and long acting to serve as initial treatment and basal treatment..</a:t>
            </a:r>
            <a:endParaRPr lang="en-US" dirty="0"/>
          </a:p>
          <a:p>
            <a:pPr marL="0" lvl="0" indent="0" algn="l" rtl="0">
              <a:spcBef>
                <a:spcPts val="0"/>
              </a:spcBef>
              <a:spcAft>
                <a:spcPts val="0"/>
              </a:spcAft>
              <a:buNone/>
            </a:pPr>
            <a:endParaRPr lang="en-US" sz="1100" b="1"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b="1" dirty="0">
                <a:solidFill>
                  <a:schemeClr val="dk1"/>
                </a:solidFill>
                <a:latin typeface="Calibri"/>
                <a:ea typeface="Calibri"/>
                <a:cs typeface="Calibri"/>
                <a:sym typeface="Calibri"/>
              </a:rPr>
              <a:t>For prophylaxis or treatment when immediate stabilization is not necessary. </a:t>
            </a:r>
            <a:r>
              <a:rPr lang="en-US" sz="1100" b="0" dirty="0">
                <a:solidFill>
                  <a:schemeClr val="dk1"/>
                </a:solidFill>
                <a:latin typeface="Calibri"/>
                <a:ea typeface="Calibri"/>
                <a:cs typeface="Calibri"/>
                <a:sym typeface="Calibri"/>
              </a:rPr>
              <a:t>The benzo of choice should have a longer </a:t>
            </a:r>
            <a:r>
              <a:rPr lang="en-US" sz="1100" dirty="0">
                <a:solidFill>
                  <a:schemeClr val="dk1"/>
                </a:solidFill>
                <a:latin typeface="Calibri"/>
                <a:ea typeface="Calibri"/>
                <a:cs typeface="Calibri"/>
                <a:sym typeface="Calibri"/>
              </a:rPr>
              <a:t>acting with active metabolites to produce long effect and “</a:t>
            </a:r>
            <a:r>
              <a:rPr lang="en-US" sz="1100" dirty="0" err="1">
                <a:solidFill>
                  <a:schemeClr val="dk1"/>
                </a:solidFill>
                <a:latin typeface="Calibri"/>
                <a:ea typeface="Calibri"/>
                <a:cs typeface="Calibri"/>
                <a:sym typeface="Calibri"/>
              </a:rPr>
              <a:t>autotaper</a:t>
            </a:r>
            <a:r>
              <a:rPr lang="en-US" sz="1100" dirty="0">
                <a:solidFill>
                  <a:schemeClr val="dk1"/>
                </a:solidFill>
                <a:latin typeface="Calibri"/>
                <a:ea typeface="Calibri"/>
                <a:cs typeface="Calibri"/>
                <a:sym typeface="Calibri"/>
              </a:rPr>
              <a:t>” effect with less risk of rebound withdrawal (e.g., chlordiazepoxide).</a:t>
            </a:r>
            <a:endParaRPr lang="en-US" dirty="0"/>
          </a:p>
          <a:p>
            <a:pPr marL="0" lvl="0" indent="0" algn="l" rtl="0">
              <a:spcBef>
                <a:spcPts val="0"/>
              </a:spcBef>
              <a:spcAft>
                <a:spcPts val="0"/>
              </a:spcAft>
              <a:buNone/>
            </a:pPr>
            <a:endParaRPr lang="en-US" sz="1100"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b="1" dirty="0">
                <a:solidFill>
                  <a:schemeClr val="dk1"/>
                </a:solidFill>
                <a:latin typeface="Calibri"/>
                <a:ea typeface="Calibri"/>
                <a:cs typeface="Calibri"/>
                <a:sym typeface="Calibri"/>
              </a:rPr>
              <a:t>Patients with severe liver function impairment:  </a:t>
            </a:r>
            <a:r>
              <a:rPr lang="en-US" sz="1100" dirty="0">
                <a:solidFill>
                  <a:schemeClr val="dk1"/>
                </a:solidFill>
                <a:latin typeface="Calibri"/>
                <a:ea typeface="Calibri"/>
                <a:cs typeface="Calibri"/>
                <a:sym typeface="Calibri"/>
              </a:rPr>
              <a:t>Use benzos that are less dependent on hepatic metabolism (e.g., lorazepam), particularly if active liver failure, encephalopathy, dementia, and in older patients.  </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 </a:t>
            </a:r>
          </a:p>
          <a:p>
            <a:pPr marL="0" lvl="0" indent="0" algn="l" rtl="0">
              <a:spcBef>
                <a:spcPts val="0"/>
              </a:spcBef>
              <a:spcAft>
                <a:spcPts val="0"/>
              </a:spcAft>
              <a:buNone/>
            </a:pPr>
            <a:endParaRPr lang="en-US" sz="1100" dirty="0">
              <a:solidFill>
                <a:schemeClr val="dk1"/>
              </a:solidFill>
              <a:latin typeface="Calibri"/>
              <a:cs typeface="Calibri"/>
              <a:sym typeface="Calibri"/>
            </a:endParaRPr>
          </a:p>
          <a:p>
            <a:pPr marL="0" lvl="0" indent="0" algn="l" rtl="0">
              <a:spcBef>
                <a:spcPts val="0"/>
              </a:spcBef>
              <a:spcAft>
                <a:spcPts val="0"/>
              </a:spcAft>
              <a:buNone/>
            </a:pPr>
            <a:r>
              <a:rPr lang="en-US" sz="1050" u="sng" dirty="0">
                <a:solidFill>
                  <a:schemeClr val="dk1"/>
                </a:solidFill>
                <a:latin typeface="Calibri"/>
                <a:ea typeface="Calibri"/>
                <a:cs typeface="Calibri"/>
                <a:sym typeface="Calibri"/>
              </a:rPr>
              <a:t>Reference: many individual references. The following </a:t>
            </a:r>
            <a:r>
              <a:rPr lang="en-US" sz="1050" dirty="0">
                <a:solidFill>
                  <a:schemeClr val="dk1"/>
                </a:solidFill>
                <a:latin typeface="Calibri"/>
                <a:ea typeface="Calibri"/>
                <a:cs typeface="Calibri"/>
                <a:sym typeface="Calibri"/>
              </a:rPr>
              <a:t>summarize many sources of data related to alcohol pathophysiology and management of withdrawal, AUD, and other complications: </a:t>
            </a:r>
            <a:endParaRPr lang="en-US" sz="1050" u="sng" dirty="0">
              <a:solidFill>
                <a:schemeClr val="dk1"/>
              </a:solidFill>
              <a:latin typeface="Calibri"/>
              <a:ea typeface="Calibri"/>
              <a:cs typeface="Calibri"/>
              <a:sym typeface="Calibri"/>
            </a:endParaRPr>
          </a:p>
          <a:p>
            <a:pPr marL="0" lvl="0" indent="0" algn="l" rtl="0">
              <a:spcBef>
                <a:spcPts val="0"/>
              </a:spcBef>
              <a:spcAft>
                <a:spcPts val="0"/>
              </a:spcAft>
              <a:buNone/>
            </a:pPr>
            <a:r>
              <a:rPr lang="en-US" sz="1050" dirty="0" err="1">
                <a:solidFill>
                  <a:schemeClr val="dk1"/>
                </a:solidFill>
                <a:latin typeface="Calibri"/>
                <a:ea typeface="Calibri"/>
                <a:cs typeface="Calibri"/>
                <a:sym typeface="Calibri"/>
              </a:rPr>
              <a:t>Goldfrank’s</a:t>
            </a:r>
            <a:r>
              <a:rPr lang="en-US" sz="1050" dirty="0">
                <a:solidFill>
                  <a:schemeClr val="dk1"/>
                </a:solidFill>
                <a:latin typeface="Calibri"/>
                <a:ea typeface="Calibri"/>
                <a:cs typeface="Calibri"/>
                <a:sym typeface="Calibri"/>
              </a:rPr>
              <a:t> Toxicology </a:t>
            </a:r>
          </a:p>
          <a:p>
            <a:pPr marL="0" lvl="0" indent="0" algn="l" rtl="0">
              <a:spcBef>
                <a:spcPts val="0"/>
              </a:spcBef>
              <a:spcAft>
                <a:spcPts val="0"/>
              </a:spcAft>
              <a:buNone/>
            </a:pPr>
            <a:r>
              <a:rPr lang="en-US" sz="1050" dirty="0" err="1">
                <a:solidFill>
                  <a:schemeClr val="dk1"/>
                </a:solidFill>
                <a:latin typeface="Calibri"/>
                <a:cs typeface="Calibri"/>
                <a:sym typeface="Calibri"/>
              </a:rPr>
              <a:t>Soyka</a:t>
            </a:r>
            <a:r>
              <a:rPr lang="en-US" sz="1050" dirty="0">
                <a:solidFill>
                  <a:schemeClr val="dk1"/>
                </a:solidFill>
                <a:latin typeface="Calibri"/>
                <a:cs typeface="Calibri"/>
                <a:sym typeface="Calibri"/>
              </a:rPr>
              <a:t> et al. (2016) WFSBP Treatment Guidelines for biological treatment of substance use and related disorders, part 1: Alcoholism, first revision</a:t>
            </a:r>
            <a:endParaRPr lang="en-US" dirty="0"/>
          </a:p>
          <a:p>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819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sz="1100" b="1" dirty="0">
                <a:solidFill>
                  <a:schemeClr val="dk1"/>
                </a:solidFill>
                <a:latin typeface="Calibri"/>
                <a:ea typeface="Calibri"/>
                <a:cs typeface="Calibri"/>
                <a:sym typeface="Calibri"/>
              </a:rPr>
              <a:t>Benzos</a:t>
            </a:r>
            <a:endParaRPr lang="en-US" sz="1100"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dirty="0">
                <a:solidFill>
                  <a:schemeClr val="dk1"/>
                </a:solidFill>
                <a:latin typeface="Calibri"/>
                <a:ea typeface="Calibri"/>
                <a:cs typeface="Calibri"/>
                <a:sym typeface="Calibri"/>
              </a:rPr>
              <a:t>First line treatment for all AWS, particularly for anyone with history of severe AWS, AWS seizure, or DTs.</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No benzos have been shown to be more effective than others but some are likely more rewarding/addictive.  Also, time to onset, peak, and metabolism should be considered. (e.g. fast onset for initial treatment; avoid repeated doses of benzos with slow peak concentration because staked doses could result in overmedicating/oversedation; </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 </a:t>
            </a:r>
          </a:p>
          <a:p>
            <a:pPr marL="0" lvl="0" indent="0" algn="l" rtl="0">
              <a:spcBef>
                <a:spcPts val="0"/>
              </a:spcBef>
              <a:spcAft>
                <a:spcPts val="0"/>
              </a:spcAft>
              <a:buNone/>
            </a:pPr>
            <a:r>
              <a:rPr lang="en-US" sz="1100" dirty="0">
                <a:solidFill>
                  <a:schemeClr val="dk1"/>
                </a:solidFill>
                <a:latin typeface="Calibri"/>
                <a:ea typeface="Calibri"/>
                <a:cs typeface="Calibri"/>
                <a:sym typeface="Calibri"/>
              </a:rPr>
              <a:t>For the next few slides:</a:t>
            </a:r>
            <a:endParaRPr lang="en-US" dirty="0"/>
          </a:p>
          <a:p>
            <a:pPr marL="0" lvl="0" indent="0" algn="l" rtl="0">
              <a:spcBef>
                <a:spcPts val="0"/>
              </a:spcBef>
              <a:spcAft>
                <a:spcPts val="0"/>
              </a:spcAft>
              <a:buNone/>
            </a:pPr>
            <a:r>
              <a:rPr lang="en-US" sz="1100" b="1" dirty="0">
                <a:solidFill>
                  <a:schemeClr val="dk1"/>
                </a:solidFill>
                <a:latin typeface="Calibri"/>
                <a:ea typeface="Calibri"/>
                <a:cs typeface="Calibri"/>
                <a:sym typeface="Calibri"/>
              </a:rPr>
              <a:t>Benzo choice for immediate stabilization should have a rapid </a:t>
            </a:r>
            <a:r>
              <a:rPr lang="en-US" sz="1100" dirty="0">
                <a:solidFill>
                  <a:schemeClr val="dk1"/>
                </a:solidFill>
                <a:latin typeface="Calibri"/>
                <a:ea typeface="Calibri"/>
                <a:cs typeface="Calibri"/>
                <a:sym typeface="Calibri"/>
              </a:rPr>
              <a:t>onset and peak, such as Midazolam (IV/IM) or diazepam (IV only). Diazepam IV is ideal because rapid onset and long acting to serve as initial treatment and basal treatment..</a:t>
            </a:r>
            <a:endParaRPr lang="en-US" dirty="0"/>
          </a:p>
          <a:p>
            <a:pPr marL="0" lvl="0" indent="0" algn="l" rtl="0">
              <a:spcBef>
                <a:spcPts val="0"/>
              </a:spcBef>
              <a:spcAft>
                <a:spcPts val="0"/>
              </a:spcAft>
              <a:buNone/>
            </a:pPr>
            <a:endParaRPr lang="en-US" sz="1100" b="1"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b="1" dirty="0">
                <a:solidFill>
                  <a:schemeClr val="dk1"/>
                </a:solidFill>
                <a:latin typeface="Calibri"/>
                <a:ea typeface="Calibri"/>
                <a:cs typeface="Calibri"/>
                <a:sym typeface="Calibri"/>
              </a:rPr>
              <a:t>For prophylaxis or treatment when immediate stabilization is not necessary. </a:t>
            </a:r>
            <a:r>
              <a:rPr lang="en-US" sz="1100" b="0" dirty="0">
                <a:solidFill>
                  <a:schemeClr val="dk1"/>
                </a:solidFill>
                <a:latin typeface="Calibri"/>
                <a:ea typeface="Calibri"/>
                <a:cs typeface="Calibri"/>
                <a:sym typeface="Calibri"/>
              </a:rPr>
              <a:t>The benzo of choice should have a longer </a:t>
            </a:r>
            <a:r>
              <a:rPr lang="en-US" sz="1100" dirty="0">
                <a:solidFill>
                  <a:schemeClr val="dk1"/>
                </a:solidFill>
                <a:latin typeface="Calibri"/>
                <a:ea typeface="Calibri"/>
                <a:cs typeface="Calibri"/>
                <a:sym typeface="Calibri"/>
              </a:rPr>
              <a:t>acting with active metabolites to produce long effect and “</a:t>
            </a:r>
            <a:r>
              <a:rPr lang="en-US" sz="1100" dirty="0" err="1">
                <a:solidFill>
                  <a:schemeClr val="dk1"/>
                </a:solidFill>
                <a:latin typeface="Calibri"/>
                <a:ea typeface="Calibri"/>
                <a:cs typeface="Calibri"/>
                <a:sym typeface="Calibri"/>
              </a:rPr>
              <a:t>autotaper</a:t>
            </a:r>
            <a:r>
              <a:rPr lang="en-US" sz="1100" dirty="0">
                <a:solidFill>
                  <a:schemeClr val="dk1"/>
                </a:solidFill>
                <a:latin typeface="Calibri"/>
                <a:ea typeface="Calibri"/>
                <a:cs typeface="Calibri"/>
                <a:sym typeface="Calibri"/>
              </a:rPr>
              <a:t>” effect with less risk of rebound withdrawal (e.g., chlordiazepoxide).</a:t>
            </a:r>
            <a:endParaRPr lang="en-US" dirty="0"/>
          </a:p>
          <a:p>
            <a:pPr marL="0" lvl="0" indent="0" algn="l" rtl="0">
              <a:spcBef>
                <a:spcPts val="0"/>
              </a:spcBef>
              <a:spcAft>
                <a:spcPts val="0"/>
              </a:spcAft>
              <a:buNone/>
            </a:pPr>
            <a:endParaRPr lang="en-US" sz="1100" dirty="0">
              <a:solidFill>
                <a:schemeClr val="dk1"/>
              </a:solidFill>
              <a:latin typeface="Calibri"/>
              <a:ea typeface="Calibri"/>
              <a:cs typeface="Calibri"/>
              <a:sym typeface="Calibri"/>
            </a:endParaRPr>
          </a:p>
          <a:p>
            <a:pPr marL="0" lvl="0" indent="0" algn="l" rtl="0">
              <a:spcBef>
                <a:spcPts val="0"/>
              </a:spcBef>
              <a:spcAft>
                <a:spcPts val="0"/>
              </a:spcAft>
              <a:buNone/>
            </a:pPr>
            <a:r>
              <a:rPr lang="en-US" sz="1100" b="1" dirty="0">
                <a:solidFill>
                  <a:schemeClr val="dk1"/>
                </a:solidFill>
                <a:latin typeface="Calibri"/>
                <a:ea typeface="Calibri"/>
                <a:cs typeface="Calibri"/>
                <a:sym typeface="Calibri"/>
              </a:rPr>
              <a:t>Patients with severe liver function impairment:  </a:t>
            </a:r>
            <a:r>
              <a:rPr lang="en-US" sz="1100" dirty="0">
                <a:solidFill>
                  <a:schemeClr val="dk1"/>
                </a:solidFill>
                <a:latin typeface="Calibri"/>
                <a:ea typeface="Calibri"/>
                <a:cs typeface="Calibri"/>
                <a:sym typeface="Calibri"/>
              </a:rPr>
              <a:t>Use benzos that are less dependent on hepatic metabolism (e.g., lorazepam), particularly if active liver failure, encephalopathy, dementia, and in older patients.  </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 </a:t>
            </a:r>
          </a:p>
          <a:p>
            <a:pPr marL="0" lvl="0" indent="0" algn="l" rtl="0">
              <a:spcBef>
                <a:spcPts val="0"/>
              </a:spcBef>
              <a:spcAft>
                <a:spcPts val="0"/>
              </a:spcAft>
              <a:buNone/>
            </a:pPr>
            <a:endParaRPr lang="en-US" sz="1100" dirty="0">
              <a:solidFill>
                <a:schemeClr val="dk1"/>
              </a:solidFill>
              <a:latin typeface="Calibri"/>
              <a:cs typeface="Calibri"/>
              <a:sym typeface="Calibri"/>
            </a:endParaRPr>
          </a:p>
          <a:p>
            <a:pPr marL="0" lvl="0" indent="0" algn="l" rtl="0">
              <a:spcBef>
                <a:spcPts val="0"/>
              </a:spcBef>
              <a:spcAft>
                <a:spcPts val="0"/>
              </a:spcAft>
              <a:buNone/>
            </a:pPr>
            <a:r>
              <a:rPr lang="en-US" sz="1050" u="sng" dirty="0">
                <a:solidFill>
                  <a:schemeClr val="dk1"/>
                </a:solidFill>
                <a:latin typeface="Calibri"/>
                <a:ea typeface="Calibri"/>
                <a:cs typeface="Calibri"/>
                <a:sym typeface="Calibri"/>
              </a:rPr>
              <a:t>Reference: many individual references. The following </a:t>
            </a:r>
            <a:r>
              <a:rPr lang="en-US" sz="1050" dirty="0">
                <a:solidFill>
                  <a:schemeClr val="dk1"/>
                </a:solidFill>
                <a:latin typeface="Calibri"/>
                <a:ea typeface="Calibri"/>
                <a:cs typeface="Calibri"/>
                <a:sym typeface="Calibri"/>
              </a:rPr>
              <a:t>summarize many sources of data related to alcohol pathophysiology and management of withdrawal, AUD, and other complications: </a:t>
            </a:r>
            <a:endParaRPr lang="en-US" sz="1050" u="sng" dirty="0">
              <a:solidFill>
                <a:schemeClr val="dk1"/>
              </a:solidFill>
              <a:latin typeface="Calibri"/>
              <a:ea typeface="Calibri"/>
              <a:cs typeface="Calibri"/>
              <a:sym typeface="Calibri"/>
            </a:endParaRPr>
          </a:p>
          <a:p>
            <a:pPr marL="0" lvl="0" indent="0" algn="l" rtl="0">
              <a:spcBef>
                <a:spcPts val="0"/>
              </a:spcBef>
              <a:spcAft>
                <a:spcPts val="0"/>
              </a:spcAft>
              <a:buNone/>
            </a:pPr>
            <a:r>
              <a:rPr lang="en-US" sz="1050" dirty="0" err="1">
                <a:solidFill>
                  <a:schemeClr val="dk1"/>
                </a:solidFill>
                <a:latin typeface="Calibri"/>
                <a:ea typeface="Calibri"/>
                <a:cs typeface="Calibri"/>
                <a:sym typeface="Calibri"/>
              </a:rPr>
              <a:t>Goldfrank’s</a:t>
            </a:r>
            <a:r>
              <a:rPr lang="en-US" sz="1050" dirty="0">
                <a:solidFill>
                  <a:schemeClr val="dk1"/>
                </a:solidFill>
                <a:latin typeface="Calibri"/>
                <a:ea typeface="Calibri"/>
                <a:cs typeface="Calibri"/>
                <a:sym typeface="Calibri"/>
              </a:rPr>
              <a:t> Toxicology </a:t>
            </a:r>
          </a:p>
          <a:p>
            <a:pPr marL="0" lvl="0" indent="0" algn="l" rtl="0">
              <a:spcBef>
                <a:spcPts val="0"/>
              </a:spcBef>
              <a:spcAft>
                <a:spcPts val="0"/>
              </a:spcAft>
              <a:buNone/>
            </a:pPr>
            <a:r>
              <a:rPr lang="en-US" sz="1050" dirty="0" err="1">
                <a:solidFill>
                  <a:schemeClr val="dk1"/>
                </a:solidFill>
                <a:latin typeface="Calibri"/>
                <a:cs typeface="Calibri"/>
                <a:sym typeface="Calibri"/>
              </a:rPr>
              <a:t>Soyka</a:t>
            </a:r>
            <a:r>
              <a:rPr lang="en-US" sz="1050" dirty="0">
                <a:solidFill>
                  <a:schemeClr val="dk1"/>
                </a:solidFill>
                <a:latin typeface="Calibri"/>
                <a:cs typeface="Calibri"/>
                <a:sym typeface="Calibri"/>
              </a:rPr>
              <a:t> et al. (2016) WFSBP Treatment Guidelines for biological treatment of substance use and related disorders, part 1: Alcoholism, first revision</a:t>
            </a:r>
            <a:endParaRPr lang="en-US" dirty="0"/>
          </a:p>
          <a:p>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3751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References: </a:t>
            </a:r>
          </a:p>
          <a:p>
            <a:pPr marL="0" lvl="0" indent="0" algn="l" rtl="0">
              <a:spcBef>
                <a:spcPts val="0"/>
              </a:spcBef>
              <a:spcAft>
                <a:spcPts val="0"/>
              </a:spcAft>
              <a:buNone/>
            </a:pPr>
            <a:r>
              <a:rPr lang="en-US" dirty="0"/>
              <a:t>Mason 2018 </a:t>
            </a:r>
            <a:r>
              <a:rPr lang="en-US" i="1" dirty="0"/>
              <a:t>Expert </a:t>
            </a:r>
            <a:r>
              <a:rPr lang="en-US" i="1" dirty="0" err="1"/>
              <a:t>Opin</a:t>
            </a:r>
            <a:r>
              <a:rPr lang="en-US" i="1" dirty="0"/>
              <a:t> </a:t>
            </a:r>
            <a:r>
              <a:rPr lang="en-US" i="1" dirty="0" err="1"/>
              <a:t>Investig</a:t>
            </a:r>
            <a:r>
              <a:rPr lang="en-US" i="1" dirty="0"/>
              <a:t> Drugs – (</a:t>
            </a:r>
            <a:r>
              <a:rPr lang="en-US" dirty="0"/>
              <a:t>Gabapentin) </a:t>
            </a:r>
          </a:p>
          <a:p>
            <a:pPr marL="0" lvl="0" indent="0" algn="l" rtl="0">
              <a:spcBef>
                <a:spcPts val="0"/>
              </a:spcBef>
              <a:spcAft>
                <a:spcPts val="0"/>
              </a:spcAft>
              <a:buNone/>
            </a:pPr>
            <a:r>
              <a:rPr lang="en-US" dirty="0"/>
              <a:t>Leung 2019 </a:t>
            </a:r>
            <a:r>
              <a:rPr lang="en-US" i="1" dirty="0"/>
              <a:t>Psychosomatics – </a:t>
            </a:r>
            <a:r>
              <a:rPr lang="en-US" i="0" dirty="0"/>
              <a:t>(Gabapentin)</a:t>
            </a:r>
          </a:p>
          <a:p>
            <a:pPr marL="0" lvl="0" indent="0" algn="l" rtl="0">
              <a:spcBef>
                <a:spcPts val="0"/>
              </a:spcBef>
              <a:spcAft>
                <a:spcPts val="0"/>
              </a:spcAft>
              <a:buNone/>
            </a:pPr>
            <a:r>
              <a:rPr lang="en-US" sz="1100" dirty="0">
                <a:solidFill>
                  <a:schemeClr val="dk1"/>
                </a:solidFill>
                <a:latin typeface="Calibri"/>
                <a:ea typeface="Calibri"/>
                <a:cs typeface="Calibri"/>
                <a:sym typeface="Calibri"/>
              </a:rPr>
              <a:t>Reviews: </a:t>
            </a:r>
            <a:r>
              <a:rPr lang="en-US" sz="1100" dirty="0" err="1">
                <a:solidFill>
                  <a:schemeClr val="dk1"/>
                </a:solidFill>
                <a:latin typeface="Calibri"/>
                <a:ea typeface="Calibri"/>
                <a:cs typeface="Calibri"/>
                <a:sym typeface="Calibri"/>
              </a:rPr>
              <a:t>Goldfrank’s</a:t>
            </a:r>
            <a:r>
              <a:rPr lang="en-US" sz="1100" dirty="0">
                <a:solidFill>
                  <a:schemeClr val="dk1"/>
                </a:solidFill>
                <a:latin typeface="Calibri"/>
                <a:ea typeface="Calibri"/>
                <a:cs typeface="Calibri"/>
                <a:sym typeface="Calibri"/>
              </a:rPr>
              <a:t> Toxicology; </a:t>
            </a:r>
            <a:r>
              <a:rPr lang="en-US" sz="1100" dirty="0" err="1">
                <a:solidFill>
                  <a:schemeClr val="dk1"/>
                </a:solidFill>
                <a:latin typeface="Calibri"/>
                <a:cs typeface="Calibri"/>
                <a:sym typeface="Calibri"/>
              </a:rPr>
              <a:t>Soyka</a:t>
            </a:r>
            <a:r>
              <a:rPr lang="en-US" sz="1100" dirty="0">
                <a:solidFill>
                  <a:schemeClr val="dk1"/>
                </a:solidFill>
                <a:latin typeface="Calibri"/>
                <a:cs typeface="Calibri"/>
                <a:sym typeface="Calibri"/>
              </a:rPr>
              <a:t> et al 2016</a:t>
            </a:r>
            <a:endParaRPr lang="en-US" dirty="0"/>
          </a:p>
        </p:txBody>
      </p:sp>
    </p:spTree>
    <p:extLst>
      <p:ext uri="{BB962C8B-B14F-4D97-AF65-F5344CB8AC3E}">
        <p14:creationId xmlns:p14="http://schemas.microsoft.com/office/powerpoint/2010/main" val="5764813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85056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78d0692b90_2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George </a:t>
            </a:r>
            <a:r>
              <a:rPr lang="en-US" dirty="0" err="1"/>
              <a:t>Koob’s</a:t>
            </a:r>
            <a:r>
              <a:rPr lang="en-US" dirty="0"/>
              <a:t> </a:t>
            </a:r>
            <a:r>
              <a:rPr lang="en-US" dirty="0" err="1"/>
              <a:t>Youtube</a:t>
            </a:r>
            <a:r>
              <a:rPr lang="en-US" dirty="0"/>
              <a:t> is excellent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Nora Volkow articles</a:t>
            </a:r>
          </a:p>
          <a:p>
            <a:pPr marL="0" lvl="0" indent="0" algn="l" rtl="0">
              <a:spcBef>
                <a:spcPts val="0"/>
              </a:spcBef>
              <a:spcAft>
                <a:spcPts val="0"/>
              </a:spcAft>
              <a:buNone/>
            </a:pPr>
            <a:endParaRPr lang="en-US" dirty="0"/>
          </a:p>
        </p:txBody>
      </p:sp>
      <p:sp>
        <p:nvSpPr>
          <p:cNvPr id="284" name="Google Shape;284;g78d0692b90_2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24732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100" b="1" dirty="0">
                <a:solidFill>
                  <a:schemeClr val="dk1"/>
                </a:solidFill>
                <a:latin typeface="Calibri"/>
                <a:ea typeface="Calibri"/>
                <a:cs typeface="Calibri"/>
                <a:sym typeface="Calibri"/>
              </a:rPr>
              <a:t>Naltrexone</a:t>
            </a:r>
            <a:r>
              <a:rPr lang="en-US" sz="1100" dirty="0">
                <a:solidFill>
                  <a:schemeClr val="dk1"/>
                </a:solidFill>
                <a:latin typeface="Calibri"/>
                <a:ea typeface="Calibri"/>
                <a:cs typeface="Calibri"/>
                <a:sym typeface="Calibri"/>
              </a:rPr>
              <a:t> is an option to reduce cravings for the treatment of  AUD; it does not treat AWS. As it is an opioid receptor antagonist (acts like naloxone), t must not be given to anyone with opioid use, dependence, or requirements. It is a great choice for someone with OUD in full remission and not on opioid agonist treatment (BUP or MMT).  If you are uncertain about opioid use, you can confirm by doing a naloxone challenge prior to administering.  Also, caution in anyone with severe liver disease (not recommended for anyone with AST or ALT more than 5x upper limit of normal = </a:t>
            </a:r>
            <a:r>
              <a:rPr lang="en-US" sz="1100" dirty="0" err="1">
                <a:solidFill>
                  <a:schemeClr val="dk1"/>
                </a:solidFill>
                <a:latin typeface="Calibri"/>
                <a:ea typeface="Calibri"/>
                <a:cs typeface="Calibri"/>
                <a:sym typeface="Calibri"/>
              </a:rPr>
              <a:t>approx</a:t>
            </a:r>
            <a:r>
              <a:rPr lang="en-US" sz="1100" dirty="0">
                <a:solidFill>
                  <a:schemeClr val="dk1"/>
                </a:solidFill>
                <a:latin typeface="Calibri"/>
                <a:ea typeface="Calibri"/>
                <a:cs typeface="Calibri"/>
                <a:sym typeface="Calibri"/>
              </a:rPr>
              <a:t> 200).  </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No sedation risk. No abuse risk. May continue to drink while taking.</a:t>
            </a:r>
            <a:endParaRPr lang="en-US" dirty="0"/>
          </a:p>
          <a:p>
            <a:pPr marL="0" lvl="0" indent="0" algn="l" rtl="0">
              <a:spcBef>
                <a:spcPts val="0"/>
              </a:spcBef>
              <a:spcAft>
                <a:spcPts val="0"/>
              </a:spcAft>
              <a:buNone/>
            </a:pPr>
            <a:r>
              <a:rPr lang="en-US" sz="1100" dirty="0">
                <a:solidFill>
                  <a:schemeClr val="dk1"/>
                </a:solidFill>
                <a:latin typeface="Calibri"/>
                <a:ea typeface="Calibri"/>
                <a:cs typeface="Calibri"/>
                <a:sym typeface="Calibri"/>
              </a:rPr>
              <a:t>Dose 50mg po </a:t>
            </a:r>
            <a:r>
              <a:rPr lang="en-US" sz="1100" dirty="0" err="1">
                <a:solidFill>
                  <a:schemeClr val="dk1"/>
                </a:solidFill>
                <a:latin typeface="Calibri"/>
                <a:ea typeface="Calibri"/>
                <a:cs typeface="Calibri"/>
                <a:sym typeface="Calibri"/>
              </a:rPr>
              <a:t>qday</a:t>
            </a:r>
            <a:r>
              <a:rPr lang="en-US" sz="1100" dirty="0">
                <a:solidFill>
                  <a:schemeClr val="dk1"/>
                </a:solidFill>
                <a:latin typeface="Calibri"/>
                <a:ea typeface="Calibri"/>
                <a:cs typeface="Calibri"/>
                <a:sym typeface="Calibri"/>
              </a:rPr>
              <a:t> or long acting injection 380mg q28days.</a:t>
            </a:r>
            <a:r>
              <a:rPr lang="en-US" dirty="0"/>
              <a:t> </a:t>
            </a:r>
          </a:p>
          <a:p>
            <a:pPr marL="0" lvl="0" indent="0" algn="l" rtl="0">
              <a:spcBef>
                <a:spcPts val="0"/>
              </a:spcBef>
              <a:spcAft>
                <a:spcPts val="0"/>
              </a:spcAft>
              <a:buNone/>
            </a:pPr>
            <a:endParaRPr lang="en-US" dirty="0"/>
          </a:p>
          <a:p>
            <a:pPr marL="0" lvl="0" indent="0" algn="l" rtl="0">
              <a:spcBef>
                <a:spcPts val="0"/>
              </a:spcBef>
              <a:spcAft>
                <a:spcPts val="0"/>
              </a:spcAft>
              <a:buNone/>
            </a:pPr>
            <a:r>
              <a:rPr lang="en-US" u="sng" dirty="0"/>
              <a:t>References:</a:t>
            </a:r>
          </a:p>
          <a:p>
            <a:pPr marL="0" lvl="0" indent="0" algn="l" rtl="0">
              <a:spcBef>
                <a:spcPts val="0"/>
              </a:spcBef>
              <a:spcAft>
                <a:spcPts val="0"/>
              </a:spcAft>
              <a:buNone/>
            </a:pPr>
            <a:r>
              <a:rPr lang="en-US" dirty="0" err="1"/>
              <a:t>Kranzler</a:t>
            </a:r>
            <a:r>
              <a:rPr lang="en-US" dirty="0"/>
              <a:t> et al. JAMA 2018. Diagnosis and Pharmacotherapy of Alcohol Use Disorder (Review)</a:t>
            </a:r>
          </a:p>
          <a:p>
            <a:pPr marL="0" lvl="0" indent="0" algn="l" rtl="0">
              <a:spcBef>
                <a:spcPts val="0"/>
              </a:spcBef>
              <a:spcAft>
                <a:spcPts val="0"/>
              </a:spcAft>
              <a:buNone/>
            </a:pPr>
            <a:r>
              <a:rPr lang="en-US" dirty="0"/>
              <a:t>Additional subsequent trials support Gabapentin (</a:t>
            </a:r>
            <a:r>
              <a:rPr lang="en-US" sz="1050" b="0" i="0" u="none" strike="noStrike" cap="none" dirty="0" err="1">
                <a:solidFill>
                  <a:srgbClr val="000000"/>
                </a:solidFill>
                <a:effectLst/>
                <a:latin typeface="Arial"/>
                <a:ea typeface="Arial"/>
                <a:cs typeface="Arial"/>
                <a:sym typeface="Arial"/>
              </a:rPr>
              <a:t>Rentsch</a:t>
            </a:r>
            <a:r>
              <a:rPr lang="en-US" sz="1050" b="0" i="0" u="none" strike="noStrike" cap="none" dirty="0">
                <a:solidFill>
                  <a:srgbClr val="000000"/>
                </a:solidFill>
                <a:effectLst/>
                <a:latin typeface="Arial"/>
                <a:ea typeface="Arial"/>
                <a:cs typeface="Arial"/>
                <a:sym typeface="Arial"/>
              </a:rPr>
              <a:t> et al. 2019)</a:t>
            </a:r>
            <a:endParaRPr lang="en-US" dirty="0"/>
          </a:p>
          <a:p>
            <a:pPr marL="0" lvl="0" indent="0" algn="l" rtl="0">
              <a:spcBef>
                <a:spcPts val="0"/>
              </a:spcBef>
              <a:spcAft>
                <a:spcPts val="0"/>
              </a:spcAft>
              <a:buNone/>
            </a:pPr>
            <a:r>
              <a:rPr lang="en-US" dirty="0"/>
              <a:t>Up to Date articles by </a:t>
            </a:r>
            <a:r>
              <a:rPr lang="en-US" dirty="0" err="1"/>
              <a:t>Saitz</a:t>
            </a:r>
            <a:r>
              <a:rPr lang="en-US" dirty="0"/>
              <a:t> and Hoffman provide </a:t>
            </a:r>
            <a:r>
              <a:rPr lang="en-US" dirty="0" err="1"/>
              <a:t>refrerenced</a:t>
            </a:r>
            <a:r>
              <a:rPr lang="en-US" dirty="0"/>
              <a:t> reviews.</a:t>
            </a:r>
          </a:p>
          <a:p>
            <a:pPr marL="0" lvl="0" indent="0" algn="l" rtl="0">
              <a:spcBef>
                <a:spcPts val="0"/>
              </a:spcBef>
              <a:spcAft>
                <a:spcPts val="0"/>
              </a:spcAft>
              <a:buNone/>
            </a:pPr>
            <a:r>
              <a:rPr lang="en-US" dirty="0"/>
              <a:t>Naltrexone in ED patients (McCormack)</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983861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a:p>
            <a:pPr marL="0" lvl="0" indent="0" algn="l" rtl="0">
              <a:spcBef>
                <a:spcPts val="0"/>
              </a:spcBef>
              <a:spcAft>
                <a:spcPts val="0"/>
              </a:spcAft>
              <a:buNone/>
            </a:pPr>
            <a:r>
              <a:rPr lang="en-US" u="sng" dirty="0"/>
              <a:t>References:</a:t>
            </a:r>
          </a:p>
          <a:p>
            <a:pPr marL="0" lvl="0" indent="0" algn="l" rtl="0">
              <a:spcBef>
                <a:spcPts val="0"/>
              </a:spcBef>
              <a:spcAft>
                <a:spcPts val="0"/>
              </a:spcAft>
              <a:buNone/>
            </a:pPr>
            <a:r>
              <a:rPr lang="en-US" dirty="0" err="1"/>
              <a:t>Kranzler</a:t>
            </a:r>
            <a:r>
              <a:rPr lang="en-US" dirty="0"/>
              <a:t> et al. JAMA 2018. Diagnosis and Pharmacotherapy of Alcohol Use Disorder (Review)</a:t>
            </a:r>
          </a:p>
          <a:p>
            <a:pPr marL="0" lvl="0" indent="0" algn="l" rtl="0">
              <a:spcBef>
                <a:spcPts val="0"/>
              </a:spcBef>
              <a:spcAft>
                <a:spcPts val="0"/>
              </a:spcAft>
              <a:buNone/>
            </a:pPr>
            <a:r>
              <a:rPr lang="en-US" dirty="0"/>
              <a:t>Additional subsequent trials support Gabapentin (</a:t>
            </a:r>
            <a:r>
              <a:rPr lang="en-US" sz="1100" b="0" i="0" u="none" strike="noStrike" cap="none" dirty="0" err="1">
                <a:solidFill>
                  <a:srgbClr val="000000"/>
                </a:solidFill>
                <a:effectLst/>
                <a:latin typeface="Arial"/>
                <a:ea typeface="Arial"/>
                <a:cs typeface="Arial"/>
                <a:sym typeface="Arial"/>
              </a:rPr>
              <a:t>Rentsch</a:t>
            </a:r>
            <a:r>
              <a:rPr lang="en-US" sz="1100" b="0" i="0" u="none" strike="noStrike" cap="none" dirty="0">
                <a:solidFill>
                  <a:srgbClr val="000000"/>
                </a:solidFill>
                <a:effectLst/>
                <a:latin typeface="Arial"/>
                <a:ea typeface="Arial"/>
                <a:cs typeface="Arial"/>
                <a:sym typeface="Arial"/>
              </a:rPr>
              <a:t> et al. 2019)</a:t>
            </a:r>
            <a:endParaRPr lang="en-US" dirty="0"/>
          </a:p>
          <a:p>
            <a:pPr marL="0" lvl="0" indent="0" algn="l" rtl="0">
              <a:spcBef>
                <a:spcPts val="0"/>
              </a:spcBef>
              <a:spcAft>
                <a:spcPts val="0"/>
              </a:spcAft>
              <a:buNone/>
            </a:pPr>
            <a:r>
              <a:rPr lang="en-US" dirty="0"/>
              <a:t>Up to Date articles by </a:t>
            </a:r>
            <a:r>
              <a:rPr lang="en-US" dirty="0" err="1"/>
              <a:t>Saitz</a:t>
            </a:r>
            <a:r>
              <a:rPr lang="en-US" dirty="0"/>
              <a:t> and Hoffman provide </a:t>
            </a:r>
            <a:r>
              <a:rPr lang="en-US" dirty="0" err="1"/>
              <a:t>refrerenced</a:t>
            </a:r>
            <a:r>
              <a:rPr lang="en-US" dirty="0"/>
              <a:t> reviews.</a:t>
            </a:r>
          </a:p>
          <a:p>
            <a:pPr marL="0" lvl="0" indent="0" algn="l" rtl="0">
              <a:spcBef>
                <a:spcPts val="0"/>
              </a:spcBef>
              <a:spcAft>
                <a:spcPts val="0"/>
              </a:spcAft>
              <a:buNone/>
            </a:pPr>
            <a:r>
              <a:rPr lang="en-US" dirty="0"/>
              <a:t>Naltrexone in ED patients (McCormack)</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8249110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t>Counseling: </a:t>
            </a:r>
            <a:r>
              <a:rPr lang="en-US" dirty="0"/>
              <a:t>some types of counseling that have been shown to help people with alcohol problems:</a:t>
            </a:r>
          </a:p>
          <a:p>
            <a:pPr marL="552450" lvl="1" indent="-171450" algn="l" rtl="0">
              <a:spcBef>
                <a:spcPts val="0"/>
              </a:spcBef>
              <a:spcAft>
                <a:spcPts val="0"/>
              </a:spcAft>
              <a:buClr>
                <a:schemeClr val="dk1"/>
              </a:buClr>
              <a:buSzPts val="1200"/>
              <a:buFont typeface="Arial" panose="020B0604020202020204" pitchFamily="34" charset="0"/>
              <a:buChar char="•"/>
            </a:pPr>
            <a:r>
              <a:rPr lang="en-US" dirty="0"/>
              <a:t>Cognitive-Behavioral Therapy</a:t>
            </a:r>
          </a:p>
          <a:p>
            <a:pPr marL="552450" lvl="1" indent="-171450" algn="l" rtl="0">
              <a:spcBef>
                <a:spcPts val="0"/>
              </a:spcBef>
              <a:spcAft>
                <a:spcPts val="0"/>
              </a:spcAft>
              <a:buClr>
                <a:schemeClr val="dk1"/>
              </a:buClr>
              <a:buSzPts val="1200"/>
              <a:buFont typeface="Arial" panose="020B0604020202020204" pitchFamily="34" charset="0"/>
              <a:buChar char="•"/>
            </a:pPr>
            <a:r>
              <a:rPr lang="en-US" dirty="0"/>
              <a:t>Motivational Enhancement Therapy</a:t>
            </a:r>
          </a:p>
          <a:p>
            <a:pPr marL="552450" lvl="1" indent="-171450" algn="l" rtl="0">
              <a:spcBef>
                <a:spcPts val="0"/>
              </a:spcBef>
              <a:spcAft>
                <a:spcPts val="0"/>
              </a:spcAft>
              <a:buClr>
                <a:schemeClr val="dk1"/>
              </a:buClr>
              <a:buSzPts val="1200"/>
              <a:buFont typeface="Arial" panose="020B0604020202020204" pitchFamily="34" charset="0"/>
              <a:buChar char="•"/>
            </a:pPr>
            <a:r>
              <a:rPr lang="en-US" dirty="0"/>
              <a:t>Marital or Family Counseling</a:t>
            </a:r>
          </a:p>
          <a:p>
            <a:pPr marL="514350" lvl="0" indent="-457200" algn="l" rtl="0">
              <a:spcBef>
                <a:spcPts val="0"/>
              </a:spcBef>
              <a:spcAft>
                <a:spcPts val="0"/>
              </a:spcAft>
              <a:buNone/>
            </a:pPr>
            <a:r>
              <a:rPr lang="en-US" dirty="0"/>
              <a:t>Counseling can be combined with medications or support groups.</a:t>
            </a:r>
          </a:p>
          <a:p>
            <a:pPr marL="514350" lvl="0" indent="-457200" algn="l" rtl="0">
              <a:spcBef>
                <a:spcPts val="0"/>
              </a:spcBef>
              <a:spcAft>
                <a:spcPts val="0"/>
              </a:spcAft>
              <a:buNone/>
            </a:pPr>
            <a:r>
              <a:rPr lang="en-US" dirty="0"/>
              <a:t>Costs may or may not be covered by insurance.</a:t>
            </a:r>
          </a:p>
          <a:p>
            <a:pPr marL="514350" lvl="0" indent="-457200" algn="l" rtl="0">
              <a:spcBef>
                <a:spcPts val="0"/>
              </a:spcBef>
              <a:spcAft>
                <a:spcPts val="0"/>
              </a:spcAft>
              <a:buNone/>
            </a:pPr>
            <a:endParaRPr lang="en-US" dirty="0"/>
          </a:p>
          <a:p>
            <a:pPr marL="514350" lvl="0" indent="-457200" algn="l" rtl="0">
              <a:spcBef>
                <a:spcPts val="0"/>
              </a:spcBef>
              <a:spcAft>
                <a:spcPts val="0"/>
              </a:spcAft>
              <a:buNone/>
            </a:pPr>
            <a:endParaRPr lang="en-US" dirty="0"/>
          </a:p>
          <a:p>
            <a:pPr marL="514350" lvl="0" indent="-457200" algn="l" rtl="0">
              <a:spcBef>
                <a:spcPts val="0"/>
              </a:spcBef>
              <a:spcAft>
                <a:spcPts val="0"/>
              </a:spcAft>
              <a:buNone/>
            </a:pPr>
            <a:r>
              <a:rPr lang="en-US" sz="1100" u="sng" dirty="0">
                <a:solidFill>
                  <a:schemeClr val="dk1"/>
                </a:solidFill>
                <a:latin typeface="Calibri"/>
                <a:cs typeface="Calibri"/>
                <a:sym typeface="Calibri"/>
              </a:rPr>
              <a:t>References:</a:t>
            </a:r>
            <a:r>
              <a:rPr lang="en-US" sz="1100" dirty="0">
                <a:solidFill>
                  <a:schemeClr val="dk1"/>
                </a:solidFill>
                <a:latin typeface="Calibri"/>
                <a:cs typeface="Calibri"/>
                <a:sym typeface="Calibri"/>
              </a:rPr>
              <a:t> Many options, including summary in </a:t>
            </a:r>
            <a:r>
              <a:rPr lang="en-US" sz="1100" dirty="0" err="1">
                <a:solidFill>
                  <a:schemeClr val="dk1"/>
                </a:solidFill>
                <a:latin typeface="Calibri"/>
                <a:cs typeface="Calibri"/>
                <a:sym typeface="Calibri"/>
              </a:rPr>
              <a:t>Soyka</a:t>
            </a:r>
            <a:r>
              <a:rPr lang="en-US" sz="1100" dirty="0">
                <a:solidFill>
                  <a:schemeClr val="dk1"/>
                </a:solidFill>
                <a:latin typeface="Calibri"/>
                <a:cs typeface="Calibri"/>
                <a:sym typeface="Calibri"/>
              </a:rPr>
              <a:t> et al. (2016) WFSBP Treatment Guidelines </a:t>
            </a: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15851804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25</a:t>
            </a:fld>
            <a:endParaRPr/>
          </a:p>
        </p:txBody>
      </p:sp>
    </p:spTree>
    <p:extLst>
      <p:ext uri="{BB962C8B-B14F-4D97-AF65-F5344CB8AC3E}">
        <p14:creationId xmlns:p14="http://schemas.microsoft.com/office/powerpoint/2010/main" val="31151907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78d0692b90_2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g78d0692b90_2_2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t>References include </a:t>
            </a:r>
            <a:r>
              <a:rPr lang="en-US" sz="1200" dirty="0" err="1"/>
              <a:t>Goldfrank’s</a:t>
            </a:r>
            <a:r>
              <a:rPr lang="en-US" sz="1200" dirty="0"/>
              <a:t> Toxicology</a:t>
            </a:r>
          </a:p>
          <a:p>
            <a:pPr marL="0" lvl="0" indent="0" algn="l" rtl="0">
              <a:spcBef>
                <a:spcPts val="0"/>
              </a:spcBef>
              <a:spcAft>
                <a:spcPts val="0"/>
              </a:spcAft>
              <a:buNone/>
            </a:pPr>
            <a:endParaRPr lang="en-US" sz="120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b="0" i="0" u="none" strike="noStrike" cap="none" dirty="0">
                <a:solidFill>
                  <a:schemeClr val="dk1"/>
                </a:solidFill>
                <a:latin typeface="Arial"/>
                <a:ea typeface="Calibri"/>
                <a:cs typeface="Calibri"/>
                <a:sym typeface="Calibri"/>
              </a:rPr>
              <a:t>Remember </a:t>
            </a:r>
            <a:r>
              <a:rPr lang="en-US" sz="1200" b="1" i="0" u="none" strike="noStrike" cap="none" dirty="0">
                <a:solidFill>
                  <a:schemeClr val="dk1"/>
                </a:solidFill>
                <a:latin typeface="Arial"/>
                <a:ea typeface="Calibri"/>
                <a:cs typeface="Calibri"/>
                <a:sym typeface="Calibri"/>
              </a:rPr>
              <a:t>thiamine </a:t>
            </a:r>
            <a:r>
              <a:rPr lang="en-US" sz="1200" b="0" i="0" u="none" strike="noStrike" cap="none" dirty="0">
                <a:solidFill>
                  <a:schemeClr val="dk1"/>
                </a:solidFill>
                <a:latin typeface="Arial"/>
                <a:ea typeface="Calibri"/>
                <a:cs typeface="Calibri"/>
                <a:sym typeface="Calibri"/>
              </a:rPr>
              <a:t>replacement in patients with chronic AUD.  </a:t>
            </a:r>
            <a:r>
              <a:rPr lang="en-US" sz="1200" b="0" i="0" u="none" strike="noStrike" cap="none">
                <a:solidFill>
                  <a:schemeClr val="dk1"/>
                </a:solidFill>
                <a:latin typeface="Arial"/>
                <a:ea typeface="Calibri"/>
                <a:cs typeface="Calibri"/>
                <a:sym typeface="Calibri"/>
              </a:rPr>
              <a:t>Magnesium and other vitamins/minerals may also be deficient.</a:t>
            </a:r>
            <a:endParaRPr lang="en-US" sz="1200" b="0" i="0" u="none" strike="noStrike" cap="none">
              <a:solidFill>
                <a:srgbClr val="000000"/>
              </a:solidFill>
              <a:latin typeface="Arial"/>
              <a:ea typeface="Arial"/>
              <a:cs typeface="Arial"/>
              <a:sym typeface="Arial"/>
            </a:endParaRPr>
          </a:p>
          <a:p>
            <a:pPr marL="0" lvl="0" indent="0" algn="l" rtl="0">
              <a:spcBef>
                <a:spcPts val="0"/>
              </a:spcBef>
              <a:spcAft>
                <a:spcPts val="0"/>
              </a:spcAft>
              <a:buNone/>
            </a:pPr>
            <a:endParaRPr lang="en-US" sz="1200" dirty="0"/>
          </a:p>
        </p:txBody>
      </p:sp>
      <p:sp>
        <p:nvSpPr>
          <p:cNvPr id="273" name="Google Shape;273;g78d0692b90_2_2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3900"/>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sp>
        <p:nvSpPr>
          <p:cNvPr id="12" name="Google Shape;12;p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sp>
        <p:nvSpPr>
          <p:cNvPr id="15" name="Google Shape;15;p3"/>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19" name="Google Shape;19;p4"/>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3" name="Google Shape;23;p5"/>
          <p:cNvSpPr txBox="1">
            <a:spLocks noGrp="1"/>
          </p:cNvSpPr>
          <p:nvPr>
            <p:ph type="body" idx="2"/>
          </p:nvPr>
        </p:nvSpPr>
        <p:spPr>
          <a:xfrm>
            <a:off x="48324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4" name="Google Shape;24;p5"/>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342900" lvl="0" indent="-228600">
              <a:spcBef>
                <a:spcPts val="0"/>
              </a:spcBef>
              <a:spcAft>
                <a:spcPts val="0"/>
              </a:spcAft>
              <a:buSzPts val="1200"/>
              <a:buChar char="●"/>
              <a:defRPr sz="90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31" name="Google Shape;31;p7"/>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600"/>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endParaRPr/>
          </a:p>
        </p:txBody>
      </p:sp>
      <p:sp>
        <p:nvSpPr>
          <p:cNvPr id="34" name="Google Shape;34;p8"/>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40" name="Google Shape;40;p9"/>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342900" lvl="0" indent="-17145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342900" lvl="0" indent="-257175" algn="ctr">
              <a:spcBef>
                <a:spcPts val="0"/>
              </a:spcBef>
              <a:spcAft>
                <a:spcPts val="0"/>
              </a:spcAft>
              <a:buSzPts val="1800"/>
              <a:buChar char="●"/>
              <a:defRPr/>
            </a:lvl1pPr>
            <a:lvl2pPr marL="685800" lvl="1" indent="-238125" algn="ctr">
              <a:spcBef>
                <a:spcPts val="1200"/>
              </a:spcBef>
              <a:spcAft>
                <a:spcPts val="0"/>
              </a:spcAft>
              <a:buSzPts val="1400"/>
              <a:buChar char="○"/>
              <a:defRPr/>
            </a:lvl2pPr>
            <a:lvl3pPr marL="1028700" lvl="2" indent="-238125" algn="ctr">
              <a:spcBef>
                <a:spcPts val="1200"/>
              </a:spcBef>
              <a:spcAft>
                <a:spcPts val="0"/>
              </a:spcAft>
              <a:buSzPts val="1400"/>
              <a:buChar char="■"/>
              <a:defRPr/>
            </a:lvl3pPr>
            <a:lvl4pPr marL="1371600" lvl="3" indent="-238125" algn="ctr">
              <a:spcBef>
                <a:spcPts val="1200"/>
              </a:spcBef>
              <a:spcAft>
                <a:spcPts val="0"/>
              </a:spcAft>
              <a:buSzPts val="1400"/>
              <a:buChar char="●"/>
              <a:defRPr/>
            </a:lvl4pPr>
            <a:lvl5pPr marL="1714500" lvl="4" indent="-238125" algn="ctr">
              <a:spcBef>
                <a:spcPts val="1200"/>
              </a:spcBef>
              <a:spcAft>
                <a:spcPts val="0"/>
              </a:spcAft>
              <a:buSzPts val="1400"/>
              <a:buChar char="○"/>
              <a:defRPr/>
            </a:lvl5pPr>
            <a:lvl6pPr marL="2057400" lvl="5" indent="-238125" algn="ctr">
              <a:spcBef>
                <a:spcPts val="1200"/>
              </a:spcBef>
              <a:spcAft>
                <a:spcPts val="0"/>
              </a:spcAft>
              <a:buSzPts val="1400"/>
              <a:buChar char="■"/>
              <a:defRPr/>
            </a:lvl6pPr>
            <a:lvl7pPr marL="2400300" lvl="6" indent="-238125" algn="ctr">
              <a:spcBef>
                <a:spcPts val="1200"/>
              </a:spcBef>
              <a:spcAft>
                <a:spcPts val="0"/>
              </a:spcAft>
              <a:buSzPts val="1400"/>
              <a:buChar char="●"/>
              <a:defRPr/>
            </a:lvl7pPr>
            <a:lvl8pPr marL="2743200" lvl="7" indent="-238125" algn="ctr">
              <a:spcBef>
                <a:spcPts val="1200"/>
              </a:spcBef>
              <a:spcAft>
                <a:spcPts val="0"/>
              </a:spcAft>
              <a:buSzPts val="1400"/>
              <a:buChar char="○"/>
              <a:defRPr/>
            </a:lvl8pPr>
            <a:lvl9pPr marL="3086100" lvl="8" indent="-238125" algn="ctr">
              <a:spcBef>
                <a:spcPts val="1200"/>
              </a:spcBef>
              <a:spcAft>
                <a:spcPts val="1200"/>
              </a:spcAft>
              <a:buSzPts val="1400"/>
              <a:buChar char="■"/>
              <a:defRPr/>
            </a:lvl9pPr>
          </a:lstStyle>
          <a:p>
            <a:endParaRPr/>
          </a:p>
        </p:txBody>
      </p:sp>
      <p:sp>
        <p:nvSpPr>
          <p:cNvPr id="47" name="Google Shape;47;p11"/>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034050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chemeClr val="lt1"/>
        </a:solidFill>
        <a:effectLst/>
      </p:bgPr>
    </p:bg>
    <p:spTree>
      <p:nvGrpSpPr>
        <p:cNvPr id="1" name="Shape 28"/>
        <p:cNvGrpSpPr/>
        <p:nvPr/>
      </p:nvGrpSpPr>
      <p:grpSpPr>
        <a:xfrm>
          <a:off x="0" y="0"/>
          <a:ext cx="0" cy="0"/>
          <a:chOff x="0" y="0"/>
          <a:chExt cx="0" cy="0"/>
        </a:xfrm>
      </p:grpSpPr>
    </p:spTree>
    <p:extLst>
      <p:ext uri="{BB962C8B-B14F-4D97-AF65-F5344CB8AC3E}">
        <p14:creationId xmlns:p14="http://schemas.microsoft.com/office/powerpoint/2010/main" val="1053002084"/>
      </p:ext>
    </p:extLst>
  </p:cSld>
  <p:clrMapOvr>
    <a:masterClrMapping/>
  </p:clrMapOvr>
</p:sldLayout>
</file>

<file path=ppt/slideLayouts/slideLayout14.xml><?xml version="1.0" encoding="utf-8"?>
<p:sldLayout xmlns:p="http://schemas.openxmlformats.org/presentationml/2006/main" xmlns:a="http://schemas.openxmlformats.org/drawingml/2006/main" xmlns:r="http://schemas.openxmlformats.org/officeDocument/2006/relationships" matchingName="Comparison">
  <p:cSld name="Comparison">
    <p:bg>
      <p:bgPr>
        <a:solidFill>
          <a:schemeClr val="lt1"/>
        </a:solidFill>
        <a:effectLst/>
      </p:bgPr>
    </p:bg>
    <p:spTree>
      <p:nvGrpSpPr>
        <p:cNvPr id="1" name="Shape 29"/>
        <p:cNvGrpSpPr/>
        <p:nvPr/>
      </p:nvGrpSpPr>
      <p:grpSpPr>
        <a:xfrm>
          <a:off x="0" y="0"/>
          <a:ext cx="0" cy="0"/>
          <a:chOff x="0" y="0"/>
          <a:chExt cx="0" cy="0"/>
        </a:xfrm>
      </p:grpSpPr>
      <p:pic>
        <p:nvPicPr>
          <p:cNvPr id="2" name="Picture 1">
            <a:extLst>
              <a:ext uri="{FF2B5EF4-FFF2-40B4-BE49-F238E27FC236}">
                <a16:creationId xmlns:a16="http://schemas.microsoft.com/office/drawing/2014/main" id="{B66E8C90-863F-42E5-BE16-9100CA894A29}"/>
              </a:ext>
            </a:extLst>
          </p:cNvPr>
          <p:cNvPicPr>
            <a:picLocks noChangeAspect="1"/>
          </p:cNvPicPr>
          <p:nvPr userDrawn="1"/>
        </p:nvPicPr>
        <p:blipFill rotWithShape="1">
          <a:blip r:embed="rId2"/>
          <a:srcRect b="30" l="81777"/>
          <a:stretch/>
        </p:blipFill>
        <p:spPr>
          <a:xfrm flipH="1">
            <a:off x="7744702" y="0"/>
            <a:ext cx="1411328" cy="5143501"/>
          </a:xfrm>
          <a:prstGeom prst="rect">
            <a:avLst/>
          </a:prstGeom>
        </p:spPr>
      </p:pic>
      <p:pic>
        <p:nvPicPr>
          <p:cNvPr id="3" name="Picture 2">
            <a:extLst>
              <a:ext uri="{FF2B5EF4-FFF2-40B4-BE49-F238E27FC236}">
                <a16:creationId xmlns:a16="http://schemas.microsoft.com/office/drawing/2014/main" id="{14E82BEC-21C1-4483-A6F2-DC221CAF7FF7}"/>
              </a:ext>
            </a:extLst>
          </p:cNvPr>
          <p:cNvPicPr>
            <a:picLocks noChangeAspect="1"/>
          </p:cNvPicPr>
          <p:nvPr userDrawn="1"/>
        </p:nvPicPr>
        <p:blipFill rotWithShape="1">
          <a:blip r:embed="rId2"/>
          <a:srcRect b="30"/>
          <a:stretch/>
        </p:blipFill>
        <p:spPr>
          <a:xfrm>
            <a:off x="0" y="-1"/>
            <a:ext cx="7744703" cy="5143501"/>
          </a:xfrm>
          <a:prstGeom prst="rect">
            <a:avLst/>
          </a:prstGeom>
        </p:spPr>
      </p:pic>
      <p:sp>
        <p:nvSpPr>
          <p:cNvPr id="4" name="Rectangle 3">
            <a:extLst>
              <a:ext uri="{FF2B5EF4-FFF2-40B4-BE49-F238E27FC236}">
                <a16:creationId xmlns:a16="http://schemas.microsoft.com/office/drawing/2014/main" id="{993B0952-E507-4C21-BAF3-FA2F634599E2}"/>
              </a:ext>
            </a:extLst>
          </p:cNvPr>
          <p:cNvSpPr/>
          <p:nvPr userDrawn="1"/>
        </p:nvSpPr>
        <p:spPr>
          <a:xfrm>
            <a:off x="-12032" y="0"/>
            <a:ext cx="9156032" cy="6388769"/>
          </a:xfrm>
          <a:prstGeom prst="rect">
            <a:avLst/>
          </a:prstGeom>
          <a:gradFill flip="none" rotWithShape="1">
            <a:gsLst>
              <a:gs pos="0">
                <a:srgbClr val="023346">
                  <a:alpha val="87000"/>
                </a:srgbClr>
              </a:gs>
              <a:gs pos="43000">
                <a:srgbClr val="023346">
                  <a:alpha val="47000"/>
                </a:srgbClr>
              </a:gs>
              <a:gs pos="74000">
                <a:srgbClr val="066D7C">
                  <a:alpha val="30000"/>
                </a:srgbClr>
              </a:gs>
              <a:gs pos="100000">
                <a:srgbClr val="066D7C">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defTabSz="685800"/>
            <a:endParaRPr lang="es-VE" sz="1050">
              <a:solidFill>
                <a:srgbClr val="FFFFFF"/>
              </a:solidFill>
              <a:latin typeface="Arial"/>
            </a:endParaRPr>
          </a:p>
        </p:txBody>
      </p:sp>
      <p:sp>
        <p:nvSpPr>
          <p:cNvPr id="5" name="Slide Number Placeholder 2">
            <a:extLst>
              <a:ext uri="{FF2B5EF4-FFF2-40B4-BE49-F238E27FC236}">
                <a16:creationId xmlns:a16="http://schemas.microsoft.com/office/drawing/2014/main" id="{2EC77517-E6F6-494F-A1D8-D5FCC8B09945}"/>
              </a:ext>
            </a:extLst>
          </p:cNvPr>
          <p:cNvSpPr txBox="1">
            <a:spLocks/>
          </p:cNvSpPr>
          <p:nvPr userDrawn="1"/>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charset="0" panose="00000500000000000000" pitchFamily="2" typeface="Montserrat"/>
              </a:rPr>
              <a:pPr defTabSz="685800"/>
              <a:t>‹#›</a:t>
            </a:fld>
            <a:endParaRPr lang="en-US">
              <a:solidFill>
                <a:schemeClr val="bg1"/>
              </a:solidFill>
              <a:latin charset="0" panose="00000500000000000000" pitchFamily="2" typeface="Montserrat"/>
            </a:endParaRPr>
          </a:p>
        </p:txBody>
      </p:sp>
    </p:spTree>
    <p:extLst>
      <p:ext uri="{BB962C8B-B14F-4D97-AF65-F5344CB8AC3E}">
        <p14:creationId xmlns:p14="http://schemas.microsoft.com/office/powerpoint/2010/main" val="1352601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chemeClr val="lt1"/>
        </a:solidFill>
        <a:effectLst/>
      </p:bgPr>
    </p:bg>
    <p:spTree>
      <p:nvGrpSpPr>
        <p:cNvPr id="1" name="Shape 30"/>
        <p:cNvGrpSpPr/>
        <p:nvPr/>
      </p:nvGrpSpPr>
      <p:grpSpPr>
        <a:xfrm>
          <a:off x="0" y="0"/>
          <a:ext cx="0" cy="0"/>
          <a:chOff x="0" y="0"/>
          <a:chExt cx="0" cy="0"/>
        </a:xfrm>
      </p:grpSpPr>
    </p:spTree>
    <p:extLst>
      <p:ext uri="{BB962C8B-B14F-4D97-AF65-F5344CB8AC3E}">
        <p14:creationId xmlns:p14="http://schemas.microsoft.com/office/powerpoint/2010/main" val="2505628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bg>
      <p:bgPr>
        <a:solidFill>
          <a:schemeClr val="lt1"/>
        </a:solidFill>
        <a:effectLst/>
      </p:bgPr>
    </p:bg>
    <p:spTree>
      <p:nvGrpSpPr>
        <p:cNvPr id="1" name="Shape 31"/>
        <p:cNvGrpSpPr/>
        <p:nvPr/>
      </p:nvGrpSpPr>
      <p:grpSpPr>
        <a:xfrm>
          <a:off x="0" y="0"/>
          <a:ext cx="0" cy="0"/>
          <a:chOff x="0" y="0"/>
          <a:chExt cx="0" cy="0"/>
        </a:xfrm>
      </p:grpSpPr>
    </p:spTree>
    <p:extLst>
      <p:ext uri="{BB962C8B-B14F-4D97-AF65-F5344CB8AC3E}">
        <p14:creationId xmlns:p14="http://schemas.microsoft.com/office/powerpoint/2010/main" val="3922012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bg>
      <p:bgPr>
        <a:solidFill>
          <a:schemeClr val="lt1"/>
        </a:solidFill>
        <a:effectLst/>
      </p:bgPr>
    </p:bg>
    <p:spTree>
      <p:nvGrpSpPr>
        <p:cNvPr id="1" name="Shape 32"/>
        <p:cNvGrpSpPr/>
        <p:nvPr/>
      </p:nvGrpSpPr>
      <p:grpSpPr>
        <a:xfrm>
          <a:off x="0" y="0"/>
          <a:ext cx="0" cy="0"/>
          <a:chOff x="0" y="0"/>
          <a:chExt cx="0" cy="0"/>
        </a:xfrm>
      </p:grpSpPr>
    </p:spTree>
    <p:extLst>
      <p:ext uri="{BB962C8B-B14F-4D97-AF65-F5344CB8AC3E}">
        <p14:creationId xmlns:p14="http://schemas.microsoft.com/office/powerpoint/2010/main" val="3772942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Content with Caption">
  <p:cSld name="1_Content with Caption">
    <p:bg>
      <p:bgPr>
        <a:solidFill>
          <a:schemeClr val="lt1"/>
        </a:solidFill>
        <a:effectLst/>
      </p:bgPr>
    </p:bg>
    <p:spTree>
      <p:nvGrpSpPr>
        <p:cNvPr id="1" name="Shape 33"/>
        <p:cNvGrpSpPr/>
        <p:nvPr/>
      </p:nvGrpSpPr>
      <p:grpSpPr>
        <a:xfrm>
          <a:off x="0" y="0"/>
          <a:ext cx="0" cy="0"/>
          <a:chOff x="0" y="0"/>
          <a:chExt cx="0" cy="0"/>
        </a:xfrm>
      </p:grpSpPr>
    </p:spTree>
    <p:extLst>
      <p:ext uri="{BB962C8B-B14F-4D97-AF65-F5344CB8AC3E}">
        <p14:creationId xmlns:p14="http://schemas.microsoft.com/office/powerpoint/2010/main" val="1576071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bg>
      <p:bgPr>
        <a:solidFill>
          <a:schemeClr val="lt1"/>
        </a:solidFill>
        <a:effectLst/>
      </p:bgPr>
    </p:bg>
    <p:spTree>
      <p:nvGrpSpPr>
        <p:cNvPr id="1" name="Shape 34"/>
        <p:cNvGrpSpPr/>
        <p:nvPr/>
      </p:nvGrpSpPr>
      <p:grpSpPr>
        <a:xfrm>
          <a:off x="0" y="0"/>
          <a:ext cx="0" cy="0"/>
          <a:chOff x="0" y="0"/>
          <a:chExt cx="0" cy="0"/>
        </a:xfrm>
      </p:grpSpPr>
    </p:spTree>
    <p:extLst>
      <p:ext uri="{BB962C8B-B14F-4D97-AF65-F5344CB8AC3E}">
        <p14:creationId xmlns:p14="http://schemas.microsoft.com/office/powerpoint/2010/main" val="584436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1616870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52ED-07A0-474E-BFDD-4B8F00E1AE1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4C12CA5-3397-4B1F-93F0-CEBBB3E66B4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B8702DC-6254-4C8B-AC0D-0301D9F5BA3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03537FBD-A9BB-42FF-96FD-A8BA400AA4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562C0F-AFF3-4432-A30C-23D9F56D124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7909423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A close up of a building&#10;&#10;Description automatically generated">
            <a:extLst>
              <a:ext uri="{FF2B5EF4-FFF2-40B4-BE49-F238E27FC236}">
                <a16:creationId xmlns:a16="http://schemas.microsoft.com/office/drawing/2014/main" id="{FDB3F7CE-550E-4610-B5DF-1FA801605EA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9143999" cy="5143500"/>
          </a:xfrm>
          <a:prstGeom prst="rect">
            <a:avLst/>
          </a:prstGeom>
        </p:spPr>
      </p:pic>
      <p:sp>
        <p:nvSpPr>
          <p:cNvPr id="2" name="Title 1">
            <a:extLst>
              <a:ext uri="{FF2B5EF4-FFF2-40B4-BE49-F238E27FC236}">
                <a16:creationId xmlns:a16="http://schemas.microsoft.com/office/drawing/2014/main" id="{5D582A24-9A29-4124-8324-34FBD73D9E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B94770-34B0-4982-98C8-938CA7BBE2EA}"/>
              </a:ext>
            </a:extLst>
          </p:cNvPr>
          <p:cNvSpPr>
            <a:spLocks noGrp="1"/>
          </p:cNvSpPr>
          <p:nvPr>
            <p:ph idx="1"/>
          </p:nvPr>
        </p:nvSpPr>
        <p:spPr>
          <a:xfrm>
            <a:off x="628650" y="1385887"/>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602A5F-09CB-4349-8D49-4D52A7029FA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EB57945C-3E03-4513-B0E7-25D236025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2C272D-BB9A-4E7C-8A6E-4C7836A259B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5693743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C6314-BCD1-4E9B-AE4C-94AA2FA0472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C68DD65-5D09-477C-8574-D8AAD9E99D76}"/>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3CFF89-8D96-45B3-ADFC-E67C36D58F5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D1ABF8F3-1610-41FA-80CD-53038BD670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773CA3-8C21-4F6B-B4A0-6FE5D953B6C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0073032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2AA3D-7431-464F-9186-E7B55F23BF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2F25C9-91E6-4C58-AD11-058DA6C1BE0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D00767-00C7-45AA-9918-DFEB699BBF9D}"/>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0D500A-3039-4F62-BA4F-1462D48847EB}"/>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FE1EAA7B-872C-4ECB-897D-CB42E37F54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1E2922-B930-4533-AC81-F0B7480B612B}"/>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84231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C7E7F-4AE3-49FF-A594-BFFF943CB0E1}"/>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9D3942-CB5C-4F9B-8005-3096659B605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6F4C331-9327-43A5-92B2-DE6BDB5EAB56}"/>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D8B971-C93B-4070-963A-46298322D62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F4F8464-A47E-4B6F-BDF4-2EBBB0D4362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1EA124-7444-4963-95BC-252C50FEFCAE}"/>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8" name="Footer Placeholder 7">
            <a:extLst>
              <a:ext uri="{FF2B5EF4-FFF2-40B4-BE49-F238E27FC236}">
                <a16:creationId xmlns:a16="http://schemas.microsoft.com/office/drawing/2014/main" id="{FCC02BF8-91AB-4C48-BC0D-E2836FAA8F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E80BFC-748F-41F2-AA3F-8223A0196C33}"/>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5609188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50A93-15BF-4B09-B677-107B9DF1B7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C9A4B4-40DE-4BF0-84A6-5E13A8C306F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4" name="Footer Placeholder 3">
            <a:extLst>
              <a:ext uri="{FF2B5EF4-FFF2-40B4-BE49-F238E27FC236}">
                <a16:creationId xmlns:a16="http://schemas.microsoft.com/office/drawing/2014/main" id="{133ABF2A-338E-4D47-9A79-034E960A9E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F26117-B279-49B9-920A-6B9D3B132A5E}"/>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4012987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CC6154-5A64-4C60-A1A5-BEBE28D0E432}"/>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3" name="Footer Placeholder 2">
            <a:extLst>
              <a:ext uri="{FF2B5EF4-FFF2-40B4-BE49-F238E27FC236}">
                <a16:creationId xmlns:a16="http://schemas.microsoft.com/office/drawing/2014/main" id="{78772B5C-6F14-4B21-9B0E-54EE88BDBF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1220D6-1C6C-4B8C-B2F1-E4F80DA219D9}"/>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2420623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5C418-A697-4179-8652-1B684C78244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63ACAEA-76C5-459F-8FA6-DAA0B21905E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7257E9-66F0-4658-A7CB-7A551DA422A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92E149A-957C-4F82-A7B4-A29D328FC81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C0DEDF76-256F-4F19-9BE1-10D3E739E6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D5BC49-5106-46FE-A0DC-7F0AF5C08E1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4387587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57141-989B-4E84-B75D-AEF380FBFA6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C182509-3458-47DC-8DC5-1E8D5C91A1AD}"/>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0FA7246-E76C-4914-A005-0666929B584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9101059-8866-4290-BEC4-CCAA7D6D383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DF40731A-5759-4EAD-B93F-CDFF17C3CE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D1DE64-2E58-4F6F-A9EA-EDD82D1B7A3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6918497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27F30-90E9-4AD4-9646-113533B3DB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4010DF-6ECD-40D5-942B-C82D15EED3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BB327-1BE0-4E32-A813-229721EAE2BF}"/>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161FF75E-AAB6-4ED6-AF51-548CE6E68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248345-1E3F-4E42-868C-BEF0CF9009D7}"/>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30982979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FC74B-9C0A-4B98-8697-B44C4064508C}"/>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AEA76F-07DF-4000-A8DE-7DFD091CCBDF}"/>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4BC27D-A6A3-4819-9159-393DFBA6D5C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22E06892-8091-496F-AF77-39DB93E6C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581BA9-80DD-4CAF-BEEB-819844334F28}"/>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1444373"/>
      </p:ext>
    </p:extLst>
  </p:cSld>
  <p:clrMapOvr>
    <a:masterClrMapping/>
  </p:clrMapOvr>
</p:sldLayout>
</file>

<file path=ppt/slideLayouts/slideLayout32.xml><?xml version="1.0" encoding="utf-8"?>
<p:sldLayout xmlns:p="http://schemas.openxmlformats.org/presentationml/2006/main" xmlns:a="http://schemas.openxmlformats.org/drawingml/2006/main" xmlns:r="http://schemas.openxmlformats.org/officeDocument/2006/relationships" matchingName="Two Content">
  <p:cSld name="1_Two Content">
    <p:bg>
      <p:bgPr>
        <a:solidFill>
          <a:schemeClr val="lt1"/>
        </a:solidFill>
        <a:effectLst/>
      </p:bgPr>
    </p:bg>
    <p:spTree>
      <p:nvGrpSpPr>
        <p:cNvPr id="1" name="Shape 28"/>
        <p:cNvGrpSpPr/>
        <p:nvPr/>
      </p:nvGrpSpPr>
      <p:grpSpPr>
        <a:xfrm>
          <a:off x="0" y="0"/>
          <a:ext cx="0" cy="0"/>
          <a:chOff x="0" y="0"/>
          <a:chExt cx="0" cy="0"/>
        </a:xfrm>
      </p:grpSpPr>
      <p:pic>
        <p:nvPicPr>
          <p:cNvPr descr="Imagen que contiene exterior, montaña, nieve, hombre&#10;&#10;Descripción generada automáticamente" id="3" name="Imagen 1">
            <a:extLst>
              <a:ext uri="{FF2B5EF4-FFF2-40B4-BE49-F238E27FC236}">
                <a16:creationId xmlns:a16="http://schemas.microsoft.com/office/drawing/2014/main" id="{B6B7A762-144E-422F-AE44-291598BE5DB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
          <a:stretch/>
        </p:blipFill>
        <p:spPr>
          <a:xfrm>
            <a:off x="0" y="-1"/>
            <a:ext cx="9144000" cy="5143501"/>
          </a:xfrm>
          <a:prstGeom prst="rect">
            <a:avLst/>
          </a:prstGeom>
        </p:spPr>
      </p:pic>
    </p:spTree>
    <p:extLst>
      <p:ext uri="{BB962C8B-B14F-4D97-AF65-F5344CB8AC3E}">
        <p14:creationId xmlns:p14="http://schemas.microsoft.com/office/powerpoint/2010/main" val="29531556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mparison">
  <p:cSld name="1_Comparison">
    <p:bg>
      <p:bgPr>
        <a:solidFill>
          <a:schemeClr val="lt1"/>
        </a:solidFill>
        <a:effectLst/>
      </p:bgPr>
    </p:bg>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828214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lvl="0" algn="r">
              <a:buNone/>
              <a:defRPr sz="750">
                <a:solidFill>
                  <a:schemeClr val="dk2"/>
                </a:solidFill>
              </a:defRPr>
            </a:lvl1pPr>
            <a:lvl2pPr lvl="1" algn="r">
              <a:buNone/>
              <a:defRPr sz="750">
                <a:solidFill>
                  <a:schemeClr val="dk2"/>
                </a:solidFill>
              </a:defRPr>
            </a:lvl2pPr>
            <a:lvl3pPr lvl="2" algn="r">
              <a:buNone/>
              <a:defRPr sz="750">
                <a:solidFill>
                  <a:schemeClr val="dk2"/>
                </a:solidFill>
              </a:defRPr>
            </a:lvl3pPr>
            <a:lvl4pPr lvl="3" algn="r">
              <a:buNone/>
              <a:defRPr sz="750">
                <a:solidFill>
                  <a:schemeClr val="dk2"/>
                </a:solidFill>
              </a:defRPr>
            </a:lvl4pPr>
            <a:lvl5pPr lvl="4" algn="r">
              <a:buNone/>
              <a:defRPr sz="750">
                <a:solidFill>
                  <a:schemeClr val="dk2"/>
                </a:solidFill>
              </a:defRPr>
            </a:lvl5pPr>
            <a:lvl6pPr lvl="5" algn="r">
              <a:buNone/>
              <a:defRPr sz="750">
                <a:solidFill>
                  <a:schemeClr val="dk2"/>
                </a:solidFill>
              </a:defRPr>
            </a:lvl6pPr>
            <a:lvl7pPr lvl="6" algn="r">
              <a:buNone/>
              <a:defRPr sz="750">
                <a:solidFill>
                  <a:schemeClr val="dk2"/>
                </a:solidFill>
              </a:defRPr>
            </a:lvl7pPr>
            <a:lvl8pPr lvl="7" algn="r">
              <a:buNone/>
              <a:defRPr sz="750">
                <a:solidFill>
                  <a:schemeClr val="dk2"/>
                </a:solidFill>
              </a:defRPr>
            </a:lvl8pPr>
            <a:lvl9pPr lvl="8" algn="r">
              <a:buNone/>
              <a:defRPr sz="750">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756"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22960" y="457200"/>
            <a:ext cx="7543800" cy="857250"/>
          </a:xfrm>
          <a:prstGeom prst="rect">
            <a:avLst/>
          </a:prstGeom>
          <a:noFill/>
          <a:ln>
            <a:noFill/>
          </a:ln>
        </p:spPr>
        <p:txBody>
          <a:bodyPr spcFirstLastPara="1" wrap="square" lIns="91425" tIns="45700" rIns="91425" bIns="45700" anchor="b" anchorCtr="0">
            <a:no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22960" y="1384301"/>
            <a:ext cx="7543800" cy="3017520"/>
          </a:xfrm>
          <a:prstGeom prst="rect">
            <a:avLst/>
          </a:prstGeom>
          <a:noFill/>
          <a:ln>
            <a:noFill/>
          </a:ln>
        </p:spPr>
        <p:txBody>
          <a:bodyPr spcFirstLastPara="1" wrap="square" lIns="0" tIns="45700" rIns="0" bIns="45700" anchor="t" anchorCtr="0">
            <a:no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2" name="Google Shape;12;p1"/>
          <p:cNvSpPr txBox="1">
            <a:spLocks noGrp="1"/>
          </p:cNvSpPr>
          <p:nvPr>
            <p:ph type="ftr" idx="11"/>
          </p:nvPr>
        </p:nvSpPr>
        <p:spPr>
          <a:xfrm>
            <a:off x="2764640" y="4844841"/>
            <a:ext cx="3617103"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675"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sldNum" idx="12"/>
          </p:nvPr>
        </p:nvSpPr>
        <p:spPr>
          <a:xfrm>
            <a:off x="8418040" y="4863891"/>
            <a:ext cx="725961"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900" b="0" i="0" u="none" strike="noStrike" cap="none">
                <a:solidFill>
                  <a:srgbClr val="515B61"/>
                </a:solidFill>
                <a:latin typeface="Calibri"/>
                <a:ea typeface="Calibri"/>
                <a:cs typeface="Calibri"/>
                <a:sym typeface="Calibri"/>
              </a:defRPr>
            </a:lvl1pPr>
            <a:lvl2pPr marL="0" marR="0" lvl="1" indent="0" algn="r" rtl="0">
              <a:spcBef>
                <a:spcPts val="0"/>
              </a:spcBef>
              <a:spcAft>
                <a:spcPts val="0"/>
              </a:spcAft>
              <a:buNone/>
              <a:defRPr sz="900" b="0" i="0" u="none" strike="noStrike" cap="none">
                <a:solidFill>
                  <a:srgbClr val="515B61"/>
                </a:solidFill>
                <a:latin typeface="Calibri"/>
                <a:ea typeface="Calibri"/>
                <a:cs typeface="Calibri"/>
                <a:sym typeface="Calibri"/>
              </a:defRPr>
            </a:lvl2pPr>
            <a:lvl3pPr marL="0" marR="0" lvl="2" indent="0" algn="r" rtl="0">
              <a:spcBef>
                <a:spcPts val="0"/>
              </a:spcBef>
              <a:spcAft>
                <a:spcPts val="0"/>
              </a:spcAft>
              <a:buNone/>
              <a:defRPr sz="900" b="0" i="0" u="none" strike="noStrike" cap="none">
                <a:solidFill>
                  <a:srgbClr val="515B61"/>
                </a:solidFill>
                <a:latin typeface="Calibri"/>
                <a:ea typeface="Calibri"/>
                <a:cs typeface="Calibri"/>
                <a:sym typeface="Calibri"/>
              </a:defRPr>
            </a:lvl3pPr>
            <a:lvl4pPr marL="0" marR="0" lvl="3" indent="0" algn="r" rtl="0">
              <a:spcBef>
                <a:spcPts val="0"/>
              </a:spcBef>
              <a:spcAft>
                <a:spcPts val="0"/>
              </a:spcAft>
              <a:buNone/>
              <a:defRPr sz="900" b="0" i="0" u="none" strike="noStrike" cap="none">
                <a:solidFill>
                  <a:srgbClr val="515B61"/>
                </a:solidFill>
                <a:latin typeface="Calibri"/>
                <a:ea typeface="Calibri"/>
                <a:cs typeface="Calibri"/>
                <a:sym typeface="Calibri"/>
              </a:defRPr>
            </a:lvl4pPr>
            <a:lvl5pPr marL="0" marR="0" lvl="4" indent="0" algn="r" rtl="0">
              <a:spcBef>
                <a:spcPts val="0"/>
              </a:spcBef>
              <a:spcAft>
                <a:spcPts val="0"/>
              </a:spcAft>
              <a:buNone/>
              <a:defRPr sz="900" b="0" i="0" u="none" strike="noStrike" cap="none">
                <a:solidFill>
                  <a:srgbClr val="515B61"/>
                </a:solidFill>
                <a:latin typeface="Calibri"/>
                <a:ea typeface="Calibri"/>
                <a:cs typeface="Calibri"/>
                <a:sym typeface="Calibri"/>
              </a:defRPr>
            </a:lvl5pPr>
            <a:lvl6pPr marL="0" marR="0" lvl="5" indent="0" algn="r" rtl="0">
              <a:spcBef>
                <a:spcPts val="0"/>
              </a:spcBef>
              <a:spcAft>
                <a:spcPts val="0"/>
              </a:spcAft>
              <a:buNone/>
              <a:defRPr sz="900" b="0" i="0" u="none" strike="noStrike" cap="none">
                <a:solidFill>
                  <a:srgbClr val="515B61"/>
                </a:solidFill>
                <a:latin typeface="Calibri"/>
                <a:ea typeface="Calibri"/>
                <a:cs typeface="Calibri"/>
                <a:sym typeface="Calibri"/>
              </a:defRPr>
            </a:lvl6pPr>
            <a:lvl7pPr marL="0" marR="0" lvl="6" indent="0" algn="r" rtl="0">
              <a:spcBef>
                <a:spcPts val="0"/>
              </a:spcBef>
              <a:spcAft>
                <a:spcPts val="0"/>
              </a:spcAft>
              <a:buNone/>
              <a:defRPr sz="900" b="0" i="0" u="none" strike="noStrike" cap="none">
                <a:solidFill>
                  <a:srgbClr val="515B61"/>
                </a:solidFill>
                <a:latin typeface="Calibri"/>
                <a:ea typeface="Calibri"/>
                <a:cs typeface="Calibri"/>
                <a:sym typeface="Calibri"/>
              </a:defRPr>
            </a:lvl7pPr>
            <a:lvl8pPr marL="0" marR="0" lvl="7" indent="0" algn="r" rtl="0">
              <a:spcBef>
                <a:spcPts val="0"/>
              </a:spcBef>
              <a:spcAft>
                <a:spcPts val="0"/>
              </a:spcAft>
              <a:buNone/>
              <a:defRPr sz="900" b="0" i="0" u="none" strike="noStrike" cap="none">
                <a:solidFill>
                  <a:srgbClr val="515B61"/>
                </a:solidFill>
                <a:latin typeface="Calibri"/>
                <a:ea typeface="Calibri"/>
                <a:cs typeface="Calibri"/>
                <a:sym typeface="Calibri"/>
              </a:defRPr>
            </a:lvl8pPr>
            <a:lvl9pPr marL="0" marR="0" lvl="8" indent="0" algn="r" rtl="0">
              <a:spcBef>
                <a:spcPts val="0"/>
              </a:spcBef>
              <a:spcAft>
                <a:spcPts val="0"/>
              </a:spcAft>
              <a:buNone/>
              <a:defRPr sz="900" b="0" i="0" u="none" strike="noStrike" cap="none">
                <a:solidFill>
                  <a:srgbClr val="515B6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33829887"/>
      </p:ext>
    </p:extLst>
  </p:cSld>
  <p:clrMap bg1="lt1" tx1="dk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80"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17DD09-0878-41E6-9A0F-7EDF7AE5D3E2}"/>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88F205-9C71-4394-987C-AED735C9880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968A7D-B158-488A-B125-E360A6295FB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B6CE96AB-569D-47C9-A192-3032D6E9BBD2}"/>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B1FD22-1DC4-4469-BA1A-877EACD0092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3D68A29-66D6-4EDE-82FF-42BE2EE452F8}" type="slidenum">
              <a:rPr lang="en-US" smtClean="0"/>
              <a:t>‹#›</a:t>
            </a:fld>
            <a:endParaRPr lang="en-US"/>
          </a:p>
        </p:txBody>
      </p:sp>
    </p:spTree>
    <p:extLst>
      <p:ext uri="{BB962C8B-B14F-4D97-AF65-F5344CB8AC3E}">
        <p14:creationId xmlns:p14="http://schemas.microsoft.com/office/powerpoint/2010/main" val="381771143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7.xml"/><Relationship Id="rId5" Type="http://schemas.openxmlformats.org/officeDocument/2006/relationships/chart" Target="../charts/char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33.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microsoft.com/office/2007/relationships/hdphoto" Target="../media/hdphoto3.wdp"/><Relationship Id="rId5" Type="http://schemas.openxmlformats.org/officeDocument/2006/relationships/image" Target="../media/image16.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arget="../media/image23.jpeg" Type="http://schemas.openxmlformats.org/officeDocument/2006/relationships/image"/><Relationship Id="rId2" Target="../notesSlides/notesSlide26.xml" Type="http://schemas.openxmlformats.org/officeDocument/2006/relationships/notesSlide"/><Relationship Id="rId1" Target="../slideLayouts/slideLayout12.xml" Type="http://schemas.openxmlformats.org/officeDocument/2006/relationships/slideLayout"/><Relationship Id="rId4" Target="../media/hdphoto5.wdp" Type="http://schemas.microsoft.com/office/2007/relationships/hdphoto"/></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Shape 129"/>
        <p:cNvGrpSpPr/>
        <p:nvPr/>
      </p:nvGrpSpPr>
      <p:grpSpPr>
        <a:xfrm>
          <a:off x="0" y="0"/>
          <a:ext cx="0" cy="0"/>
          <a:chOff x="0" y="0"/>
          <a:chExt cx="0" cy="0"/>
        </a:xfrm>
      </p:grpSpPr>
      <p:pic>
        <p:nvPicPr>
          <p:cNvPr descr="A person sitting at a table with bottles of alcohol&#10;&#10;Description automatically generated with low confidence" id="3" name="Picture 2">
            <a:extLst>
              <a:ext uri="{FF2B5EF4-FFF2-40B4-BE49-F238E27FC236}">
                <a16:creationId xmlns:a16="http://schemas.microsoft.com/office/drawing/2014/main" id="{8B9EA286-9197-4B2A-9ABC-16B2D3187BF7}"/>
              </a:ext>
            </a:extLst>
          </p:cNvPr>
          <p:cNvPicPr>
            <a:picLocks noChangeAspect="1"/>
          </p:cNvPicPr>
          <p:nvPr/>
        </p:nvPicPr>
        <p:blipFill>
          <a:blip cstate="email" r:embed="rId3">
            <a:grayscl/>
            <a:extLst>
              <a:ext uri="{28A0092B-C50C-407E-A947-70E740481C1C}">
                <a14:useLocalDpi xmlns:a14="http://schemas.microsoft.com/office/drawing/2010/main"/>
              </a:ext>
            </a:extLst>
          </a:blip>
          <a:stretch>
            <a:fillRect/>
          </a:stretch>
        </p:blipFill>
        <p:spPr>
          <a:xfrm>
            <a:off x="1428750" y="0"/>
            <a:ext cx="7715250" cy="5143500"/>
          </a:xfrm>
          <a:prstGeom prst="rect">
            <a:avLst/>
          </a:prstGeom>
        </p:spPr>
      </p:pic>
      <p:pic>
        <p:nvPicPr>
          <p:cNvPr id="6" name="Picture 5">
            <a:extLst>
              <a:ext uri="{FF2B5EF4-FFF2-40B4-BE49-F238E27FC236}">
                <a16:creationId xmlns:a16="http://schemas.microsoft.com/office/drawing/2014/main" id="{9E600DC3-81D4-44E8-9633-A99D135EFF8D}"/>
              </a:ext>
            </a:extLst>
          </p:cNvPr>
          <p:cNvPicPr>
            <a:picLocks noChangeAspect="1"/>
          </p:cNvPicPr>
          <p:nvPr/>
        </p:nvPicPr>
        <p:blipFill rotWithShape="1">
          <a:blip r:embed="rId4">
            <a:alphaModFix/>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Lst>
          </a:blip>
          <a:srcRect l="17" r="5"/>
          <a:stretch/>
        </p:blipFill>
        <p:spPr>
          <a:xfrm rot="991039">
            <a:off x="6587767" y="4137593"/>
            <a:ext cx="820239" cy="917469"/>
          </a:xfrm>
          <a:prstGeom prst="snip2DiagRect">
            <a:avLst>
              <a:gd fmla="val 41295" name="adj1"/>
              <a:gd fmla="val 12616" name="adj2"/>
            </a:avLst>
          </a:prstGeom>
        </p:spPr>
      </p:pic>
      <p:sp>
        <p:nvSpPr>
          <p:cNvPr id="7" name="Rectangle 6">
            <a:extLst>
              <a:ext uri="{FF2B5EF4-FFF2-40B4-BE49-F238E27FC236}">
                <a16:creationId xmlns:a16="http://schemas.microsoft.com/office/drawing/2014/main" id="{63444F48-33AC-463E-8FB1-39AADCE3C9EE}"/>
              </a:ext>
            </a:extLst>
          </p:cNvPr>
          <p:cNvSpPr/>
          <p:nvPr/>
        </p:nvSpPr>
        <p:spPr>
          <a:xfrm>
            <a:off x="0" y="-9231"/>
            <a:ext cx="9144000" cy="5143500"/>
          </a:xfrm>
          <a:prstGeom prst="rect">
            <a:avLst/>
          </a:prstGeom>
          <a:gradFill flip="none" rotWithShape="1">
            <a:gsLst>
              <a:gs pos="18000">
                <a:schemeClr val="tx1"/>
              </a:gs>
              <a:gs pos="61000">
                <a:schemeClr val="tx1">
                  <a:alpha val="50000"/>
                </a:schemeClr>
              </a:gs>
              <a:gs pos="97000">
                <a:schemeClr val="tx1">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12" name="Google Shape;41;p13">
            <a:extLst>
              <a:ext uri="{FF2B5EF4-FFF2-40B4-BE49-F238E27FC236}">
                <a16:creationId xmlns:a16="http://schemas.microsoft.com/office/drawing/2014/main" id="{B88DE256-6331-46EA-A4E7-EE787B62B507}"/>
              </a:ext>
            </a:extLst>
          </p:cNvPr>
          <p:cNvSpPr txBox="1"/>
          <p:nvPr/>
        </p:nvSpPr>
        <p:spPr>
          <a:xfrm>
            <a:off x="559345" y="1013580"/>
            <a:ext cx="7146435" cy="1749585"/>
          </a:xfrm>
          <a:prstGeom prst="rect">
            <a:avLst/>
          </a:prstGeom>
          <a:noFill/>
          <a:ln>
            <a:noFill/>
          </a:ln>
        </p:spPr>
        <p:txBody>
          <a:bodyPr anchor="b" anchorCtr="0" bIns="34275" lIns="68569" rIns="68569" spcFirstLastPara="1" tIns="34275" wrap="square">
            <a:noAutofit/>
          </a:bodyPr>
          <a:lstStyle/>
          <a:p>
            <a:pPr defTabSz="685800">
              <a:lnSpc>
                <a:spcPct val="85000"/>
              </a:lnSpc>
              <a:buClr>
                <a:srgbClr val="FFFFFF"/>
              </a:buClr>
              <a:buSzPts val="5400"/>
            </a:pPr>
            <a:r>
              <a:rPr b="1" dirty="0" lang="en-US" sz="4000">
                <a:solidFill>
                  <a:schemeClr val="bg1"/>
                </a:solidFill>
                <a:latin charset="0" panose="00000500000000000000" pitchFamily="2" typeface="Montserrat"/>
                <a:ea typeface="Calibri"/>
                <a:cs typeface="Calibri"/>
                <a:sym typeface="Calibri"/>
              </a:rPr>
              <a:t>Module #5</a:t>
            </a:r>
            <a:br>
              <a:rPr b="1" dirty="0" lang="en-US" sz="4000">
                <a:solidFill>
                  <a:schemeClr val="bg1"/>
                </a:solidFill>
                <a:latin charset="0" panose="00000500000000000000" pitchFamily="2" typeface="Montserrat"/>
                <a:ea typeface="Calibri"/>
                <a:cs typeface="Calibri"/>
                <a:sym typeface="Calibri"/>
              </a:rPr>
            </a:br>
            <a:r>
              <a:rPr b="1" dirty="0" lang="en-US" sz="4000">
                <a:solidFill>
                  <a:schemeClr val="bg1"/>
                </a:solidFill>
                <a:latin charset="0" panose="00000500000000000000" pitchFamily="2" typeface="Montserrat"/>
                <a:ea typeface="Calibri"/>
                <a:cs typeface="Calibri"/>
                <a:sym typeface="Calibri"/>
              </a:rPr>
              <a:t>Alcohol and Benzodiazepines:</a:t>
            </a:r>
          </a:p>
          <a:p>
            <a:pPr defTabSz="685800">
              <a:lnSpc>
                <a:spcPct val="85000"/>
              </a:lnSpc>
              <a:buClr>
                <a:srgbClr val="FFFFFF"/>
              </a:buClr>
              <a:buSzPts val="5400"/>
            </a:pPr>
            <a:r>
              <a:rPr b="1" dirty="0" lang="en-US" sz="4000">
                <a:solidFill>
                  <a:schemeClr val="bg1"/>
                </a:solidFill>
                <a:latin charset="0" panose="00000500000000000000" pitchFamily="2" typeface="Montserrat"/>
                <a:ea typeface="Calibri"/>
                <a:cs typeface="Calibri"/>
                <a:sym typeface="Calibri"/>
              </a:rPr>
              <a:t>Unhealthy Use and Use Disorders</a:t>
            </a:r>
          </a:p>
        </p:txBody>
      </p:sp>
      <p:sp>
        <p:nvSpPr>
          <p:cNvPr id="131" name="Google Shape;131;p25"/>
          <p:cNvSpPr txBox="1"/>
          <p:nvPr/>
        </p:nvSpPr>
        <p:spPr>
          <a:xfrm>
            <a:off x="559346" y="4025067"/>
            <a:ext cx="3630818" cy="713846"/>
          </a:xfrm>
          <a:prstGeom prst="rect">
            <a:avLst/>
          </a:prstGeom>
          <a:noFill/>
          <a:ln>
            <a:noFill/>
          </a:ln>
        </p:spPr>
        <p:txBody>
          <a:bodyPr anchor="t" anchorCtr="0" bIns="34275" lIns="68569" rIns="68569" spcFirstLastPara="1" tIns="34275" wrap="square">
            <a:noAutofit/>
          </a:bodyPr>
          <a:lstStyle/>
          <a:p>
            <a:pPr>
              <a:buClr>
                <a:schemeClr val="dk1"/>
              </a:buClr>
              <a:buSzPts val="1200"/>
            </a:pPr>
            <a:r>
              <a:rPr dirty="0" i="1" lang="en" sz="800">
                <a:solidFill>
                  <a:schemeClr val="bg1"/>
                </a:solidFill>
                <a:latin charset="0" panose="00000400000000000000" pitchFamily="2" typeface="Montserrat Light"/>
                <a:ea typeface="Times New Roman"/>
                <a:cs typeface="Times New Roman"/>
                <a:sym typeface="Times New Roman"/>
              </a:rPr>
              <a:t>Funding for this initiative was made possible (in part) by grant no. 1H79FG000021-01 from SAMHSA. The views expressed in written conference materials or publications and by speakers and moderators do not necessarily reflect the official policies of the Department of Health and Human Services; nor does mention of trade names, commercial practices, or organizations imply endorsement by the U.S. Government.</a:t>
            </a:r>
            <a:endParaRPr dirty="0" i="1" sz="1000">
              <a:solidFill>
                <a:schemeClr val="bg1"/>
              </a:solidFill>
              <a:latin charset="0" panose="00000400000000000000" pitchFamily="2" typeface="Montserrat Light"/>
            </a:endParaRPr>
          </a:p>
        </p:txBody>
      </p:sp>
      <p:sp>
        <p:nvSpPr>
          <p:cNvPr id="4" name="TextBox 3">
            <a:extLst>
              <a:ext uri="{FF2B5EF4-FFF2-40B4-BE49-F238E27FC236}">
                <a16:creationId xmlns:a16="http://schemas.microsoft.com/office/drawing/2014/main" id="{C3107D4D-6E20-46BF-A388-639086F48BFE}"/>
              </a:ext>
            </a:extLst>
          </p:cNvPr>
          <p:cNvSpPr txBox="1"/>
          <p:nvPr/>
        </p:nvSpPr>
        <p:spPr>
          <a:xfrm>
            <a:off x="552700" y="2852536"/>
            <a:ext cx="3470044" cy="1169551"/>
          </a:xfrm>
          <a:prstGeom prst="rect">
            <a:avLst/>
          </a:prstGeom>
          <a:noFill/>
        </p:spPr>
        <p:txBody>
          <a:bodyPr rtlCol="0" wrap="square">
            <a:spAutoFit/>
          </a:bodyPr>
          <a:lstStyle/>
          <a:p>
            <a:r>
              <a:rPr b="1" dirty="0" lang="en-US" sz="1000">
                <a:solidFill>
                  <a:schemeClr val="bg1"/>
                </a:solidFill>
                <a:latin charset="0" panose="00000500000000000000" pitchFamily="2" typeface="Montserrat"/>
              </a:rPr>
              <a:t>Module Primary Author</a:t>
            </a:r>
          </a:p>
          <a:p>
            <a:r>
              <a:rPr dirty="0" lang="en-US" sz="1000">
                <a:solidFill>
                  <a:schemeClr val="bg1"/>
                </a:solidFill>
                <a:latin charset="0" panose="00000500000000000000" pitchFamily="2" typeface="Montserrat"/>
              </a:rPr>
              <a:t>Ryan McCormack</a:t>
            </a:r>
          </a:p>
          <a:p>
            <a:endParaRPr dirty="0" lang="en-US" sz="1000">
              <a:solidFill>
                <a:schemeClr val="bg1"/>
              </a:solidFill>
              <a:latin charset="0" panose="00000500000000000000" pitchFamily="2" typeface="Montserrat"/>
            </a:endParaRPr>
          </a:p>
          <a:p>
            <a:r>
              <a:rPr b="1" dirty="0" lang="en-US" sz="1000">
                <a:solidFill>
                  <a:schemeClr val="bg1"/>
                </a:solidFill>
                <a:latin charset="0" panose="00000500000000000000" pitchFamily="2" typeface="Montserrat"/>
              </a:rPr>
              <a:t>Authoring Group</a:t>
            </a:r>
          </a:p>
          <a:p>
            <a:r>
              <a:rPr dirty="0" lang="en-US" sz="1000">
                <a:solidFill>
                  <a:schemeClr val="bg1"/>
                </a:solidFill>
                <a:latin charset="0" panose="00000500000000000000" pitchFamily="2" typeface="Montserrat"/>
              </a:rPr>
              <a:t>Steven L. Bernstein, Kathryn Hawk, Lindsey Jennings, Lucinda Lai, Alexis LaPietra,  Ryan McCormack, Lewis S. Nelson, and Reuben Strayer</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Shape 259"/>
        <p:cNvGrpSpPr/>
        <p:nvPr/>
      </p:nvGrpSpPr>
      <p:grpSpPr>
        <a:xfrm>
          <a:off x="0" y="0"/>
          <a:ext cx="0" cy="0"/>
          <a:chOff x="0" y="0"/>
          <a:chExt cx="0" cy="0"/>
        </a:xfrm>
      </p:grpSpPr>
      <p:pic>
        <p:nvPicPr>
          <p:cNvPr id="10" name="Picture 9">
            <a:extLst>
              <a:ext uri="{FF2B5EF4-FFF2-40B4-BE49-F238E27FC236}">
                <a16:creationId xmlns:a16="http://schemas.microsoft.com/office/drawing/2014/main" id="{247C5E30-2E61-4E95-BF38-3C9222D4C2C6}"/>
              </a:ext>
            </a:extLst>
          </p:cNvPr>
          <p:cNvPicPr>
            <a:picLocks noChangeAspect="1"/>
          </p:cNvPicPr>
          <p:nvPr/>
        </p:nvPicPr>
        <p:blipFill rotWithShape="1">
          <a:blip r:embed="rId3"/>
          <a:srcRect l="126"/>
          <a:stretch/>
        </p:blipFill>
        <p:spPr>
          <a:xfrm flipH="1">
            <a:off x="7350271" y="0"/>
            <a:ext cx="1793728" cy="5143500"/>
          </a:xfrm>
          <a:prstGeom prst="rect">
            <a:avLst/>
          </a:prstGeom>
        </p:spPr>
      </p:pic>
      <p:pic>
        <p:nvPicPr>
          <p:cNvPr id="3" name="Picture 2">
            <a:extLst>
              <a:ext uri="{FF2B5EF4-FFF2-40B4-BE49-F238E27FC236}">
                <a16:creationId xmlns:a16="http://schemas.microsoft.com/office/drawing/2014/main" id="{333436D5-F60E-40A1-93E0-AF2DA588C28F}"/>
              </a:ext>
            </a:extLst>
          </p:cNvPr>
          <p:cNvPicPr>
            <a:picLocks noChangeAspect="1"/>
          </p:cNvPicPr>
          <p:nvPr/>
        </p:nvPicPr>
        <p:blipFill rotWithShape="1">
          <a:blip cstate="email" r:embed="rId4">
            <a:extLst>
              <a:ext uri="{28A0092B-C50C-407E-A947-70E740481C1C}">
                <a14:useLocalDpi xmlns:a14="http://schemas.microsoft.com/office/drawing/2010/main"/>
              </a:ext>
            </a:extLst>
          </a:blip>
          <a:srcRect l="36"/>
          <a:stretch/>
        </p:blipFill>
        <p:spPr>
          <a:xfrm>
            <a:off x="0" y="0"/>
            <a:ext cx="7350273" cy="5143500"/>
          </a:xfrm>
          <a:prstGeom prst="rect">
            <a:avLst/>
          </a:prstGeom>
        </p:spPr>
      </p:pic>
      <p:sp>
        <p:nvSpPr>
          <p:cNvPr id="12" name="Rectangle 11">
            <a:extLst>
              <a:ext uri="{FF2B5EF4-FFF2-40B4-BE49-F238E27FC236}">
                <a16:creationId xmlns:a16="http://schemas.microsoft.com/office/drawing/2014/main" id="{1343C556-63DF-4854-9EBA-8DB837FD85DA}"/>
              </a:ext>
            </a:extLst>
          </p:cNvPr>
          <p:cNvSpPr/>
          <p:nvPr/>
        </p:nvSpPr>
        <p:spPr>
          <a:xfrm flipH="1">
            <a:off x="1157288" y="18"/>
            <a:ext cx="7986712" cy="5143482"/>
          </a:xfrm>
          <a:prstGeom prst="rect">
            <a:avLst/>
          </a:prstGeom>
          <a:gradFill flip="none" rotWithShape="1">
            <a:gsLst>
              <a:gs pos="0">
                <a:schemeClr val="bg1">
                  <a:alpha val="39000"/>
                </a:schemeClr>
              </a:gs>
              <a:gs pos="47000">
                <a:schemeClr val="bg1">
                  <a:alpha val="46000"/>
                </a:schemeClr>
              </a:gs>
              <a:gs pos="89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F3B9B765-A950-46EA-934C-74ACFF02C91E}"/>
              </a:ext>
            </a:extLst>
          </p:cNvPr>
          <p:cNvSpPr txBox="1"/>
          <p:nvPr/>
        </p:nvSpPr>
        <p:spPr>
          <a:xfrm>
            <a:off x="4394954" y="247101"/>
            <a:ext cx="3326646"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pPr>
            <a:r>
              <a:rPr b="1" dirty="0" lang="en-US" sz="3000">
                <a:solidFill>
                  <a:srgbClr val="023649"/>
                </a:solidFill>
                <a:latin charset="0" panose="00000500000000000000" pitchFamily="2" typeface="Montserrat"/>
                <a:ea typeface="Calibri"/>
                <a:cs typeface="Calibri"/>
                <a:sym typeface="Calibri"/>
              </a:rPr>
              <a:t>Learning Objectives</a:t>
            </a:r>
          </a:p>
        </p:txBody>
      </p:sp>
      <p:cxnSp>
        <p:nvCxnSpPr>
          <p:cNvPr id="7" name="Straight Connector 6">
            <a:extLst>
              <a:ext uri="{FF2B5EF4-FFF2-40B4-BE49-F238E27FC236}">
                <a16:creationId xmlns:a16="http://schemas.microsoft.com/office/drawing/2014/main" id="{CAB332B0-F4A8-41DA-ADFD-F6E506EBF1F7}"/>
              </a:ext>
            </a:extLst>
          </p:cNvPr>
          <p:cNvCxnSpPr>
            <a:cxnSpLocks/>
          </p:cNvCxnSpPr>
          <p:nvPr/>
        </p:nvCxnSpPr>
        <p:spPr>
          <a:xfrm>
            <a:off x="4503239" y="893484"/>
            <a:ext cx="535406"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Google Shape;105;p22">
            <a:extLst>
              <a:ext uri="{FF2B5EF4-FFF2-40B4-BE49-F238E27FC236}">
                <a16:creationId xmlns:a16="http://schemas.microsoft.com/office/drawing/2014/main" id="{A95E5BD6-CF72-4921-9E24-EC7A216ACE5B}"/>
              </a:ext>
            </a:extLst>
          </p:cNvPr>
          <p:cNvSpPr txBox="1">
            <a:spLocks/>
          </p:cNvSpPr>
          <p:nvPr/>
        </p:nvSpPr>
        <p:spPr>
          <a:xfrm>
            <a:off x="4394954" y="1207322"/>
            <a:ext cx="4416879" cy="2961867"/>
          </a:xfrm>
          <a:prstGeom prst="rect">
            <a:avLst/>
          </a:prstGeom>
          <a:noFill/>
          <a:ln>
            <a:noFill/>
          </a:ln>
        </p:spPr>
        <p:txBody>
          <a:bodyPr anchor="t" anchorCtr="0" bIns="34275" lIns="0" rIns="0" spcFirstLastPara="1" tIns="3427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i="0" strike="noStrike" sz="1400"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i="0" strike="noStrike" sz="1400"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i="0" strike="noStrike" sz="1400"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i="0" strike="noStrike" sz="1400"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i="0" strike="noStrike" sz="1400"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i="0" strike="noStrike" sz="1400"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i="0" strike="noStrike" sz="1400"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i="0" strike="noStrike" sz="1400"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i="0" strike="noStrike" sz="1400" u="none">
                <a:solidFill>
                  <a:srgbClr val="000000"/>
                </a:solidFill>
                <a:latin typeface="Arial"/>
                <a:ea typeface="Arial"/>
                <a:cs typeface="Arial"/>
                <a:sym typeface="Arial"/>
              </a:defRPr>
            </a:lvl9pPr>
          </a:lstStyle>
          <a:p>
            <a:pPr defTabSz="685800" indent="-342900" marL="342900">
              <a:spcBef>
                <a:spcPts val="600"/>
              </a:spcBef>
              <a:buClr>
                <a:srgbClr val="1A547A"/>
              </a:buClr>
              <a:buSzPts val="2800"/>
              <a:buFont charset="0" panose="02070309020205020404" pitchFamily="49" typeface="Courier New"/>
              <a:buChar char="o"/>
            </a:pPr>
            <a:r>
              <a:rPr dirty="0" lang="en-US" sz="1600">
                <a:solidFill>
                  <a:srgbClr val="1A547A"/>
                </a:solidFill>
                <a:latin charset="0" panose="00000500000000000000" pitchFamily="2" typeface="Montserrat"/>
              </a:rPr>
              <a:t>Explain the </a:t>
            </a:r>
            <a:r>
              <a:rPr b="1" dirty="0" lang="en-US" sz="1600">
                <a:solidFill>
                  <a:srgbClr val="1A547A"/>
                </a:solidFill>
                <a:latin charset="0" panose="00000500000000000000" pitchFamily="2" typeface="Montserrat"/>
              </a:rPr>
              <a:t>scope of the problem </a:t>
            </a:r>
            <a:r>
              <a:rPr dirty="0" lang="en-US" sz="1600">
                <a:solidFill>
                  <a:srgbClr val="1A547A"/>
                </a:solidFill>
                <a:latin charset="0" panose="00000500000000000000" pitchFamily="2" typeface="Montserrat"/>
              </a:rPr>
              <a:t>with unhealthy drinking and alcohol use disorder (AUD).</a:t>
            </a:r>
          </a:p>
          <a:p>
            <a:pPr defTabSz="685800" indent="-342900" marL="342900">
              <a:spcBef>
                <a:spcPts val="600"/>
              </a:spcBef>
              <a:buClr>
                <a:srgbClr val="1A547A"/>
              </a:buClr>
              <a:buSzPts val="2800"/>
              <a:buFont charset="0" panose="02070309020205020404" pitchFamily="49" typeface="Courier New"/>
              <a:buChar char="o"/>
            </a:pPr>
            <a:r>
              <a:rPr b="1" dirty="0" lang="en-US" sz="1600">
                <a:solidFill>
                  <a:srgbClr val="1A547A"/>
                </a:solidFill>
                <a:latin charset="0" panose="00000500000000000000" pitchFamily="2" typeface="Montserrat"/>
              </a:rPr>
              <a:t>Identify</a:t>
            </a:r>
            <a:r>
              <a:rPr dirty="0" lang="en-US" sz="1600">
                <a:solidFill>
                  <a:srgbClr val="1A547A"/>
                </a:solidFill>
                <a:latin charset="0" panose="00000500000000000000" pitchFamily="2" typeface="Montserrat"/>
              </a:rPr>
              <a:t> AUD and </a:t>
            </a:r>
            <a:r>
              <a:rPr b="1" dirty="0" lang="en-US" sz="1600">
                <a:solidFill>
                  <a:srgbClr val="1A547A"/>
                </a:solidFill>
                <a:latin charset="0" panose="00000500000000000000" pitchFamily="2" typeface="Montserrat"/>
              </a:rPr>
              <a:t>assess</a:t>
            </a:r>
            <a:r>
              <a:rPr dirty="0" lang="en-US" sz="1600">
                <a:solidFill>
                  <a:srgbClr val="1A547A"/>
                </a:solidFill>
                <a:latin charset="0" panose="00000500000000000000" pitchFamily="2" typeface="Montserrat"/>
              </a:rPr>
              <a:t> patients for AUD.</a:t>
            </a:r>
          </a:p>
          <a:p>
            <a:pPr defTabSz="685800" indent="-342900" marL="342900">
              <a:spcBef>
                <a:spcPts val="600"/>
              </a:spcBef>
              <a:buClr>
                <a:srgbClr val="1A547A"/>
              </a:buClr>
              <a:buSzPts val="2800"/>
              <a:buFont charset="0" panose="02070309020205020404" pitchFamily="49" typeface="Courier New"/>
              <a:buChar char="o"/>
            </a:pPr>
            <a:r>
              <a:rPr dirty="0" lang="en-US" sz="1600">
                <a:solidFill>
                  <a:srgbClr val="1A547A"/>
                </a:solidFill>
                <a:latin charset="0" panose="00000500000000000000" pitchFamily="2" typeface="Montserrat"/>
              </a:rPr>
              <a:t>Describe </a:t>
            </a:r>
            <a:r>
              <a:rPr b="1" dirty="0" lang="en-US" sz="1600">
                <a:solidFill>
                  <a:srgbClr val="1A547A"/>
                </a:solidFill>
                <a:latin charset="0" panose="00000500000000000000" pitchFamily="2" typeface="Montserrat"/>
              </a:rPr>
              <a:t>prevention</a:t>
            </a:r>
            <a:r>
              <a:rPr dirty="0" lang="en-US" sz="1600">
                <a:solidFill>
                  <a:srgbClr val="1A547A"/>
                </a:solidFill>
                <a:latin charset="0" panose="00000500000000000000" pitchFamily="2" typeface="Montserrat"/>
              </a:rPr>
              <a:t> of and </a:t>
            </a:r>
            <a:r>
              <a:rPr b="1" dirty="0" lang="en-US" sz="1600">
                <a:solidFill>
                  <a:srgbClr val="1A547A"/>
                </a:solidFill>
                <a:latin charset="0" panose="00000500000000000000" pitchFamily="2" typeface="Montserrat"/>
              </a:rPr>
              <a:t>treatment interventions</a:t>
            </a:r>
            <a:r>
              <a:rPr dirty="0" lang="en-US" sz="1600">
                <a:solidFill>
                  <a:srgbClr val="1A547A"/>
                </a:solidFill>
                <a:latin charset="0" panose="00000500000000000000" pitchFamily="2" typeface="Montserrat"/>
              </a:rPr>
              <a:t> for AUD.</a:t>
            </a:r>
          </a:p>
          <a:p>
            <a:pPr defTabSz="685800" indent="-342900" marL="342900">
              <a:spcBef>
                <a:spcPts val="600"/>
              </a:spcBef>
              <a:buClr>
                <a:srgbClr val="1A547A"/>
              </a:buClr>
              <a:buSzPts val="2800"/>
              <a:buFont charset="0" panose="02070309020205020404" pitchFamily="49" typeface="Courier New"/>
              <a:buChar char="o"/>
            </a:pPr>
            <a:r>
              <a:rPr dirty="0" lang="en-US" sz="1600">
                <a:solidFill>
                  <a:srgbClr val="1A547A"/>
                </a:solidFill>
                <a:latin charset="0" panose="00000500000000000000" pitchFamily="2" typeface="Montserrat"/>
              </a:rPr>
              <a:t>Discuss alcohol and benzodiazepine </a:t>
            </a:r>
            <a:r>
              <a:rPr b="1" dirty="0" lang="en-US" sz="1600">
                <a:solidFill>
                  <a:srgbClr val="1A547A"/>
                </a:solidFill>
                <a:latin charset="0" panose="00000500000000000000" pitchFamily="2" typeface="Montserrat"/>
              </a:rPr>
              <a:t>withdrawal</a:t>
            </a:r>
            <a:r>
              <a:rPr dirty="0" lang="en-US" sz="1600">
                <a:solidFill>
                  <a:srgbClr val="1A547A"/>
                </a:solidFill>
                <a:latin charset="0" panose="00000500000000000000" pitchFamily="2" typeface="Montserrat"/>
              </a:rPr>
              <a:t>, including </a:t>
            </a:r>
            <a:r>
              <a:rPr b="1" dirty="0" lang="en-US" sz="1600">
                <a:solidFill>
                  <a:srgbClr val="1A547A"/>
                </a:solidFill>
                <a:latin charset="0" panose="00000500000000000000" pitchFamily="2" typeface="Montserrat"/>
              </a:rPr>
              <a:t>clinical features</a:t>
            </a:r>
            <a:r>
              <a:rPr dirty="0" lang="en-US" sz="1600">
                <a:solidFill>
                  <a:srgbClr val="1A547A"/>
                </a:solidFill>
                <a:latin charset="0" panose="00000500000000000000" pitchFamily="2" typeface="Montserrat"/>
              </a:rPr>
              <a:t>, </a:t>
            </a:r>
            <a:r>
              <a:rPr b="1" dirty="0" lang="en-US" sz="1600">
                <a:solidFill>
                  <a:srgbClr val="1A547A"/>
                </a:solidFill>
                <a:latin charset="0" panose="00000500000000000000" pitchFamily="2" typeface="Montserrat"/>
              </a:rPr>
              <a:t>timeline</a:t>
            </a:r>
            <a:r>
              <a:rPr dirty="0" lang="en-US" sz="1600">
                <a:solidFill>
                  <a:srgbClr val="1A547A"/>
                </a:solidFill>
                <a:latin charset="0" panose="00000500000000000000" pitchFamily="2" typeface="Montserrat"/>
              </a:rPr>
              <a:t>, and </a:t>
            </a:r>
            <a:r>
              <a:rPr b="1" dirty="0" lang="en-US" sz="1600">
                <a:solidFill>
                  <a:srgbClr val="1A547A"/>
                </a:solidFill>
                <a:latin charset="0" panose="00000500000000000000" pitchFamily="2" typeface="Montserrat"/>
              </a:rPr>
              <a:t>treatment</a:t>
            </a:r>
            <a:r>
              <a:rPr dirty="0" lang="en-US" sz="1600">
                <a:solidFill>
                  <a:srgbClr val="1A547A"/>
                </a:solidFill>
                <a:latin charset="0" panose="00000500000000000000" pitchFamily="2" typeface="Montserrat"/>
              </a:rPr>
              <a:t>.</a:t>
            </a:r>
          </a:p>
          <a:p>
            <a:pPr defTabSz="685800" indent="-342900" marL="342900">
              <a:spcBef>
                <a:spcPts val="600"/>
              </a:spcBef>
              <a:buClr>
                <a:srgbClr val="1A547A"/>
              </a:buClr>
              <a:buSzPts val="2800"/>
              <a:buFont charset="0" panose="02070309020205020404" pitchFamily="49" typeface="Courier New"/>
              <a:buChar char="o"/>
            </a:pPr>
            <a:r>
              <a:rPr dirty="0" lang="en-US" sz="1600">
                <a:solidFill>
                  <a:srgbClr val="1A547A"/>
                </a:solidFill>
                <a:latin charset="0" panose="00000500000000000000" pitchFamily="2" typeface="Montserrat"/>
              </a:rPr>
              <a:t>List </a:t>
            </a:r>
            <a:r>
              <a:rPr b="1" dirty="0" lang="en-US" sz="1600">
                <a:solidFill>
                  <a:srgbClr val="1A547A"/>
                </a:solidFill>
                <a:latin charset="0" panose="00000500000000000000" pitchFamily="2" typeface="Montserrat"/>
              </a:rPr>
              <a:t>medications</a:t>
            </a:r>
            <a:r>
              <a:rPr dirty="0" lang="en-US" sz="1600">
                <a:solidFill>
                  <a:srgbClr val="1A547A"/>
                </a:solidFill>
                <a:latin charset="0" panose="00000500000000000000" pitchFamily="2" typeface="Montserrat"/>
              </a:rPr>
              <a:t> for AUD.</a:t>
            </a:r>
          </a:p>
        </p:txBody>
      </p:sp>
      <p:sp>
        <p:nvSpPr>
          <p:cNvPr id="18" name="Slide Number Placeholder 2">
            <a:extLst>
              <a:ext uri="{FF2B5EF4-FFF2-40B4-BE49-F238E27FC236}">
                <a16:creationId xmlns:a16="http://schemas.microsoft.com/office/drawing/2014/main" id="{F4B2B847-0426-4D9F-8C2C-03D76C305E6F}"/>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4E9CA4"/>
                </a:solidFill>
                <a:latin charset="0" panose="00000500000000000000" pitchFamily="2" typeface="Montserrat"/>
              </a:rPr>
              <a:pPr defTabSz="685800">
                <a:defRPr/>
              </a:pPr>
              <a:t>2</a:t>
            </a:fld>
            <a:endParaRPr dirty="0" lang="en-US">
              <a:solidFill>
                <a:srgbClr val="4E9CA4"/>
              </a:solidFill>
              <a:latin charset="0" panose="00000500000000000000" pitchFamily="2" typeface="Montserrat"/>
            </a:endParaR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Imagen que contiene exterior, montaña, nieve, hombre&#10;&#10;Descripción generada automáticamente" id="18" name="Imagen 6">
            <a:extLst>
              <a:ext uri="{FF2B5EF4-FFF2-40B4-BE49-F238E27FC236}">
                <a16:creationId xmlns:a16="http://schemas.microsoft.com/office/drawing/2014/main" id="{8F00055F-3B22-4C4A-89DF-8912CFB9376D}"/>
              </a:ext>
            </a:extLst>
          </p:cNvPr>
          <p:cNvPicPr>
            <a:picLocks noChangeAspect="1"/>
          </p:cNvPicPr>
          <p:nvPr/>
        </p:nvPicPr>
        <p:blipFill rotWithShape="1">
          <a:blip cstate="email" r:embed="rId3">
            <a:extLst>
              <a:ext uri="{28A0092B-C50C-407E-A947-70E740481C1C}">
                <a14:useLocalDpi xmlns:a14="http://schemas.microsoft.com/office/drawing/2010/main"/>
              </a:ext>
            </a:extLst>
          </a:blip>
          <a:srcRect b="94"/>
          <a:stretch/>
        </p:blipFill>
        <p:spPr>
          <a:xfrm>
            <a:off x="0" y="-1"/>
            <a:ext cx="9144000" cy="5143501"/>
          </a:xfrm>
          <a:prstGeom prst="rect">
            <a:avLst/>
          </a:prstGeom>
        </p:spPr>
      </p:pic>
      <p:sp>
        <p:nvSpPr>
          <p:cNvPr id="2" name="Google Shape;41;p13">
            <a:extLst>
              <a:ext uri="{FF2B5EF4-FFF2-40B4-BE49-F238E27FC236}">
                <a16:creationId xmlns:a16="http://schemas.microsoft.com/office/drawing/2014/main" id="{5C61F523-EC16-4CE4-9A60-C083675A3A0D}"/>
              </a:ext>
            </a:extLst>
          </p:cNvPr>
          <p:cNvSpPr txBox="1"/>
          <p:nvPr/>
        </p:nvSpPr>
        <p:spPr>
          <a:xfrm>
            <a:off x="507874" y="205770"/>
            <a:ext cx="5311404"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pPr>
            <a:r>
              <a:rPr b="1" dirty="0" lang="en-US" sz="3000">
                <a:solidFill>
                  <a:srgbClr val="023649"/>
                </a:solidFill>
                <a:latin charset="0" panose="00000500000000000000" pitchFamily="2" typeface="Montserrat"/>
                <a:ea typeface="Calibri"/>
                <a:cs typeface="Calibri"/>
                <a:sym typeface="Calibri"/>
              </a:rPr>
              <a:t>Treatment Gap</a:t>
            </a:r>
          </a:p>
        </p:txBody>
      </p:sp>
      <p:cxnSp>
        <p:nvCxnSpPr>
          <p:cNvPr id="3" name="Straight Connector 2">
            <a:extLst>
              <a:ext uri="{FF2B5EF4-FFF2-40B4-BE49-F238E27FC236}">
                <a16:creationId xmlns:a16="http://schemas.microsoft.com/office/drawing/2014/main" id="{F99415AD-C6CE-48E0-BB87-7E8CD9CA94C5}"/>
              </a:ext>
            </a:extLst>
          </p:cNvPr>
          <p:cNvCxnSpPr>
            <a:cxnSpLocks/>
          </p:cNvCxnSpPr>
          <p:nvPr/>
        </p:nvCxnSpPr>
        <p:spPr>
          <a:xfrm>
            <a:off x="616158" y="857485"/>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4" name="Google Shape;299;p34">
            <a:extLst>
              <a:ext uri="{FF2B5EF4-FFF2-40B4-BE49-F238E27FC236}">
                <a16:creationId xmlns:a16="http://schemas.microsoft.com/office/drawing/2014/main" id="{C481916C-A624-467D-AF6A-72DA82588E9F}"/>
              </a:ext>
            </a:extLst>
          </p:cNvPr>
          <p:cNvSpPr txBox="1">
            <a:spLocks/>
          </p:cNvSpPr>
          <p:nvPr/>
        </p:nvSpPr>
        <p:spPr>
          <a:xfrm>
            <a:off x="350309" y="957255"/>
            <a:ext cx="3293004" cy="2260165"/>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285750" marL="304800">
              <a:buClr>
                <a:srgbClr val="1A547A"/>
              </a:buClr>
              <a:buSzPct val="80000"/>
              <a:buFont charset="0" panose="00000500000000000000" pitchFamily="2" typeface="Montserrat"/>
              <a:buChar char="O"/>
            </a:pPr>
            <a:r>
              <a:rPr dirty="0" lang="en-US" sz="1600">
                <a:solidFill>
                  <a:srgbClr val="1A547A"/>
                </a:solidFill>
                <a:latin charset="0" panose="00000500000000000000" pitchFamily="2" typeface="Montserrat"/>
                <a:ea typeface="Times New Roman"/>
                <a:cs typeface="Times New Roman"/>
                <a:sym typeface="Times New Roman"/>
              </a:rPr>
              <a:t>Excessive drinking costs society $249 billion per year.</a:t>
            </a:r>
          </a:p>
          <a:p>
            <a:pPr indent="-285750" marL="304800">
              <a:buClr>
                <a:srgbClr val="1A547A"/>
              </a:buClr>
              <a:buSzPct val="80000"/>
              <a:buFont charset="0" panose="00000500000000000000" pitchFamily="2" typeface="Montserrat"/>
              <a:buChar char="O"/>
            </a:pPr>
            <a:r>
              <a:rPr dirty="0" lang="en-US" sz="1600">
                <a:solidFill>
                  <a:srgbClr val="1A547A"/>
                </a:solidFill>
                <a:latin charset="0" panose="00000500000000000000" pitchFamily="2" typeface="Montserrat"/>
                <a:ea typeface="Times New Roman"/>
                <a:cs typeface="Times New Roman"/>
                <a:sym typeface="Times New Roman"/>
              </a:rPr>
              <a:t>Concurrent medical-psycho-social complexities, lack of other sources of care, and stigma limit access to treatment.</a:t>
            </a:r>
          </a:p>
          <a:p>
            <a:pPr indent="-285750" marL="304800">
              <a:buClr>
                <a:srgbClr val="1A547A"/>
              </a:buClr>
              <a:buSzPct val="80000"/>
              <a:buFont charset="0" panose="00000500000000000000" pitchFamily="2" typeface="Montserrat"/>
              <a:buChar char="O"/>
            </a:pPr>
            <a:r>
              <a:rPr dirty="0" lang="en-US" sz="1600">
                <a:solidFill>
                  <a:srgbClr val="1A547A"/>
                </a:solidFill>
                <a:latin charset="0" panose="00000500000000000000" pitchFamily="2" typeface="Montserrat"/>
                <a:cs typeface="Times New Roman"/>
                <a:sym typeface="Times New Roman"/>
              </a:rPr>
              <a:t>The ED could play an important role in bridging the treatment gap.</a:t>
            </a:r>
            <a:endParaRPr dirty="0" lang="en-US" sz="1600">
              <a:solidFill>
                <a:srgbClr val="1A547A"/>
              </a:solidFill>
              <a:latin charset="0" panose="00000500000000000000" pitchFamily="2" typeface="Montserrat"/>
            </a:endParaRPr>
          </a:p>
        </p:txBody>
      </p:sp>
      <p:graphicFrame>
        <p:nvGraphicFramePr>
          <p:cNvPr id="12" name="Chart 11">
            <a:extLst>
              <a:ext uri="{FF2B5EF4-FFF2-40B4-BE49-F238E27FC236}">
                <a16:creationId xmlns:a16="http://schemas.microsoft.com/office/drawing/2014/main" id="{5B7D8DC7-3780-4189-9A42-2F2B9B8904AD}"/>
              </a:ext>
            </a:extLst>
          </p:cNvPr>
          <p:cNvGraphicFramePr/>
          <p:nvPr>
            <p:extLst>
              <p:ext uri="{D42A27DB-BD31-4B8C-83A1-F6EECF244321}">
                <p14:modId xmlns:p14="http://schemas.microsoft.com/office/powerpoint/2010/main" val="1536010057"/>
              </p:ext>
            </p:extLst>
          </p:nvPr>
        </p:nvGraphicFramePr>
        <p:xfrm>
          <a:off x="3734978" y="205770"/>
          <a:ext cx="3658876" cy="360472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a:extLst>
              <a:ext uri="{FF2B5EF4-FFF2-40B4-BE49-F238E27FC236}">
                <a16:creationId xmlns:a16="http://schemas.microsoft.com/office/drawing/2014/main" id="{9E662BF5-2C98-463C-9581-1DFC71B285E0}"/>
              </a:ext>
            </a:extLst>
          </p:cNvPr>
          <p:cNvGraphicFramePr/>
          <p:nvPr>
            <p:extLst>
              <p:ext uri="{D42A27DB-BD31-4B8C-83A1-F6EECF244321}">
                <p14:modId xmlns:p14="http://schemas.microsoft.com/office/powerpoint/2010/main" val="2603733031"/>
              </p:ext>
            </p:extLst>
          </p:nvPr>
        </p:nvGraphicFramePr>
        <p:xfrm>
          <a:off x="6486526" y="2315729"/>
          <a:ext cx="2664619" cy="2675491"/>
        </p:xfrm>
        <a:graphic>
          <a:graphicData uri="http://schemas.openxmlformats.org/drawingml/2006/chart">
            <c:chart xmlns:c="http://schemas.openxmlformats.org/drawingml/2006/chart" xmlns:r="http://schemas.openxmlformats.org/officeDocument/2006/relationships" r:id="rId5"/>
          </a:graphicData>
        </a:graphic>
      </p:graphicFrame>
      <p:sp>
        <p:nvSpPr>
          <p:cNvPr id="16" name="Google Shape;299;p34">
            <a:extLst>
              <a:ext uri="{FF2B5EF4-FFF2-40B4-BE49-F238E27FC236}">
                <a16:creationId xmlns:a16="http://schemas.microsoft.com/office/drawing/2014/main" id="{23996F4B-2CE7-49F5-8E1B-02E8BB60F70D}"/>
              </a:ext>
            </a:extLst>
          </p:cNvPr>
          <p:cNvSpPr txBox="1">
            <a:spLocks/>
          </p:cNvSpPr>
          <p:nvPr/>
        </p:nvSpPr>
        <p:spPr>
          <a:xfrm>
            <a:off x="3988360" y="4367945"/>
            <a:ext cx="3152111" cy="551467"/>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0" marL="19050">
              <a:buClr>
                <a:srgbClr val="1A547A"/>
              </a:buClr>
              <a:buSzPct val="80000"/>
              <a:buNone/>
            </a:pPr>
            <a:r>
              <a:rPr dirty="0" lang="en-US" sz="1200">
                <a:solidFill>
                  <a:srgbClr val="023649"/>
                </a:solidFill>
                <a:latin charset="0" panose="00000500000000000000" pitchFamily="2" typeface="Montserrat"/>
              </a:rPr>
              <a:t>Of the 20.3 million people diagnosed with SUD in the past year, </a:t>
            </a:r>
            <a:r>
              <a:rPr b="1" dirty="0" lang="en-US" sz="1200">
                <a:solidFill>
                  <a:srgbClr val="AC80A0"/>
                </a:solidFill>
                <a:latin charset="0" panose="00000500000000000000" pitchFamily="2" typeface="Montserrat"/>
              </a:rPr>
              <a:t>14.8 million (73.0%) </a:t>
            </a:r>
            <a:r>
              <a:rPr dirty="0" lang="en-US" sz="1200">
                <a:solidFill>
                  <a:srgbClr val="023649"/>
                </a:solidFill>
                <a:latin charset="0" panose="00000500000000000000" pitchFamily="2" typeface="Montserrat"/>
              </a:rPr>
              <a:t>have AUD.</a:t>
            </a:r>
          </a:p>
        </p:txBody>
      </p:sp>
      <p:sp>
        <p:nvSpPr>
          <p:cNvPr id="17" name="Google Shape;299;p34">
            <a:extLst>
              <a:ext uri="{FF2B5EF4-FFF2-40B4-BE49-F238E27FC236}">
                <a16:creationId xmlns:a16="http://schemas.microsoft.com/office/drawing/2014/main" id="{1D635C6D-2FDD-470F-AE38-C1F8C8A962BA}"/>
              </a:ext>
            </a:extLst>
          </p:cNvPr>
          <p:cNvSpPr txBox="1">
            <a:spLocks/>
          </p:cNvSpPr>
          <p:nvPr/>
        </p:nvSpPr>
        <p:spPr>
          <a:xfrm>
            <a:off x="6486526" y="833180"/>
            <a:ext cx="2450306" cy="479644"/>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0" marL="19050">
              <a:buClr>
                <a:srgbClr val="1A547A"/>
              </a:buClr>
              <a:buSzPct val="80000"/>
              <a:buNone/>
            </a:pPr>
            <a:r>
              <a:rPr dirty="0" lang="en-US" sz="1200">
                <a:solidFill>
                  <a:srgbClr val="023649"/>
                </a:solidFill>
                <a:latin charset="0" panose="00000500000000000000" pitchFamily="2" typeface="Montserrat"/>
              </a:rPr>
              <a:t>Only </a:t>
            </a:r>
            <a:r>
              <a:rPr b="1" dirty="0" lang="en-US" sz="1200">
                <a:solidFill>
                  <a:srgbClr val="44BAE7"/>
                </a:solidFill>
                <a:latin charset="0" panose="00000500000000000000" pitchFamily="2" typeface="Montserrat"/>
              </a:rPr>
              <a:t>2.3 million people (11.1%) </a:t>
            </a:r>
            <a:r>
              <a:rPr dirty="0" lang="en-US" sz="1200">
                <a:solidFill>
                  <a:srgbClr val="023649"/>
                </a:solidFill>
                <a:latin charset="0" panose="00000500000000000000" pitchFamily="2" typeface="Montserrat"/>
              </a:rPr>
              <a:t>with SUD that need treatment receive it.</a:t>
            </a:r>
          </a:p>
        </p:txBody>
      </p:sp>
      <p:sp>
        <p:nvSpPr>
          <p:cNvPr id="10" name="Slide Number Placeholder 2">
            <a:extLst>
              <a:ext uri="{FF2B5EF4-FFF2-40B4-BE49-F238E27FC236}">
                <a16:creationId xmlns:a16="http://schemas.microsoft.com/office/drawing/2014/main" id="{CD051D58-6BB6-4952-AA4E-F0C230B4B4B2}"/>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4E9CA4"/>
                </a:solidFill>
                <a:latin charset="0" panose="00000500000000000000" pitchFamily="2" typeface="Montserrat"/>
              </a:rPr>
              <a:pPr defTabSz="685800">
                <a:defRPr/>
              </a:pPr>
              <a:t>3</a:t>
            </a:fld>
            <a:endParaRPr dirty="0" lang="en-US">
              <a:solidFill>
                <a:srgbClr val="4E9CA4"/>
              </a:solidFill>
              <a:latin charset="0" panose="00000500000000000000" pitchFamily="2" typeface="Montserrat"/>
            </a:endParaRPr>
          </a:p>
        </p:txBody>
      </p:sp>
    </p:spTree>
    <p:extLst>
      <p:ext uri="{BB962C8B-B14F-4D97-AF65-F5344CB8AC3E}">
        <p14:creationId xmlns:p14="http://schemas.microsoft.com/office/powerpoint/2010/main" val="2437227953"/>
      </p:ext>
    </p:extLst>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Imagen que contiene exterior, montaña, nieve, hombre&#10;&#10;Descripción generada automáticamente" id="18" name="Imagen 6">
            <a:extLst>
              <a:ext uri="{FF2B5EF4-FFF2-40B4-BE49-F238E27FC236}">
                <a16:creationId xmlns:a16="http://schemas.microsoft.com/office/drawing/2014/main" id="{8F00055F-3B22-4C4A-89DF-8912CFB9376D}"/>
              </a:ext>
            </a:extLst>
          </p:cNvPr>
          <p:cNvPicPr>
            <a:picLocks noChangeAspect="1"/>
          </p:cNvPicPr>
          <p:nvPr/>
        </p:nvPicPr>
        <p:blipFill rotWithShape="1">
          <a:blip cstate="email" r:embed="rId3">
            <a:extLst>
              <a:ext uri="{28A0092B-C50C-407E-A947-70E740481C1C}">
                <a14:useLocalDpi xmlns:a14="http://schemas.microsoft.com/office/drawing/2010/main"/>
              </a:ext>
            </a:extLst>
          </a:blip>
          <a:srcRect b="94"/>
          <a:stretch/>
        </p:blipFill>
        <p:spPr>
          <a:xfrm>
            <a:off x="0" y="-1"/>
            <a:ext cx="9144000" cy="5143501"/>
          </a:xfrm>
          <a:prstGeom prst="rect">
            <a:avLst/>
          </a:prstGeom>
        </p:spPr>
      </p:pic>
      <p:sp>
        <p:nvSpPr>
          <p:cNvPr id="2" name="Google Shape;41;p13">
            <a:extLst>
              <a:ext uri="{FF2B5EF4-FFF2-40B4-BE49-F238E27FC236}">
                <a16:creationId xmlns:a16="http://schemas.microsoft.com/office/drawing/2014/main" id="{5C61F523-EC16-4CE4-9A60-C083675A3A0D}"/>
              </a:ext>
            </a:extLst>
          </p:cNvPr>
          <p:cNvSpPr txBox="1"/>
          <p:nvPr/>
        </p:nvSpPr>
        <p:spPr>
          <a:xfrm>
            <a:off x="586121" y="350277"/>
            <a:ext cx="8093535"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pPr>
            <a:r>
              <a:rPr b="1" dirty="0" lang="en-US" sz="3000">
                <a:solidFill>
                  <a:srgbClr val="023649"/>
                </a:solidFill>
                <a:latin charset="0" panose="00000500000000000000" pitchFamily="2" typeface="Montserrat"/>
                <a:ea typeface="Calibri"/>
                <a:cs typeface="Calibri"/>
                <a:sym typeface="Calibri"/>
              </a:rPr>
              <a:t>An Overview of Alcohol Use and Evidence-Based Interventions</a:t>
            </a:r>
          </a:p>
        </p:txBody>
      </p:sp>
      <p:cxnSp>
        <p:nvCxnSpPr>
          <p:cNvPr id="3" name="Straight Connector 2">
            <a:extLst>
              <a:ext uri="{FF2B5EF4-FFF2-40B4-BE49-F238E27FC236}">
                <a16:creationId xmlns:a16="http://schemas.microsoft.com/office/drawing/2014/main" id="{F99415AD-C6CE-48E0-BB87-7E8CD9CA94C5}"/>
              </a:ext>
            </a:extLst>
          </p:cNvPr>
          <p:cNvCxnSpPr>
            <a:cxnSpLocks/>
          </p:cNvCxnSpPr>
          <p:nvPr/>
        </p:nvCxnSpPr>
        <p:spPr>
          <a:xfrm>
            <a:off x="694406" y="1144872"/>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4" name="Google Shape;299;p34">
            <a:extLst>
              <a:ext uri="{FF2B5EF4-FFF2-40B4-BE49-F238E27FC236}">
                <a16:creationId xmlns:a16="http://schemas.microsoft.com/office/drawing/2014/main" id="{C481916C-A624-467D-AF6A-72DA82588E9F}"/>
              </a:ext>
            </a:extLst>
          </p:cNvPr>
          <p:cNvSpPr txBox="1">
            <a:spLocks/>
          </p:cNvSpPr>
          <p:nvPr/>
        </p:nvSpPr>
        <p:spPr>
          <a:xfrm>
            <a:off x="395424" y="1239776"/>
            <a:ext cx="2954938" cy="2758848"/>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285750" marL="304800">
              <a:buClr>
                <a:srgbClr val="1A547A"/>
              </a:buClr>
              <a:buSzPct val="80000"/>
              <a:buFont charset="0" panose="00000500000000000000" pitchFamily="2" typeface="Montserrat"/>
              <a:buChar char="O"/>
            </a:pPr>
            <a:r>
              <a:rPr dirty="0" lang="en-US" sz="1600">
                <a:solidFill>
                  <a:srgbClr val="1A547A"/>
                </a:solidFill>
                <a:latin charset="0" panose="00000500000000000000" pitchFamily="2" typeface="Montserrat"/>
              </a:rPr>
              <a:t>Delaying the age of initiation and promoting social wellness is effective prevention.</a:t>
            </a:r>
          </a:p>
          <a:p>
            <a:pPr indent="-285750" marL="304800">
              <a:buClr>
                <a:srgbClr val="1A547A"/>
              </a:buClr>
              <a:buSzPct val="80000"/>
              <a:buFont charset="0" panose="00000500000000000000" pitchFamily="2" typeface="Montserrat"/>
              <a:buChar char="O"/>
            </a:pPr>
            <a:r>
              <a:rPr dirty="0" lang="en-US" sz="1600">
                <a:solidFill>
                  <a:srgbClr val="1A547A"/>
                </a:solidFill>
                <a:latin charset="0" panose="00000500000000000000" pitchFamily="2" typeface="Montserrat"/>
              </a:rPr>
              <a:t>Brief interventions can change trajectory and prevent progression.</a:t>
            </a:r>
          </a:p>
          <a:p>
            <a:pPr indent="-285750" marL="304800">
              <a:buClr>
                <a:srgbClr val="1A547A"/>
              </a:buClr>
              <a:buSzPct val="80000"/>
              <a:buFont charset="0" panose="00000500000000000000" pitchFamily="2" typeface="Montserrat"/>
              <a:buChar char="O"/>
            </a:pPr>
            <a:r>
              <a:rPr dirty="0" lang="en-US" sz="1600">
                <a:solidFill>
                  <a:srgbClr val="1A547A"/>
                </a:solidFill>
                <a:latin charset="0" panose="00000500000000000000" pitchFamily="2" typeface="Montserrat"/>
              </a:rPr>
              <a:t>Medications and more intensive treatment are effective for higher severity but are underutilized.</a:t>
            </a:r>
          </a:p>
        </p:txBody>
      </p:sp>
      <p:graphicFrame>
        <p:nvGraphicFramePr>
          <p:cNvPr id="8" name="Diagram 7">
            <a:extLst>
              <a:ext uri="{FF2B5EF4-FFF2-40B4-BE49-F238E27FC236}">
                <a16:creationId xmlns:a16="http://schemas.microsoft.com/office/drawing/2014/main" id="{FB17B9C4-AC65-4C13-B44D-99E43AAA9158}"/>
              </a:ext>
            </a:extLst>
          </p:cNvPr>
          <p:cNvGraphicFramePr/>
          <p:nvPr>
            <p:extLst>
              <p:ext uri="{D42A27DB-BD31-4B8C-83A1-F6EECF244321}">
                <p14:modId xmlns:p14="http://schemas.microsoft.com/office/powerpoint/2010/main" val="1342466735"/>
              </p:ext>
            </p:extLst>
          </p:nvPr>
        </p:nvGraphicFramePr>
        <p:xfrm>
          <a:off x="2966310" y="1537619"/>
          <a:ext cx="5654660" cy="3245669"/>
        </p:xfrm>
        <a:graphic>
          <a:graphicData uri="http://schemas.openxmlformats.org/drawingml/2006/diagram">
            <dgm:relIds xmlns:dgm="http://schemas.openxmlformats.org/drawingml/2006/diagram" xmlns:r="http://schemas.openxmlformats.org/officeDocument/2006/relationships" r:cs="rId7" r:dm="rId4" r:lo="rId5" r:qs="rId6"/>
          </a:graphicData>
        </a:graphic>
      </p:graphicFrame>
      <p:sp>
        <p:nvSpPr>
          <p:cNvPr id="16" name="Google Shape;299;p34">
            <a:extLst>
              <a:ext uri="{FF2B5EF4-FFF2-40B4-BE49-F238E27FC236}">
                <a16:creationId xmlns:a16="http://schemas.microsoft.com/office/drawing/2014/main" id="{23996F4B-2CE7-49F5-8E1B-02E8BB60F70D}"/>
              </a:ext>
            </a:extLst>
          </p:cNvPr>
          <p:cNvSpPr txBox="1">
            <a:spLocks/>
          </p:cNvSpPr>
          <p:nvPr/>
        </p:nvSpPr>
        <p:spPr>
          <a:xfrm>
            <a:off x="6496989" y="1775298"/>
            <a:ext cx="1998906" cy="428434"/>
          </a:xfrm>
          <a:prstGeom prst="rect">
            <a:avLst/>
          </a:prstGeom>
          <a:noFill/>
          <a:ln w="38100">
            <a:solidFill>
              <a:srgbClr val="CFB3CD"/>
            </a:solidFill>
          </a:ln>
        </p:spPr>
        <p:txBody>
          <a:bodyPr anchor="t" anchorCtr="0" bIns="34275" lIns="68569" rIns="68569" spcFirstLastPara="1" tIns="45720"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285750" marL="304800">
              <a:spcBef>
                <a:spcPts val="0"/>
              </a:spcBef>
              <a:buClr>
                <a:srgbClr val="1A547A"/>
              </a:buClr>
              <a:buSzPct val="80000"/>
              <a:buFont charset="0" panose="00000500000000000000" pitchFamily="2" typeface="Montserrat"/>
              <a:buChar char="O"/>
            </a:pPr>
            <a:r>
              <a:rPr dirty="0" lang="en-US" sz="1100">
                <a:solidFill>
                  <a:srgbClr val="023649"/>
                </a:solidFill>
                <a:latin charset="0" panose="00000500000000000000" pitchFamily="2" typeface="Montserrat"/>
              </a:rPr>
              <a:t>Refer for AUD treatment</a:t>
            </a:r>
          </a:p>
          <a:p>
            <a:pPr indent="-285750" marL="304800">
              <a:spcBef>
                <a:spcPts val="300"/>
              </a:spcBef>
              <a:buClr>
                <a:srgbClr val="1A547A"/>
              </a:buClr>
              <a:buSzPct val="80000"/>
              <a:buFont charset="0" panose="00000500000000000000" pitchFamily="2" typeface="Montserrat"/>
              <a:buChar char="O"/>
            </a:pPr>
            <a:r>
              <a:rPr dirty="0" lang="en-US" sz="1100">
                <a:solidFill>
                  <a:srgbClr val="023649"/>
                </a:solidFill>
                <a:latin charset="0" panose="00000500000000000000" pitchFamily="2" typeface="Montserrat"/>
              </a:rPr>
              <a:t>Medicate for AUD</a:t>
            </a:r>
          </a:p>
        </p:txBody>
      </p:sp>
      <p:sp>
        <p:nvSpPr>
          <p:cNvPr id="14" name="Google Shape;299;p34">
            <a:extLst>
              <a:ext uri="{FF2B5EF4-FFF2-40B4-BE49-F238E27FC236}">
                <a16:creationId xmlns:a16="http://schemas.microsoft.com/office/drawing/2014/main" id="{C362DF4A-E9E8-4692-860E-6F3FCEEDB53C}"/>
              </a:ext>
            </a:extLst>
          </p:cNvPr>
          <p:cNvSpPr txBox="1">
            <a:spLocks/>
          </p:cNvSpPr>
          <p:nvPr/>
        </p:nvSpPr>
        <p:spPr>
          <a:xfrm>
            <a:off x="6174666" y="1265492"/>
            <a:ext cx="2270023" cy="344772"/>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0" marL="19050">
              <a:buClr>
                <a:srgbClr val="1A547A"/>
              </a:buClr>
              <a:buSzPct val="80000"/>
              <a:buNone/>
            </a:pPr>
            <a:r>
              <a:rPr dirty="0" lang="en-US" sz="1400">
                <a:solidFill>
                  <a:srgbClr val="023649"/>
                </a:solidFill>
                <a:latin charset="0" panose="00000500000000000000" pitchFamily="2" typeface="Montserrat"/>
              </a:rPr>
              <a:t>Recommended Interventions</a:t>
            </a:r>
          </a:p>
        </p:txBody>
      </p:sp>
      <p:sp>
        <p:nvSpPr>
          <p:cNvPr id="19" name="Google Shape;299;p34">
            <a:extLst>
              <a:ext uri="{FF2B5EF4-FFF2-40B4-BE49-F238E27FC236}">
                <a16:creationId xmlns:a16="http://schemas.microsoft.com/office/drawing/2014/main" id="{A7D880E3-F8CD-4360-8E7F-48400302C64C}"/>
              </a:ext>
            </a:extLst>
          </p:cNvPr>
          <p:cNvSpPr txBox="1">
            <a:spLocks/>
          </p:cNvSpPr>
          <p:nvPr/>
        </p:nvSpPr>
        <p:spPr>
          <a:xfrm>
            <a:off x="7178419" y="2421072"/>
            <a:ext cx="1654885" cy="569759"/>
          </a:xfrm>
          <a:prstGeom prst="rect">
            <a:avLst/>
          </a:prstGeom>
          <a:noFill/>
          <a:ln w="38100">
            <a:solidFill>
              <a:srgbClr val="AC80A0"/>
            </a:solidFill>
          </a:ln>
        </p:spPr>
        <p:txBody>
          <a:bodyPr anchor="t" anchorCtr="0" bIns="34275" lIns="68569" rIns="68569" spcFirstLastPara="1" tIns="45720"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285750" marL="304800">
              <a:spcBef>
                <a:spcPts val="0"/>
              </a:spcBef>
              <a:buClr>
                <a:srgbClr val="1A547A"/>
              </a:buClr>
              <a:buSzPct val="80000"/>
              <a:buFont charset="0" panose="00000500000000000000" pitchFamily="2" typeface="Montserrat"/>
              <a:buChar char="O"/>
            </a:pPr>
            <a:r>
              <a:rPr dirty="0" lang="en-US" sz="1100">
                <a:solidFill>
                  <a:srgbClr val="023649"/>
                </a:solidFill>
                <a:latin charset="0" panose="00000500000000000000" pitchFamily="2" typeface="Montserrat"/>
              </a:rPr>
              <a:t>Give brief advice or intervene</a:t>
            </a:r>
          </a:p>
          <a:p>
            <a:pPr indent="-285750" marL="304800">
              <a:spcBef>
                <a:spcPts val="300"/>
              </a:spcBef>
              <a:buClr>
                <a:srgbClr val="1A547A"/>
              </a:buClr>
              <a:buSzPct val="80000"/>
              <a:buFont charset="0" panose="00000500000000000000" pitchFamily="2" typeface="Montserrat"/>
              <a:buChar char="O"/>
            </a:pPr>
            <a:r>
              <a:rPr dirty="0" lang="en-US" sz="1100">
                <a:solidFill>
                  <a:srgbClr val="023649"/>
                </a:solidFill>
                <a:latin charset="0" panose="00000500000000000000" pitchFamily="2" typeface="Montserrat"/>
              </a:rPr>
              <a:t>Assess further</a:t>
            </a:r>
          </a:p>
        </p:txBody>
      </p:sp>
      <p:sp>
        <p:nvSpPr>
          <p:cNvPr id="10" name="Left Brace 9">
            <a:extLst>
              <a:ext uri="{FF2B5EF4-FFF2-40B4-BE49-F238E27FC236}">
                <a16:creationId xmlns:a16="http://schemas.microsoft.com/office/drawing/2014/main" id="{556B12DB-F4BD-4F09-94EB-DD1B47B13BC3}"/>
              </a:ext>
            </a:extLst>
          </p:cNvPr>
          <p:cNvSpPr/>
          <p:nvPr/>
        </p:nvSpPr>
        <p:spPr>
          <a:xfrm rot="2457171">
            <a:off x="4842128" y="1166332"/>
            <a:ext cx="270477" cy="2128248"/>
          </a:xfrm>
          <a:prstGeom prst="leftBrace">
            <a:avLst>
              <a:gd fmla="val 60579" name="adj1"/>
              <a:gd fmla="val 50000" name="adj2"/>
            </a:avLst>
          </a:prstGeom>
          <a:ln>
            <a:solidFill>
              <a:srgbClr val="023649"/>
            </a:solidFill>
          </a:ln>
        </p:spPr>
        <p:style>
          <a:lnRef idx="1">
            <a:schemeClr val="accent1"/>
          </a:lnRef>
          <a:fillRef idx="0">
            <a:schemeClr val="accent1"/>
          </a:fillRef>
          <a:effectRef idx="0">
            <a:schemeClr val="accent1"/>
          </a:effectRef>
          <a:fontRef idx="minor">
            <a:schemeClr val="tx1"/>
          </a:fontRef>
        </p:style>
        <p:txBody>
          <a:bodyPr anchor="ctr" rtlCol="0"/>
          <a:lstStyle/>
          <a:p>
            <a:pPr algn="ctr"/>
            <a:endParaRPr lang="en-US"/>
          </a:p>
        </p:txBody>
      </p:sp>
      <p:sp>
        <p:nvSpPr>
          <p:cNvPr id="20" name="Google Shape;299;p34">
            <a:extLst>
              <a:ext uri="{FF2B5EF4-FFF2-40B4-BE49-F238E27FC236}">
                <a16:creationId xmlns:a16="http://schemas.microsoft.com/office/drawing/2014/main" id="{331020FD-F267-4E4A-AB3B-B33CBB630F3B}"/>
              </a:ext>
            </a:extLst>
          </p:cNvPr>
          <p:cNvSpPr txBox="1">
            <a:spLocks/>
          </p:cNvSpPr>
          <p:nvPr/>
        </p:nvSpPr>
        <p:spPr>
          <a:xfrm rot="18609298">
            <a:off x="4071008" y="1997873"/>
            <a:ext cx="1397657" cy="239850"/>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0" marL="19050">
              <a:spcBef>
                <a:spcPts val="0"/>
              </a:spcBef>
              <a:buClr>
                <a:srgbClr val="1A547A"/>
              </a:buClr>
              <a:buSzPct val="80000"/>
              <a:buNone/>
            </a:pPr>
            <a:r>
              <a:rPr dirty="0" lang="en-US" sz="1200">
                <a:solidFill>
                  <a:srgbClr val="023649"/>
                </a:solidFill>
                <a:latin charset="0" panose="00000500000000000000" pitchFamily="2" typeface="Montserrat"/>
              </a:rPr>
              <a:t>Unhealthy Drinking</a:t>
            </a:r>
          </a:p>
        </p:txBody>
      </p:sp>
      <p:sp>
        <p:nvSpPr>
          <p:cNvPr id="11" name="Arrow: Down 10">
            <a:extLst>
              <a:ext uri="{FF2B5EF4-FFF2-40B4-BE49-F238E27FC236}">
                <a16:creationId xmlns:a16="http://schemas.microsoft.com/office/drawing/2014/main" id="{533A7513-290A-4A05-AAE1-CDC53D2F1444}"/>
              </a:ext>
            </a:extLst>
          </p:cNvPr>
          <p:cNvSpPr/>
          <p:nvPr/>
        </p:nvSpPr>
        <p:spPr>
          <a:xfrm rot="10800000">
            <a:off x="3592848" y="1537616"/>
            <a:ext cx="685800" cy="3245670"/>
          </a:xfrm>
          <a:prstGeom prst="downArrow">
            <a:avLst>
              <a:gd fmla="val 35416" name="adj1"/>
              <a:gd fmla="val 77083" name="adj2"/>
            </a:avLst>
          </a:prstGeom>
          <a:gradFill>
            <a:gsLst>
              <a:gs pos="15000">
                <a:schemeClr val="accent6"/>
              </a:gs>
              <a:gs pos="50000">
                <a:schemeClr val="accent4"/>
              </a:gs>
              <a:gs pos="75000">
                <a:schemeClr val="accent2"/>
              </a:gs>
              <a:gs pos="100000">
                <a:srgbClr val="C00000"/>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21" name="Google Shape;299;p34">
            <a:extLst>
              <a:ext uri="{FF2B5EF4-FFF2-40B4-BE49-F238E27FC236}">
                <a16:creationId xmlns:a16="http://schemas.microsoft.com/office/drawing/2014/main" id="{465783B5-4DB8-4624-963A-A278A10CDB1D}"/>
              </a:ext>
            </a:extLst>
          </p:cNvPr>
          <p:cNvSpPr txBox="1">
            <a:spLocks/>
          </p:cNvSpPr>
          <p:nvPr/>
        </p:nvSpPr>
        <p:spPr>
          <a:xfrm>
            <a:off x="3592305" y="1112820"/>
            <a:ext cx="1959390" cy="476045"/>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0" marL="19050">
              <a:spcBef>
                <a:spcPts val="0"/>
              </a:spcBef>
              <a:buClr>
                <a:srgbClr val="1A547A"/>
              </a:buClr>
              <a:buSzPct val="80000"/>
              <a:buNone/>
            </a:pPr>
            <a:r>
              <a:rPr dirty="0" lang="en-US" sz="1400">
                <a:solidFill>
                  <a:srgbClr val="023649"/>
                </a:solidFill>
                <a:latin charset="0" panose="00000500000000000000" pitchFamily="2" typeface="Montserrat"/>
              </a:rPr>
              <a:t>Increasing Consumption and Consequences</a:t>
            </a:r>
          </a:p>
        </p:txBody>
      </p:sp>
      <p:cxnSp>
        <p:nvCxnSpPr>
          <p:cNvPr id="22" name="Straight Connector 21">
            <a:extLst>
              <a:ext uri="{FF2B5EF4-FFF2-40B4-BE49-F238E27FC236}">
                <a16:creationId xmlns:a16="http://schemas.microsoft.com/office/drawing/2014/main" id="{CB0FDC17-DD26-4820-A0EA-E9A218F88E1F}"/>
              </a:ext>
            </a:extLst>
          </p:cNvPr>
          <p:cNvCxnSpPr>
            <a:cxnSpLocks/>
          </p:cNvCxnSpPr>
          <p:nvPr/>
        </p:nvCxnSpPr>
        <p:spPr>
          <a:xfrm>
            <a:off x="3818534" y="3160451"/>
            <a:ext cx="5044921" cy="0"/>
          </a:xfrm>
          <a:prstGeom prst="line">
            <a:avLst/>
          </a:prstGeom>
          <a:ln w="19050">
            <a:solidFill>
              <a:srgbClr val="023649"/>
            </a:solidFill>
            <a:prstDash val="dash"/>
          </a:ln>
        </p:spPr>
        <p:style>
          <a:lnRef idx="1">
            <a:schemeClr val="accent1"/>
          </a:lnRef>
          <a:fillRef idx="0">
            <a:schemeClr val="accent1"/>
          </a:fillRef>
          <a:effectRef idx="0">
            <a:schemeClr val="accent1"/>
          </a:effectRef>
          <a:fontRef idx="minor">
            <a:schemeClr val="tx1"/>
          </a:fontRef>
        </p:style>
      </p:cxnSp>
      <p:sp>
        <p:nvSpPr>
          <p:cNvPr id="15" name="Slide Number Placeholder 2">
            <a:extLst>
              <a:ext uri="{FF2B5EF4-FFF2-40B4-BE49-F238E27FC236}">
                <a16:creationId xmlns:a16="http://schemas.microsoft.com/office/drawing/2014/main" id="{6A422C95-8F6E-4632-802C-EDFCA01A9692}"/>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4E9CA4"/>
                </a:solidFill>
                <a:latin charset="0" panose="00000500000000000000" pitchFamily="2" typeface="Montserrat"/>
              </a:rPr>
              <a:pPr defTabSz="685800">
                <a:defRPr/>
              </a:pPr>
              <a:t>4</a:t>
            </a:fld>
            <a:endParaRPr dirty="0" lang="en-US">
              <a:solidFill>
                <a:srgbClr val="4E9CA4"/>
              </a:solidFill>
              <a:latin charset="0" panose="00000500000000000000" pitchFamily="2" typeface="Montserrat"/>
            </a:endParaRPr>
          </a:p>
        </p:txBody>
      </p:sp>
    </p:spTree>
    <p:extLst>
      <p:ext uri="{BB962C8B-B14F-4D97-AF65-F5344CB8AC3E}">
        <p14:creationId xmlns:p14="http://schemas.microsoft.com/office/powerpoint/2010/main" val="104413372"/>
      </p:ext>
    </p:extLst>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6BA7A9-24BA-4B79-84DB-D161741D7FEC}"/>
              </a:ext>
            </a:extLst>
          </p:cNvPr>
          <p:cNvPicPr>
            <a:picLocks noChangeAspect="1"/>
          </p:cNvPicPr>
          <p:nvPr/>
        </p:nvPicPr>
        <p:blipFill rotWithShape="1">
          <a:blip cstate="email" r:embed="rId3">
            <a:extLst>
              <a:ext uri="{28A0092B-C50C-407E-A947-70E740481C1C}">
                <a14:useLocalDpi xmlns:a14="http://schemas.microsoft.com/office/drawing/2010/main"/>
              </a:ext>
            </a:extLst>
          </a:blip>
          <a:srcRect b="25" t="25"/>
          <a:stretch/>
        </p:blipFill>
        <p:spPr>
          <a:xfrm>
            <a:off x="-1" y="0"/>
            <a:ext cx="9144001" cy="5143500"/>
          </a:xfrm>
          <a:prstGeom prst="rect">
            <a:avLst/>
          </a:prstGeom>
        </p:spPr>
      </p:pic>
      <p:sp>
        <p:nvSpPr>
          <p:cNvPr id="13" name="Slide Number Placeholder 2">
            <a:extLst>
              <a:ext uri="{FF2B5EF4-FFF2-40B4-BE49-F238E27FC236}">
                <a16:creationId xmlns:a16="http://schemas.microsoft.com/office/drawing/2014/main" id="{5897DF98-EC24-4957-8AB0-3F27291C7172}"/>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charset="0" panose="00000500000000000000" pitchFamily="2" typeface="Montserrat"/>
              </a:rPr>
              <a:pPr defTabSz="685800"/>
              <a:t>5</a:t>
            </a:fld>
            <a:endParaRPr dirty="0" lang="en-US">
              <a:solidFill>
                <a:schemeClr val="bg1"/>
              </a:solidFill>
              <a:latin charset="0" panose="00000500000000000000" pitchFamily="2" typeface="Montserrat"/>
            </a:endParaRPr>
          </a:p>
        </p:txBody>
      </p:sp>
      <p:sp>
        <p:nvSpPr>
          <p:cNvPr id="16" name="Rectangle 15">
            <a:extLst>
              <a:ext uri="{FF2B5EF4-FFF2-40B4-BE49-F238E27FC236}">
                <a16:creationId xmlns:a16="http://schemas.microsoft.com/office/drawing/2014/main" id="{824FAE38-E9F4-4398-BBDA-501720B4C38E}"/>
              </a:ext>
            </a:extLst>
          </p:cNvPr>
          <p:cNvSpPr/>
          <p:nvPr/>
        </p:nvSpPr>
        <p:spPr>
          <a:xfrm>
            <a:off x="2660" y="0"/>
            <a:ext cx="9141340" cy="5143482"/>
          </a:xfrm>
          <a:prstGeom prst="rect">
            <a:avLst/>
          </a:prstGeom>
          <a:gradFill flip="none" rotWithShape="1">
            <a:gsLst>
              <a:gs pos="0">
                <a:schemeClr val="tx1"/>
              </a:gs>
              <a:gs pos="67000">
                <a:schemeClr val="tx1">
                  <a:lumMod val="50000"/>
                  <a:lumOff val="50000"/>
                  <a:alpha val="75000"/>
                </a:schemeClr>
              </a:gs>
              <a:gs pos="100000">
                <a:schemeClr val="bg1">
                  <a:lumMod val="65000"/>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defTabSz="685800"/>
            <a:endParaRPr lang="es-VE" sz="1050">
              <a:solidFill>
                <a:srgbClr val="FFFFFF"/>
              </a:solidFill>
              <a:latin typeface="Arial"/>
            </a:endParaRPr>
          </a:p>
        </p:txBody>
      </p:sp>
      <p:sp>
        <p:nvSpPr>
          <p:cNvPr id="8" name="Google Shape;41;p13">
            <a:extLst>
              <a:ext uri="{FF2B5EF4-FFF2-40B4-BE49-F238E27FC236}">
                <a16:creationId xmlns:a16="http://schemas.microsoft.com/office/drawing/2014/main" id="{7E38121E-8A2C-4652-952F-145C36F95265}"/>
              </a:ext>
            </a:extLst>
          </p:cNvPr>
          <p:cNvSpPr txBox="1"/>
          <p:nvPr/>
        </p:nvSpPr>
        <p:spPr>
          <a:xfrm>
            <a:off x="732675" y="266579"/>
            <a:ext cx="7182371"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pPr>
            <a:r>
              <a:rPr b="1" dirty="0" lang="en-US" sz="3000">
                <a:solidFill>
                  <a:schemeClr val="bg1"/>
                </a:solidFill>
                <a:latin charset="0" panose="00000500000000000000" pitchFamily="2" typeface="Montserrat"/>
                <a:ea typeface="Calibri"/>
                <a:cs typeface="Calibri"/>
                <a:sym typeface="Calibri"/>
              </a:rPr>
              <a:t>Example Quick Screening and Assessment</a:t>
            </a:r>
          </a:p>
        </p:txBody>
      </p:sp>
      <p:sp>
        <p:nvSpPr>
          <p:cNvPr id="14" name="Google Shape;41;p13">
            <a:extLst>
              <a:ext uri="{FF2B5EF4-FFF2-40B4-BE49-F238E27FC236}">
                <a16:creationId xmlns:a16="http://schemas.microsoft.com/office/drawing/2014/main" id="{F636C782-2B5E-4825-BBCB-EC1ACF98A1D6}"/>
              </a:ext>
            </a:extLst>
          </p:cNvPr>
          <p:cNvSpPr txBox="1"/>
          <p:nvPr/>
        </p:nvSpPr>
        <p:spPr>
          <a:xfrm>
            <a:off x="732672" y="1055827"/>
            <a:ext cx="4403684"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pPr>
            <a:r>
              <a:rPr dirty="0" lang="en-US" sz="1800">
                <a:solidFill>
                  <a:schemeClr val="bg1"/>
                </a:solidFill>
                <a:latin charset="0" panose="00000500000000000000" pitchFamily="2" typeface="Montserrat"/>
                <a:ea typeface="Calibri"/>
                <a:cs typeface="Calibri"/>
                <a:sym typeface="Calibri"/>
              </a:rPr>
              <a:t>How many times in the past year have you had </a:t>
            </a:r>
            <a:r>
              <a:rPr b="1" dirty="0" lang="en-US" sz="1800">
                <a:solidFill>
                  <a:schemeClr val="bg1"/>
                </a:solidFill>
                <a:latin charset="0" panose="00000500000000000000" pitchFamily="2" typeface="Montserrat"/>
                <a:ea typeface="Calibri"/>
                <a:cs typeface="Calibri"/>
                <a:sym typeface="Calibri"/>
              </a:rPr>
              <a:t>X* or more </a:t>
            </a:r>
            <a:r>
              <a:rPr dirty="0" lang="en-US" sz="1800">
                <a:solidFill>
                  <a:schemeClr val="bg1"/>
                </a:solidFill>
                <a:latin charset="0" panose="00000500000000000000" pitchFamily="2" typeface="Montserrat"/>
                <a:ea typeface="Calibri"/>
                <a:cs typeface="Calibri"/>
                <a:sym typeface="Calibri"/>
              </a:rPr>
              <a:t>alcoholic drinks </a:t>
            </a:r>
            <a:r>
              <a:rPr b="1" dirty="0" lang="en-US" sz="1800">
                <a:solidFill>
                  <a:schemeClr val="bg1"/>
                </a:solidFill>
                <a:latin charset="0" panose="00000500000000000000" pitchFamily="2" typeface="Montserrat"/>
                <a:ea typeface="Calibri"/>
                <a:cs typeface="Calibri"/>
                <a:sym typeface="Calibri"/>
              </a:rPr>
              <a:t>in a day</a:t>
            </a:r>
            <a:r>
              <a:rPr dirty="0" lang="en-US" sz="1800">
                <a:solidFill>
                  <a:schemeClr val="bg1"/>
                </a:solidFill>
                <a:latin charset="0" panose="00000500000000000000" pitchFamily="2" typeface="Montserrat"/>
                <a:ea typeface="Calibri"/>
                <a:cs typeface="Calibri"/>
                <a:sym typeface="Calibri"/>
              </a:rPr>
              <a:t>?</a:t>
            </a:r>
          </a:p>
        </p:txBody>
      </p:sp>
      <p:cxnSp>
        <p:nvCxnSpPr>
          <p:cNvPr id="9" name="Straight Connector 8">
            <a:extLst>
              <a:ext uri="{FF2B5EF4-FFF2-40B4-BE49-F238E27FC236}">
                <a16:creationId xmlns:a16="http://schemas.microsoft.com/office/drawing/2014/main" id="{13B98B38-2103-4A0E-A372-1952C421DA88}"/>
              </a:ext>
            </a:extLst>
          </p:cNvPr>
          <p:cNvCxnSpPr>
            <a:cxnSpLocks/>
          </p:cNvCxnSpPr>
          <p:nvPr/>
        </p:nvCxnSpPr>
        <p:spPr>
          <a:xfrm>
            <a:off x="840959" y="912962"/>
            <a:ext cx="535406" cy="0"/>
          </a:xfrm>
          <a:prstGeom prst="line">
            <a:avLst/>
          </a:prstGeom>
          <a:noFill/>
          <a:ln algn="ctr" cap="flat" cmpd="sng" w="57150">
            <a:solidFill>
              <a:srgbClr val="4ABDE8">
                <a:shade val="95000"/>
                <a:satMod val="105000"/>
              </a:srgbClr>
            </a:solidFill>
            <a:prstDash val="solid"/>
          </a:ln>
          <a:effectLst/>
        </p:spPr>
      </p:cxnSp>
      <p:sp>
        <p:nvSpPr>
          <p:cNvPr id="20" name="Google Shape;41;p13">
            <a:extLst>
              <a:ext uri="{FF2B5EF4-FFF2-40B4-BE49-F238E27FC236}">
                <a16:creationId xmlns:a16="http://schemas.microsoft.com/office/drawing/2014/main" id="{D4603075-7F98-4659-AE08-2CB23CBA985C}"/>
              </a:ext>
            </a:extLst>
          </p:cNvPr>
          <p:cNvSpPr txBox="1"/>
          <p:nvPr/>
        </p:nvSpPr>
        <p:spPr>
          <a:xfrm>
            <a:off x="732673" y="3916833"/>
            <a:ext cx="4496551"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pPr>
            <a:r>
              <a:rPr b="1" dirty="0" lang="en-US" sz="1800">
                <a:solidFill>
                  <a:schemeClr val="bg1"/>
                </a:solidFill>
                <a:latin charset="0" panose="00000500000000000000" pitchFamily="2" typeface="Montserrat"/>
                <a:ea typeface="Calibri"/>
                <a:cs typeface="Calibri"/>
                <a:sym typeface="Calibri"/>
              </a:rPr>
              <a:t>Frequency</a:t>
            </a:r>
            <a:r>
              <a:rPr dirty="0" lang="en-US" sz="1800">
                <a:solidFill>
                  <a:schemeClr val="bg1"/>
                </a:solidFill>
                <a:latin charset="0" panose="00000500000000000000" pitchFamily="2" typeface="Montserrat"/>
                <a:ea typeface="Calibri"/>
                <a:cs typeface="Calibri"/>
                <a:sym typeface="Calibri"/>
              </a:rPr>
              <a:t> can help guide the need for further assessment and the intensity of intervention.</a:t>
            </a:r>
            <a:endParaRPr b="1" dirty="0" lang="en-US" sz="1800">
              <a:solidFill>
                <a:schemeClr val="bg1"/>
              </a:solidFill>
              <a:latin charset="0" panose="00000500000000000000" pitchFamily="2" typeface="Montserrat"/>
              <a:ea typeface="Calibri"/>
              <a:cs typeface="Calibri"/>
              <a:sym typeface="Calibri"/>
            </a:endParaRPr>
          </a:p>
        </p:txBody>
      </p:sp>
      <p:grpSp>
        <p:nvGrpSpPr>
          <p:cNvPr id="7" name="Group 6">
            <a:extLst>
              <a:ext uri="{FF2B5EF4-FFF2-40B4-BE49-F238E27FC236}">
                <a16:creationId xmlns:a16="http://schemas.microsoft.com/office/drawing/2014/main" id="{2C369880-5529-4DD1-BE3C-616F318F14AA}"/>
              </a:ext>
            </a:extLst>
          </p:cNvPr>
          <p:cNvGrpSpPr/>
          <p:nvPr/>
        </p:nvGrpSpPr>
        <p:grpSpPr>
          <a:xfrm>
            <a:off x="840957" y="3232045"/>
            <a:ext cx="3842871" cy="493752"/>
            <a:chOff x="936014" y="3880371"/>
            <a:chExt cx="3842871" cy="493752"/>
          </a:xfrm>
        </p:grpSpPr>
        <p:sp>
          <p:nvSpPr>
            <p:cNvPr id="23" name="Rectangle 22">
              <a:extLst>
                <a:ext uri="{FF2B5EF4-FFF2-40B4-BE49-F238E27FC236}">
                  <a16:creationId xmlns:a16="http://schemas.microsoft.com/office/drawing/2014/main" id="{496B71D1-604B-4DB4-A666-1443793275D9}"/>
                </a:ext>
              </a:extLst>
            </p:cNvPr>
            <p:cNvSpPr/>
            <p:nvPr/>
          </p:nvSpPr>
          <p:spPr>
            <a:xfrm>
              <a:off x="936014" y="3880371"/>
              <a:ext cx="3842871" cy="49374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s-VE"/>
            </a:p>
          </p:txBody>
        </p:sp>
        <p:sp>
          <p:nvSpPr>
            <p:cNvPr id="19" name="Freeform: Shape 18">
              <a:extLst>
                <a:ext uri="{FF2B5EF4-FFF2-40B4-BE49-F238E27FC236}">
                  <a16:creationId xmlns:a16="http://schemas.microsoft.com/office/drawing/2014/main" id="{E90239C5-82AD-414E-BEA5-FD683C26A100}"/>
                </a:ext>
              </a:extLst>
            </p:cNvPr>
            <p:cNvSpPr/>
            <p:nvPr/>
          </p:nvSpPr>
          <p:spPr>
            <a:xfrm>
              <a:off x="936014" y="3937578"/>
              <a:ext cx="1085667" cy="422467"/>
            </a:xfrm>
            <a:custGeom>
              <a:avLst/>
              <a:gdLst>
                <a:gd fmla="*/ 0 w 1102968" name="connsiteX0"/>
                <a:gd fmla="*/ 0 h 551352" name="connsiteY0"/>
                <a:gd fmla="*/ 1102968 w 1102968" name="connsiteX1"/>
                <a:gd fmla="*/ 0 h 551352" name="connsiteY1"/>
                <a:gd fmla="*/ 1102968 w 1102968" name="connsiteX2"/>
                <a:gd fmla="*/ 551352 h 551352" name="connsiteY2"/>
                <a:gd fmla="*/ 0 w 1102968" name="connsiteX3"/>
                <a:gd fmla="*/ 551352 h 551352" name="connsiteY3"/>
                <a:gd fmla="*/ 0 w 1102968" name="connsiteX4"/>
                <a:gd fmla="*/ 0 h 551352" name="connsiteY4"/>
              </a:gdLst>
              <a:ahLst/>
              <a:cxnLst>
                <a:cxn ang="0">
                  <a:pos x="connsiteX0" y="connsiteY0"/>
                </a:cxn>
                <a:cxn ang="0">
                  <a:pos x="connsiteX1" y="connsiteY1"/>
                </a:cxn>
                <a:cxn ang="0">
                  <a:pos x="connsiteX2" y="connsiteY2"/>
                </a:cxn>
                <a:cxn ang="0">
                  <a:pos x="connsiteX3" y="connsiteY3"/>
                </a:cxn>
                <a:cxn ang="0">
                  <a:pos x="connsiteX4" y="connsiteY4"/>
                </a:cxn>
              </a:cxnLst>
              <a:rect b="b" l="l" r="r" t="t"/>
              <a:pathLst>
                <a:path h="551352" w="1102968">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nchor="ctr" anchorCtr="0" bIns="10160" lIns="10160" numCol="1" rIns="10160" spcCol="1270" spcFirstLastPara="0" tIns="10160" vert="horz" wrap="square">
              <a:noAutofit/>
            </a:bodyPr>
            <a:lstStyle/>
            <a:p>
              <a:pPr algn="r" defTabSz="711200" indent="0" lvl="0" marL="0">
                <a:lnSpc>
                  <a:spcPct val="90000"/>
                </a:lnSpc>
                <a:spcBef>
                  <a:spcPct val="0"/>
                </a:spcBef>
                <a:spcAft>
                  <a:spcPct val="35000"/>
                </a:spcAft>
                <a:buNone/>
              </a:pPr>
              <a:r>
                <a:rPr dirty="0" kern="1200" lang="en-US">
                  <a:solidFill>
                    <a:schemeClr val="bg1"/>
                  </a:solidFill>
                  <a:latin charset="0" panose="00000500000000000000" pitchFamily="2" typeface="Montserrat"/>
                </a:rPr>
                <a:t>Weekly          to daily</a:t>
              </a:r>
            </a:p>
          </p:txBody>
        </p:sp>
        <p:sp>
          <p:nvSpPr>
            <p:cNvPr id="2" name="Arrow: Right 1">
              <a:extLst>
                <a:ext uri="{FF2B5EF4-FFF2-40B4-BE49-F238E27FC236}">
                  <a16:creationId xmlns:a16="http://schemas.microsoft.com/office/drawing/2014/main" id="{0461F3A6-A259-44A4-8551-4D852878BF44}"/>
                </a:ext>
              </a:extLst>
            </p:cNvPr>
            <p:cNvSpPr/>
            <p:nvPr/>
          </p:nvSpPr>
          <p:spPr>
            <a:xfrm>
              <a:off x="2118907" y="4052533"/>
              <a:ext cx="814143" cy="186736"/>
            </a:xfrm>
            <a:prstGeom prst="rightArrow">
              <a:avLst>
                <a:gd fmla="val 42350" name="adj1"/>
                <a:gd fmla="val 50000" name="adj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dirty="0" lang="en-US"/>
            </a:p>
          </p:txBody>
        </p:sp>
        <p:sp>
          <p:nvSpPr>
            <p:cNvPr id="26" name="Freeform: Shape 25">
              <a:extLst>
                <a:ext uri="{FF2B5EF4-FFF2-40B4-BE49-F238E27FC236}">
                  <a16:creationId xmlns:a16="http://schemas.microsoft.com/office/drawing/2014/main" id="{9D477C2B-5A86-4CE3-A129-4750FCE78779}"/>
                </a:ext>
              </a:extLst>
            </p:cNvPr>
            <p:cNvSpPr/>
            <p:nvPr/>
          </p:nvSpPr>
          <p:spPr>
            <a:xfrm>
              <a:off x="3029961" y="3913947"/>
              <a:ext cx="1748924" cy="460176"/>
            </a:xfrm>
            <a:custGeom>
              <a:avLst/>
              <a:gdLst>
                <a:gd fmla="*/ 0 w 1102968" name="connsiteX0"/>
                <a:gd fmla="*/ 0 h 551352" name="connsiteY0"/>
                <a:gd fmla="*/ 1102968 w 1102968" name="connsiteX1"/>
                <a:gd fmla="*/ 0 h 551352" name="connsiteY1"/>
                <a:gd fmla="*/ 1102968 w 1102968" name="connsiteX2"/>
                <a:gd fmla="*/ 551352 h 551352" name="connsiteY2"/>
                <a:gd fmla="*/ 0 w 1102968" name="connsiteX3"/>
                <a:gd fmla="*/ 551352 h 551352" name="connsiteY3"/>
                <a:gd fmla="*/ 0 w 1102968" name="connsiteX4"/>
                <a:gd fmla="*/ 0 h 551352" name="connsiteY4"/>
              </a:gdLst>
              <a:ahLst/>
              <a:cxnLst>
                <a:cxn ang="0">
                  <a:pos x="connsiteX0" y="connsiteY0"/>
                </a:cxn>
                <a:cxn ang="0">
                  <a:pos x="connsiteX1" y="connsiteY1"/>
                </a:cxn>
                <a:cxn ang="0">
                  <a:pos x="connsiteX2" y="connsiteY2"/>
                </a:cxn>
                <a:cxn ang="0">
                  <a:pos x="connsiteX3" y="connsiteY3"/>
                </a:cxn>
                <a:cxn ang="0">
                  <a:pos x="connsiteX4" y="connsiteY4"/>
                </a:cxn>
              </a:cxnLst>
              <a:rect b="b" l="l" r="r" t="t"/>
              <a:pathLst>
                <a:path h="551352" w="1102968">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nchor="ctr" anchorCtr="0" bIns="10160" lIns="10160" numCol="1" rIns="10160" spcCol="1270" spcFirstLastPara="0" tIns="10160" vert="horz" wrap="square">
              <a:noAutofit/>
            </a:bodyPr>
            <a:lstStyle/>
            <a:p>
              <a:pPr defTabSz="711200" indent="0" lvl="0" marL="0">
                <a:lnSpc>
                  <a:spcPct val="90000"/>
                </a:lnSpc>
                <a:spcBef>
                  <a:spcPct val="0"/>
                </a:spcBef>
                <a:spcAft>
                  <a:spcPct val="35000"/>
                </a:spcAft>
                <a:buNone/>
              </a:pPr>
              <a:r>
                <a:rPr dirty="0" kern="1200" lang="en-US">
                  <a:solidFill>
                    <a:schemeClr val="bg1"/>
                  </a:solidFill>
                  <a:latin charset="0" panose="00000500000000000000" pitchFamily="2" typeface="Montserrat"/>
                </a:rPr>
                <a:t>Assess for treatment (referral or medication)</a:t>
              </a:r>
            </a:p>
          </p:txBody>
        </p:sp>
      </p:grpSp>
      <p:sp>
        <p:nvSpPr>
          <p:cNvPr id="29" name="Google Shape;41;p13">
            <a:extLst>
              <a:ext uri="{FF2B5EF4-FFF2-40B4-BE49-F238E27FC236}">
                <a16:creationId xmlns:a16="http://schemas.microsoft.com/office/drawing/2014/main" id="{E0F15C0E-8282-4054-A09D-588EBF77044C}"/>
              </a:ext>
            </a:extLst>
          </p:cNvPr>
          <p:cNvSpPr txBox="1"/>
          <p:nvPr/>
        </p:nvSpPr>
        <p:spPr>
          <a:xfrm>
            <a:off x="732672" y="4630673"/>
            <a:ext cx="4182228" cy="351671"/>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pPr>
            <a:r>
              <a:rPr b="1" dirty="0" lang="en-US" sz="1200">
                <a:solidFill>
                  <a:schemeClr val="bg1"/>
                </a:solidFill>
                <a:latin charset="0" panose="00000500000000000000" pitchFamily="2" typeface="Montserrat"/>
                <a:ea typeface="Calibri"/>
                <a:cs typeface="Calibri"/>
                <a:sym typeface="Calibri"/>
              </a:rPr>
              <a:t>*5 for males and 4 for females; Validated by Smith et al., 2009</a:t>
            </a:r>
          </a:p>
        </p:txBody>
      </p:sp>
      <p:grpSp>
        <p:nvGrpSpPr>
          <p:cNvPr id="10" name="Group 9">
            <a:extLst>
              <a:ext uri="{FF2B5EF4-FFF2-40B4-BE49-F238E27FC236}">
                <a16:creationId xmlns:a16="http://schemas.microsoft.com/office/drawing/2014/main" id="{5060C70A-3D51-4536-B299-78EA92DFFFDD}"/>
              </a:ext>
            </a:extLst>
          </p:cNvPr>
          <p:cNvGrpSpPr/>
          <p:nvPr/>
        </p:nvGrpSpPr>
        <p:grpSpPr>
          <a:xfrm>
            <a:off x="840959" y="1806773"/>
            <a:ext cx="3842871" cy="495333"/>
            <a:chOff x="840959" y="1806773"/>
            <a:chExt cx="3842871" cy="495333"/>
          </a:xfrm>
        </p:grpSpPr>
        <p:grpSp>
          <p:nvGrpSpPr>
            <p:cNvPr id="4" name="Group 3">
              <a:extLst>
                <a:ext uri="{FF2B5EF4-FFF2-40B4-BE49-F238E27FC236}">
                  <a16:creationId xmlns:a16="http://schemas.microsoft.com/office/drawing/2014/main" id="{CAA90EDB-4441-4133-80AE-2750DD37F91D}"/>
                </a:ext>
              </a:extLst>
            </p:cNvPr>
            <p:cNvGrpSpPr/>
            <p:nvPr/>
          </p:nvGrpSpPr>
          <p:grpSpPr>
            <a:xfrm>
              <a:off x="840959" y="1806773"/>
              <a:ext cx="3842871" cy="495333"/>
              <a:chOff x="936014" y="1660060"/>
              <a:chExt cx="3842871" cy="495333"/>
            </a:xfrm>
          </p:grpSpPr>
          <p:sp>
            <p:nvSpPr>
              <p:cNvPr id="21" name="Rectangle 20">
                <a:extLst>
                  <a:ext uri="{FF2B5EF4-FFF2-40B4-BE49-F238E27FC236}">
                    <a16:creationId xmlns:a16="http://schemas.microsoft.com/office/drawing/2014/main" id="{49803044-2436-4D7F-A47B-CCCCE7049F4E}"/>
                  </a:ext>
                </a:extLst>
              </p:cNvPr>
              <p:cNvSpPr/>
              <p:nvPr/>
            </p:nvSpPr>
            <p:spPr>
              <a:xfrm>
                <a:off x="936014" y="1660060"/>
                <a:ext cx="3842871" cy="49533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s-VE"/>
              </a:p>
            </p:txBody>
          </p:sp>
          <p:sp>
            <p:nvSpPr>
              <p:cNvPr id="15" name="Freeform: Shape 14">
                <a:extLst>
                  <a:ext uri="{FF2B5EF4-FFF2-40B4-BE49-F238E27FC236}">
                    <a16:creationId xmlns:a16="http://schemas.microsoft.com/office/drawing/2014/main" id="{2CF2E075-FEAD-4F8B-81D1-B5B042C318F3}"/>
                  </a:ext>
                </a:extLst>
              </p:cNvPr>
              <p:cNvSpPr/>
              <p:nvPr/>
            </p:nvSpPr>
            <p:spPr>
              <a:xfrm>
                <a:off x="936014" y="1760790"/>
                <a:ext cx="1085982" cy="311618"/>
              </a:xfrm>
              <a:custGeom>
                <a:avLst/>
                <a:gdLst>
                  <a:gd fmla="*/ 0 w 1102968" name="connsiteX0"/>
                  <a:gd fmla="*/ 0 h 551352" name="connsiteY0"/>
                  <a:gd fmla="*/ 1102968 w 1102968" name="connsiteX1"/>
                  <a:gd fmla="*/ 0 h 551352" name="connsiteY1"/>
                  <a:gd fmla="*/ 1102968 w 1102968" name="connsiteX2"/>
                  <a:gd fmla="*/ 551352 h 551352" name="connsiteY2"/>
                  <a:gd fmla="*/ 0 w 1102968" name="connsiteX3"/>
                  <a:gd fmla="*/ 551352 h 551352" name="connsiteY3"/>
                  <a:gd fmla="*/ 0 w 1102968" name="connsiteX4"/>
                  <a:gd fmla="*/ 0 h 551352" name="connsiteY4"/>
                </a:gdLst>
                <a:ahLst/>
                <a:cxnLst>
                  <a:cxn ang="0">
                    <a:pos x="connsiteX0" y="connsiteY0"/>
                  </a:cxn>
                  <a:cxn ang="0">
                    <a:pos x="connsiteX1" y="connsiteY1"/>
                  </a:cxn>
                  <a:cxn ang="0">
                    <a:pos x="connsiteX2" y="connsiteY2"/>
                  </a:cxn>
                  <a:cxn ang="0">
                    <a:pos x="connsiteX3" y="connsiteY3"/>
                  </a:cxn>
                  <a:cxn ang="0">
                    <a:pos x="connsiteX4" y="connsiteY4"/>
                  </a:cxn>
                </a:cxnLst>
                <a:rect b="b" l="l" r="r" t="t"/>
                <a:pathLst>
                  <a:path h="551352" w="1102968">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nchor="ctr" anchorCtr="0" bIns="10160" lIns="10160" numCol="1" rIns="10160" spcCol="1270" spcFirstLastPara="0" tIns="10160" vert="horz" wrap="square">
                <a:noAutofit/>
              </a:bodyPr>
              <a:lstStyle/>
              <a:p>
                <a:pPr algn="r" defTabSz="711200" indent="0" lvl="0" marL="0">
                  <a:lnSpc>
                    <a:spcPct val="90000"/>
                  </a:lnSpc>
                  <a:spcBef>
                    <a:spcPct val="0"/>
                  </a:spcBef>
                  <a:spcAft>
                    <a:spcPct val="35000"/>
                  </a:spcAft>
                  <a:buNone/>
                </a:pPr>
                <a:r>
                  <a:rPr dirty="0" kern="1200" lang="en-US">
                    <a:solidFill>
                      <a:schemeClr val="bg1"/>
                    </a:solidFill>
                    <a:latin charset="0" panose="00000500000000000000" pitchFamily="2" typeface="Montserrat"/>
                  </a:rPr>
                  <a:t>Never</a:t>
                </a:r>
              </a:p>
            </p:txBody>
          </p:sp>
          <p:sp>
            <p:nvSpPr>
              <p:cNvPr id="28" name="Freeform: Shape 27">
                <a:extLst>
                  <a:ext uri="{FF2B5EF4-FFF2-40B4-BE49-F238E27FC236}">
                    <a16:creationId xmlns:a16="http://schemas.microsoft.com/office/drawing/2014/main" id="{19847A16-6F36-4466-9728-CD1A171A071F}"/>
                  </a:ext>
                </a:extLst>
              </p:cNvPr>
              <p:cNvSpPr/>
              <p:nvPr/>
            </p:nvSpPr>
            <p:spPr>
              <a:xfrm>
                <a:off x="3029961" y="1762720"/>
                <a:ext cx="744849" cy="309688"/>
              </a:xfrm>
              <a:custGeom>
                <a:avLst/>
                <a:gdLst>
                  <a:gd fmla="*/ 0 w 1102968" name="connsiteX0"/>
                  <a:gd fmla="*/ 0 h 551352" name="connsiteY0"/>
                  <a:gd fmla="*/ 1102968 w 1102968" name="connsiteX1"/>
                  <a:gd fmla="*/ 0 h 551352" name="connsiteY1"/>
                  <a:gd fmla="*/ 1102968 w 1102968" name="connsiteX2"/>
                  <a:gd fmla="*/ 551352 h 551352" name="connsiteY2"/>
                  <a:gd fmla="*/ 0 w 1102968" name="connsiteX3"/>
                  <a:gd fmla="*/ 551352 h 551352" name="connsiteY3"/>
                  <a:gd fmla="*/ 0 w 1102968" name="connsiteX4"/>
                  <a:gd fmla="*/ 0 h 551352" name="connsiteY4"/>
                </a:gdLst>
                <a:ahLst/>
                <a:cxnLst>
                  <a:cxn ang="0">
                    <a:pos x="connsiteX0" y="connsiteY0"/>
                  </a:cxn>
                  <a:cxn ang="0">
                    <a:pos x="connsiteX1" y="connsiteY1"/>
                  </a:cxn>
                  <a:cxn ang="0">
                    <a:pos x="connsiteX2" y="connsiteY2"/>
                  </a:cxn>
                  <a:cxn ang="0">
                    <a:pos x="connsiteX3" y="connsiteY3"/>
                  </a:cxn>
                  <a:cxn ang="0">
                    <a:pos x="connsiteX4" y="connsiteY4"/>
                  </a:cxn>
                </a:cxnLst>
                <a:rect b="b" l="l" r="r" t="t"/>
                <a:pathLst>
                  <a:path h="551352" w="1102968">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nchor="ctr" anchorCtr="0" bIns="10160" lIns="10160" numCol="1" rIns="10160" spcCol="1270" spcFirstLastPara="0" tIns="10160" vert="horz" wrap="square">
                <a:noAutofit/>
              </a:bodyPr>
              <a:lstStyle/>
              <a:p>
                <a:pPr defTabSz="711200" indent="0" lvl="0" marL="0">
                  <a:lnSpc>
                    <a:spcPct val="90000"/>
                  </a:lnSpc>
                  <a:spcBef>
                    <a:spcPct val="0"/>
                  </a:spcBef>
                  <a:spcAft>
                    <a:spcPct val="35000"/>
                  </a:spcAft>
                  <a:buNone/>
                </a:pPr>
                <a:r>
                  <a:rPr dirty="0" kern="1200" lang="en-US">
                    <a:solidFill>
                      <a:schemeClr val="bg1"/>
                    </a:solidFill>
                    <a:latin charset="0" panose="00000500000000000000" pitchFamily="2" typeface="Montserrat"/>
                  </a:rPr>
                  <a:t>Reinforce</a:t>
                </a:r>
              </a:p>
            </p:txBody>
          </p:sp>
        </p:grpSp>
        <p:sp>
          <p:nvSpPr>
            <p:cNvPr id="31" name="Arrow: Right 30">
              <a:extLst>
                <a:ext uri="{FF2B5EF4-FFF2-40B4-BE49-F238E27FC236}">
                  <a16:creationId xmlns:a16="http://schemas.microsoft.com/office/drawing/2014/main" id="{DFFDE014-D396-4904-A331-FEA08792E1D8}"/>
                </a:ext>
              </a:extLst>
            </p:cNvPr>
            <p:cNvSpPr/>
            <p:nvPr/>
          </p:nvSpPr>
          <p:spPr>
            <a:xfrm>
              <a:off x="2021214" y="1961071"/>
              <a:ext cx="814143" cy="186736"/>
            </a:xfrm>
            <a:prstGeom prst="rightArrow">
              <a:avLst>
                <a:gd fmla="val 42350" name="adj1"/>
                <a:gd fmla="val 50000" name="adj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dirty="0" lang="en-US"/>
            </a:p>
          </p:txBody>
        </p:sp>
      </p:grpSp>
      <p:grpSp>
        <p:nvGrpSpPr>
          <p:cNvPr id="11" name="Group 10">
            <a:extLst>
              <a:ext uri="{FF2B5EF4-FFF2-40B4-BE49-F238E27FC236}">
                <a16:creationId xmlns:a16="http://schemas.microsoft.com/office/drawing/2014/main" id="{93169F23-77F0-4066-AE49-F8D0BF7A236D}"/>
              </a:ext>
            </a:extLst>
          </p:cNvPr>
          <p:cNvGrpSpPr/>
          <p:nvPr/>
        </p:nvGrpSpPr>
        <p:grpSpPr>
          <a:xfrm>
            <a:off x="840958" y="2517266"/>
            <a:ext cx="3842871" cy="495334"/>
            <a:chOff x="840958" y="2517266"/>
            <a:chExt cx="3842871" cy="495334"/>
          </a:xfrm>
        </p:grpSpPr>
        <p:grpSp>
          <p:nvGrpSpPr>
            <p:cNvPr id="6" name="Group 5">
              <a:extLst>
                <a:ext uri="{FF2B5EF4-FFF2-40B4-BE49-F238E27FC236}">
                  <a16:creationId xmlns:a16="http://schemas.microsoft.com/office/drawing/2014/main" id="{530D888E-274A-4219-AEEF-AF78EC5E9671}"/>
                </a:ext>
              </a:extLst>
            </p:cNvPr>
            <p:cNvGrpSpPr/>
            <p:nvPr/>
          </p:nvGrpSpPr>
          <p:grpSpPr>
            <a:xfrm>
              <a:off x="840958" y="2517266"/>
              <a:ext cx="3842871" cy="495334"/>
              <a:chOff x="936014" y="2784242"/>
              <a:chExt cx="3842871" cy="495334"/>
            </a:xfrm>
          </p:grpSpPr>
          <p:sp>
            <p:nvSpPr>
              <p:cNvPr id="22" name="Rectangle 21">
                <a:extLst>
                  <a:ext uri="{FF2B5EF4-FFF2-40B4-BE49-F238E27FC236}">
                    <a16:creationId xmlns:a16="http://schemas.microsoft.com/office/drawing/2014/main" id="{45921447-FC1A-4BC5-8F4F-FD1F9CD3FFD8}"/>
                  </a:ext>
                </a:extLst>
              </p:cNvPr>
              <p:cNvSpPr/>
              <p:nvPr/>
            </p:nvSpPr>
            <p:spPr>
              <a:xfrm>
                <a:off x="936014" y="2784242"/>
                <a:ext cx="3842871" cy="4953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s-VE"/>
              </a:p>
            </p:txBody>
          </p:sp>
          <p:sp>
            <p:nvSpPr>
              <p:cNvPr id="17" name="Freeform: Shape 16">
                <a:extLst>
                  <a:ext uri="{FF2B5EF4-FFF2-40B4-BE49-F238E27FC236}">
                    <a16:creationId xmlns:a16="http://schemas.microsoft.com/office/drawing/2014/main" id="{F8E71F78-4A52-4055-9CE6-AD40ACBF9914}"/>
                  </a:ext>
                </a:extLst>
              </p:cNvPr>
              <p:cNvSpPr/>
              <p:nvPr/>
            </p:nvSpPr>
            <p:spPr>
              <a:xfrm>
                <a:off x="936014" y="2785833"/>
                <a:ext cx="1085982" cy="493743"/>
              </a:xfrm>
              <a:custGeom>
                <a:avLst/>
                <a:gdLst>
                  <a:gd fmla="*/ 0 w 1102968" name="connsiteX0"/>
                  <a:gd fmla="*/ 0 h 551352" name="connsiteY0"/>
                  <a:gd fmla="*/ 1102968 w 1102968" name="connsiteX1"/>
                  <a:gd fmla="*/ 0 h 551352" name="connsiteY1"/>
                  <a:gd fmla="*/ 1102968 w 1102968" name="connsiteX2"/>
                  <a:gd fmla="*/ 551352 h 551352" name="connsiteY2"/>
                  <a:gd fmla="*/ 0 w 1102968" name="connsiteX3"/>
                  <a:gd fmla="*/ 551352 h 551352" name="connsiteY3"/>
                  <a:gd fmla="*/ 0 w 1102968" name="connsiteX4"/>
                  <a:gd fmla="*/ 0 h 551352" name="connsiteY4"/>
                </a:gdLst>
                <a:ahLst/>
                <a:cxnLst>
                  <a:cxn ang="0">
                    <a:pos x="connsiteX0" y="connsiteY0"/>
                  </a:cxn>
                  <a:cxn ang="0">
                    <a:pos x="connsiteX1" y="connsiteY1"/>
                  </a:cxn>
                  <a:cxn ang="0">
                    <a:pos x="connsiteX2" y="connsiteY2"/>
                  </a:cxn>
                  <a:cxn ang="0">
                    <a:pos x="connsiteX3" y="connsiteY3"/>
                  </a:cxn>
                  <a:cxn ang="0">
                    <a:pos x="connsiteX4" y="connsiteY4"/>
                  </a:cxn>
                </a:cxnLst>
                <a:rect b="b" l="l" r="r" t="t"/>
                <a:pathLst>
                  <a:path h="551352" w="1102968">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nchor="ctr" anchorCtr="0" bIns="10160" lIns="10160" numCol="1" rIns="10160" spcCol="1270" spcFirstLastPara="0" tIns="10160" vert="horz" wrap="square">
                <a:noAutofit/>
              </a:bodyPr>
              <a:lstStyle/>
              <a:p>
                <a:pPr algn="r" defTabSz="711200" indent="0" lvl="0" marL="0">
                  <a:lnSpc>
                    <a:spcPct val="90000"/>
                  </a:lnSpc>
                  <a:spcBef>
                    <a:spcPct val="0"/>
                  </a:spcBef>
                  <a:spcAft>
                    <a:spcPct val="35000"/>
                  </a:spcAft>
                  <a:buNone/>
                </a:pPr>
                <a:r>
                  <a:rPr dirty="0" kern="1200" lang="en-US">
                    <a:solidFill>
                      <a:schemeClr val="bg1"/>
                    </a:solidFill>
                    <a:latin charset="0" panose="00000500000000000000" pitchFamily="2" typeface="Montserrat"/>
                  </a:rPr>
                  <a:t>Monthly (less than weekly)</a:t>
                </a:r>
              </a:p>
            </p:txBody>
          </p:sp>
          <p:sp>
            <p:nvSpPr>
              <p:cNvPr id="27" name="Freeform: Shape 26">
                <a:extLst>
                  <a:ext uri="{FF2B5EF4-FFF2-40B4-BE49-F238E27FC236}">
                    <a16:creationId xmlns:a16="http://schemas.microsoft.com/office/drawing/2014/main" id="{A55C07C9-4E43-4B69-82DA-09B33B70B7EB}"/>
                  </a:ext>
                </a:extLst>
              </p:cNvPr>
              <p:cNvSpPr/>
              <p:nvPr/>
            </p:nvSpPr>
            <p:spPr>
              <a:xfrm>
                <a:off x="3029961" y="2785832"/>
                <a:ext cx="1748924" cy="493743"/>
              </a:xfrm>
              <a:custGeom>
                <a:avLst/>
                <a:gdLst>
                  <a:gd fmla="*/ 0 w 1102968" name="connsiteX0"/>
                  <a:gd fmla="*/ 0 h 551352" name="connsiteY0"/>
                  <a:gd fmla="*/ 1102968 w 1102968" name="connsiteX1"/>
                  <a:gd fmla="*/ 0 h 551352" name="connsiteY1"/>
                  <a:gd fmla="*/ 1102968 w 1102968" name="connsiteX2"/>
                  <a:gd fmla="*/ 551352 h 551352" name="connsiteY2"/>
                  <a:gd fmla="*/ 0 w 1102968" name="connsiteX3"/>
                  <a:gd fmla="*/ 551352 h 551352" name="connsiteY3"/>
                  <a:gd fmla="*/ 0 w 1102968" name="connsiteX4"/>
                  <a:gd fmla="*/ 0 h 551352" name="connsiteY4"/>
                </a:gdLst>
                <a:ahLst/>
                <a:cxnLst>
                  <a:cxn ang="0">
                    <a:pos x="connsiteX0" y="connsiteY0"/>
                  </a:cxn>
                  <a:cxn ang="0">
                    <a:pos x="connsiteX1" y="connsiteY1"/>
                  </a:cxn>
                  <a:cxn ang="0">
                    <a:pos x="connsiteX2" y="connsiteY2"/>
                  </a:cxn>
                  <a:cxn ang="0">
                    <a:pos x="connsiteX3" y="connsiteY3"/>
                  </a:cxn>
                  <a:cxn ang="0">
                    <a:pos x="connsiteX4" y="connsiteY4"/>
                  </a:cxn>
                </a:cxnLst>
                <a:rect b="b" l="l" r="r" t="t"/>
                <a:pathLst>
                  <a:path h="551352" w="1102968">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nchor="ctr" anchorCtr="0" bIns="10160" lIns="10160" numCol="1" rIns="10160" spcCol="1270" spcFirstLastPara="0" tIns="10160" vert="horz" wrap="square">
                <a:noAutofit/>
              </a:bodyPr>
              <a:lstStyle/>
              <a:p>
                <a:pPr defTabSz="711200" indent="0" lvl="0" marL="0">
                  <a:lnSpc>
                    <a:spcPct val="90000"/>
                  </a:lnSpc>
                  <a:spcBef>
                    <a:spcPct val="0"/>
                  </a:spcBef>
                  <a:spcAft>
                    <a:spcPct val="35000"/>
                  </a:spcAft>
                  <a:buNone/>
                </a:pPr>
                <a:r>
                  <a:rPr dirty="0" kern="1200" lang="en-US">
                    <a:solidFill>
                      <a:schemeClr val="bg1"/>
                    </a:solidFill>
                    <a:latin charset="0" panose="00000500000000000000" pitchFamily="2" typeface="Montserrat"/>
                  </a:rPr>
                  <a:t>Give brief advice or brief intervention (BI)</a:t>
                </a:r>
              </a:p>
            </p:txBody>
          </p:sp>
        </p:grpSp>
        <p:sp>
          <p:nvSpPr>
            <p:cNvPr id="32" name="Arrow: Right 31">
              <a:extLst>
                <a:ext uri="{FF2B5EF4-FFF2-40B4-BE49-F238E27FC236}">
                  <a16:creationId xmlns:a16="http://schemas.microsoft.com/office/drawing/2014/main" id="{B265D540-7D41-4D42-8D8C-98C40E16390F}"/>
                </a:ext>
              </a:extLst>
            </p:cNvPr>
            <p:cNvSpPr/>
            <p:nvPr/>
          </p:nvSpPr>
          <p:spPr>
            <a:xfrm>
              <a:off x="2023849" y="2673707"/>
              <a:ext cx="814143" cy="186736"/>
            </a:xfrm>
            <a:prstGeom prst="rightArrow">
              <a:avLst>
                <a:gd fmla="val 42350" name="adj1"/>
                <a:gd fmla="val 50000" name="adj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dirty="0" lang="en-US"/>
            </a:p>
          </p:txBody>
        </p:sp>
      </p:grpSp>
    </p:spTree>
    <p:extLst>
      <p:ext uri="{BB962C8B-B14F-4D97-AF65-F5344CB8AC3E}">
        <p14:creationId xmlns:p14="http://schemas.microsoft.com/office/powerpoint/2010/main" val="586864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8" name="Google Shape;268;p29"/>
          <p:cNvSpPr txBox="1">
            <a:spLocks noGrp="1"/>
          </p:cNvSpPr>
          <p:nvPr>
            <p:ph idx="4294967295"/>
          </p:nvPr>
        </p:nvSpPr>
        <p:spPr>
          <a:xfrm>
            <a:off x="558716" y="1158757"/>
            <a:ext cx="3706103" cy="2927466"/>
          </a:xfrm>
          <a:prstGeom prst="rect">
            <a:avLst/>
          </a:prstGeom>
          <a:noFill/>
          <a:ln>
            <a:noFill/>
          </a:ln>
        </p:spPr>
        <p:txBody>
          <a:bodyPr spcFirstLastPara="1" wrap="square" lIns="68569" tIns="34275" rIns="68569" bIns="34275" anchor="t" anchorCtr="0">
            <a:noAutofit/>
          </a:bodyPr>
          <a:lstStyle/>
          <a:p>
            <a:pPr marL="257175"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Based in motivational interviewing – empathetic, nonjudgmental approach</a:t>
            </a:r>
          </a:p>
          <a:p>
            <a:pPr marL="257175"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Not sure how to talk to patients about alcohol/drug use?</a:t>
            </a:r>
          </a:p>
          <a:p>
            <a:pPr marL="714375" lvl="1" indent="-242888">
              <a:lnSpc>
                <a:spcPct val="100000"/>
              </a:lnSpc>
              <a:spcBef>
                <a:spcPts val="600"/>
              </a:spcBef>
              <a:buClr>
                <a:schemeClr val="bg1"/>
              </a:buClr>
              <a:buSzPct val="80000"/>
              <a:buFont typeface="Montserrat" panose="00000500000000000000" pitchFamily="2" charset="0"/>
              <a:buChar char="O"/>
            </a:pPr>
            <a:r>
              <a:rPr lang="en-US" sz="1200" dirty="0">
                <a:solidFill>
                  <a:schemeClr val="bg1"/>
                </a:solidFill>
                <a:latin typeface="Montserrat" panose="00000500000000000000" pitchFamily="2" charset="0"/>
                <a:ea typeface="Times New Roman"/>
                <a:cs typeface="Times New Roman"/>
                <a:sym typeface="Times New Roman"/>
              </a:rPr>
              <a:t>The BI structure can help</a:t>
            </a:r>
          </a:p>
          <a:p>
            <a:pPr marL="714375" lvl="1" indent="-242888">
              <a:lnSpc>
                <a:spcPct val="100000"/>
              </a:lnSpc>
              <a:spcBef>
                <a:spcPts val="600"/>
              </a:spcBef>
              <a:buClr>
                <a:schemeClr val="bg1"/>
              </a:buClr>
              <a:buSzPct val="80000"/>
              <a:buFont typeface="Montserrat" panose="00000500000000000000" pitchFamily="2" charset="0"/>
              <a:buChar char="O"/>
            </a:pPr>
            <a:r>
              <a:rPr lang="en-US" sz="1200" dirty="0">
                <a:solidFill>
                  <a:schemeClr val="bg1"/>
                </a:solidFill>
                <a:latin typeface="Montserrat" panose="00000500000000000000" pitchFamily="2" charset="0"/>
                <a:ea typeface="Times New Roman"/>
                <a:cs typeface="Times New Roman"/>
                <a:sym typeface="Times New Roman"/>
              </a:rPr>
              <a:t>There are many online resources (“ED SBIRT”)</a:t>
            </a:r>
          </a:p>
          <a:p>
            <a:pPr marL="257175" indent="-242888">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Keep it brief!</a:t>
            </a:r>
          </a:p>
          <a:p>
            <a:pPr marL="714375" lvl="1" indent="-242888">
              <a:lnSpc>
                <a:spcPct val="100000"/>
              </a:lnSpc>
              <a:spcBef>
                <a:spcPts val="600"/>
              </a:spcBef>
              <a:buClr>
                <a:schemeClr val="bg1"/>
              </a:buClr>
              <a:buSzPct val="80000"/>
              <a:buFont typeface="Montserrat" panose="00000500000000000000" pitchFamily="2" charset="0"/>
              <a:buChar char="O"/>
            </a:pPr>
            <a:r>
              <a:rPr lang="en-US" sz="1200" dirty="0">
                <a:solidFill>
                  <a:schemeClr val="bg1"/>
                </a:solidFill>
                <a:latin typeface="Montserrat" panose="00000500000000000000" pitchFamily="2" charset="0"/>
                <a:ea typeface="Times New Roman"/>
                <a:cs typeface="Times New Roman"/>
                <a:sym typeface="Times New Roman"/>
              </a:rPr>
              <a:t>Small treatment effect</a:t>
            </a:r>
          </a:p>
        </p:txBody>
      </p:sp>
      <p:sp>
        <p:nvSpPr>
          <p:cNvPr id="12" name="Google Shape;41;p13">
            <a:extLst>
              <a:ext uri="{FF2B5EF4-FFF2-40B4-BE49-F238E27FC236}">
                <a16:creationId xmlns:a16="http://schemas.microsoft.com/office/drawing/2014/main" id="{67A97A10-36C0-49BC-A33F-3E5FEC24180B}"/>
              </a:ext>
            </a:extLst>
          </p:cNvPr>
          <p:cNvSpPr txBox="1"/>
          <p:nvPr/>
        </p:nvSpPr>
        <p:spPr>
          <a:xfrm>
            <a:off x="558716" y="346871"/>
            <a:ext cx="710732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Brief Intervention (BI)</a:t>
            </a:r>
          </a:p>
        </p:txBody>
      </p:sp>
      <p:cxnSp>
        <p:nvCxnSpPr>
          <p:cNvPr id="13" name="Straight Connector 12">
            <a:extLst>
              <a:ext uri="{FF2B5EF4-FFF2-40B4-BE49-F238E27FC236}">
                <a16:creationId xmlns:a16="http://schemas.microsoft.com/office/drawing/2014/main" id="{B6AD3D3A-7ED3-48FF-B340-D59322492CFC}"/>
              </a:ext>
            </a:extLst>
          </p:cNvPr>
          <p:cNvCxnSpPr>
            <a:cxnSpLocks/>
          </p:cNvCxnSpPr>
          <p:nvPr/>
        </p:nvCxnSpPr>
        <p:spPr>
          <a:xfrm>
            <a:off x="667002" y="993254"/>
            <a:ext cx="535406" cy="0"/>
          </a:xfrm>
          <a:prstGeom prst="line">
            <a:avLst/>
          </a:prstGeom>
          <a:noFill/>
          <a:ln w="57150" cap="flat" cmpd="sng" algn="ctr">
            <a:solidFill>
              <a:srgbClr val="4ABDE8">
                <a:shade val="95000"/>
                <a:satMod val="105000"/>
              </a:srgbClr>
            </a:solidFill>
            <a:prstDash val="solid"/>
          </a:ln>
          <a:effectLst/>
        </p:spPr>
      </p:cxnSp>
      <p:graphicFrame>
        <p:nvGraphicFramePr>
          <p:cNvPr id="2" name="Diagram 1">
            <a:extLst>
              <a:ext uri="{FF2B5EF4-FFF2-40B4-BE49-F238E27FC236}">
                <a16:creationId xmlns:a16="http://schemas.microsoft.com/office/drawing/2014/main" id="{99026BD3-E7B2-4713-A81E-377ED53D2E1E}"/>
              </a:ext>
            </a:extLst>
          </p:cNvPr>
          <p:cNvGraphicFramePr/>
          <p:nvPr>
            <p:extLst>
              <p:ext uri="{D42A27DB-BD31-4B8C-83A1-F6EECF244321}">
                <p14:modId xmlns:p14="http://schemas.microsoft.com/office/powerpoint/2010/main" val="320348443"/>
              </p:ext>
            </p:extLst>
          </p:nvPr>
        </p:nvGraphicFramePr>
        <p:xfrm>
          <a:off x="3710822" y="1057277"/>
          <a:ext cx="4874462" cy="3801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7" name="Google Shape;147;p27"/>
          <p:cNvSpPr txBox="1">
            <a:spLocks noGrp="1"/>
          </p:cNvSpPr>
          <p:nvPr>
            <p:ph idx="4294967295"/>
          </p:nvPr>
        </p:nvSpPr>
        <p:spPr>
          <a:xfrm>
            <a:off x="644439" y="1149868"/>
            <a:ext cx="7277980" cy="2996412"/>
          </a:xfrm>
          <a:prstGeom prst="rect">
            <a:avLst/>
          </a:prstGeom>
          <a:noFill/>
          <a:ln>
            <a:noFill/>
          </a:ln>
        </p:spPr>
        <p:txBody>
          <a:bodyPr spcFirstLastPara="1" wrap="square" lIns="68569" tIns="34275" rIns="68569" bIns="34275" anchor="t" anchorCtr="0">
            <a:noAutofit/>
          </a:bodyPr>
          <a:lstStyle/>
          <a:p>
            <a:pPr marL="0" indent="0">
              <a:buClr>
                <a:schemeClr val="bg1"/>
              </a:buClr>
              <a:buSzPct val="80000"/>
              <a:buNone/>
            </a:pPr>
            <a:r>
              <a:rPr lang="en-US" sz="1800" dirty="0">
                <a:solidFill>
                  <a:schemeClr val="bg1"/>
                </a:solidFill>
                <a:latin typeface="Montserrat" panose="00000500000000000000" pitchFamily="2" charset="0"/>
                <a:ea typeface="Times New Roman"/>
                <a:cs typeface="Times New Roman"/>
                <a:sym typeface="Times New Roman"/>
              </a:rPr>
              <a:t>Alcohol has opposing effects on inhibitory and excitatory neurotransmitters.</a:t>
            </a:r>
          </a:p>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It activates the inhibitory GABA receptor.</a:t>
            </a:r>
          </a:p>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It suppresses the excitatory NMDA subtype of the glutamate receptor.</a:t>
            </a:r>
          </a:p>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It acutely decreases brain activity and energy.</a:t>
            </a:r>
          </a:p>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It chronically causes GABA downregulation and NMDA upregulation.</a:t>
            </a:r>
          </a:p>
          <a:p>
            <a:pPr marL="742950" lvl="1" indent="-285750">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There is a new baseline of autonomic excitability and psychomotor agitation that is mitigated/suppressed by continuous alcohol ingestion.</a:t>
            </a:r>
          </a:p>
          <a:p>
            <a:pPr marL="742950" lvl="1" indent="-285750">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Acute cessation leads to alcohol withdrawal syndrome.</a:t>
            </a:r>
          </a:p>
        </p:txBody>
      </p:sp>
      <p:sp>
        <p:nvSpPr>
          <p:cNvPr id="111" name="Google Shape;41;p13">
            <a:extLst>
              <a:ext uri="{FF2B5EF4-FFF2-40B4-BE49-F238E27FC236}">
                <a16:creationId xmlns:a16="http://schemas.microsoft.com/office/drawing/2014/main" id="{CAA6B85B-A0F4-42B1-8A74-C2BD50C8E122}"/>
              </a:ext>
            </a:extLst>
          </p:cNvPr>
          <p:cNvSpPr txBox="1"/>
          <p:nvPr/>
        </p:nvSpPr>
        <p:spPr>
          <a:xfrm>
            <a:off x="644439" y="361946"/>
            <a:ext cx="7778040"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Pathophysiology – </a:t>
            </a:r>
            <a:r>
              <a:rPr lang="en-US" sz="3000" b="1" dirty="0">
                <a:solidFill>
                  <a:schemeClr val="bg1"/>
                </a:solidFill>
                <a:latin typeface="Montserrat" panose="00000500000000000000" pitchFamily="2" charset="0"/>
                <a:ea typeface="Calibri"/>
                <a:cs typeface="Calibri"/>
                <a:sym typeface="Calibri"/>
              </a:rPr>
              <a:t>Part 1</a:t>
            </a:r>
          </a:p>
        </p:txBody>
      </p:sp>
      <p:cxnSp>
        <p:nvCxnSpPr>
          <p:cNvPr id="113" name="Straight Connector 112">
            <a:extLst>
              <a:ext uri="{FF2B5EF4-FFF2-40B4-BE49-F238E27FC236}">
                <a16:creationId xmlns:a16="http://schemas.microsoft.com/office/drawing/2014/main" id="{426CE95A-D5C4-4CEE-961B-D1DC6BA8B4A2}"/>
              </a:ext>
            </a:extLst>
          </p:cNvPr>
          <p:cNvCxnSpPr>
            <a:cxnSpLocks/>
          </p:cNvCxnSpPr>
          <p:nvPr/>
        </p:nvCxnSpPr>
        <p:spPr>
          <a:xfrm>
            <a:off x="752724" y="1008329"/>
            <a:ext cx="535406" cy="0"/>
          </a:xfrm>
          <a:prstGeom prst="line">
            <a:avLst/>
          </a:prstGeom>
          <a:noFill/>
          <a:ln w="57150" cap="flat" cmpd="sng" algn="ctr">
            <a:solidFill>
              <a:srgbClr val="4ABDE8">
                <a:shade val="95000"/>
                <a:satMod val="105000"/>
              </a:srgbClr>
            </a:solidFill>
            <a:prstDash val="solid"/>
          </a:ln>
          <a:effectLst/>
        </p:spPr>
      </p:cxn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F77A2C-88C2-4639-AFA6-6057585A987F}"/>
              </a:ext>
            </a:extLst>
          </p:cNvPr>
          <p:cNvPicPr>
            <a:picLocks noChangeAspect="1"/>
          </p:cNvPicPr>
          <p:nvPr/>
        </p:nvPicPr>
        <p:blipFill rotWithShape="1">
          <a:blip r:embed="rId3">
            <a:grayscl/>
          </a:blip>
          <a:srcRect l="2"/>
          <a:stretch/>
        </p:blipFill>
        <p:spPr>
          <a:xfrm>
            <a:off x="0" y="0"/>
            <a:ext cx="9143999" cy="5143500"/>
          </a:xfrm>
          <a:prstGeom prst="rect">
            <a:avLst/>
          </a:prstGeom>
        </p:spPr>
      </p:pic>
      <p:pic>
        <p:nvPicPr>
          <p:cNvPr id="9" name="Picture 8">
            <a:extLst>
              <a:ext uri="{FF2B5EF4-FFF2-40B4-BE49-F238E27FC236}">
                <a16:creationId xmlns:a16="http://schemas.microsoft.com/office/drawing/2014/main" id="{F40BA42A-CD18-4439-91D8-952C248CF86F}"/>
              </a:ext>
            </a:extLst>
          </p:cNvPr>
          <p:cNvPicPr>
            <a:picLocks noChangeAspect="1"/>
          </p:cNvPicPr>
          <p:nvPr/>
        </p:nvPicPr>
        <p:blipFill rotWithShape="1">
          <a:blip cstate="email" r:embed="rId4">
            <a:grayscl/>
            <a:extLst>
              <a:ext uri="{28A0092B-C50C-407E-A947-70E740481C1C}">
                <a14:useLocalDpi xmlns:a14="http://schemas.microsoft.com/office/drawing/2010/main"/>
              </a:ext>
            </a:extLst>
          </a:blip>
          <a:srcRect l="75" r="133"/>
          <a:stretch/>
        </p:blipFill>
        <p:spPr>
          <a:xfrm>
            <a:off x="5607843" y="609502"/>
            <a:ext cx="3536157" cy="3924496"/>
          </a:xfrm>
          <a:prstGeom prst="rect">
            <a:avLst/>
          </a:prstGeom>
        </p:spPr>
      </p:pic>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charset="0" panose="00000500000000000000" pitchFamily="2" typeface="Montserrat"/>
              </a:rPr>
              <a:pPr defTabSz="685800">
                <a:defRPr/>
              </a:pPr>
              <a:t>8</a:t>
            </a:fld>
            <a:endParaRPr lang="en-US">
              <a:solidFill>
                <a:srgbClr val="099BAF"/>
              </a:solidFill>
              <a:latin charset="0" panose="00000500000000000000" pitchFamily="2" typeface="Montserrat"/>
            </a:endParaRPr>
          </a:p>
        </p:txBody>
      </p:sp>
      <p:sp>
        <p:nvSpPr>
          <p:cNvPr id="10" name="Google Shape;41;p13">
            <a:extLst>
              <a:ext uri="{FF2B5EF4-FFF2-40B4-BE49-F238E27FC236}">
                <a16:creationId xmlns:a16="http://schemas.microsoft.com/office/drawing/2014/main" id="{A154F94E-4979-4FC8-8895-84E79F726FAD}"/>
              </a:ext>
            </a:extLst>
          </p:cNvPr>
          <p:cNvSpPr txBox="1"/>
          <p:nvPr/>
        </p:nvSpPr>
        <p:spPr>
          <a:xfrm>
            <a:off x="589173" y="170116"/>
            <a:ext cx="4252364"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defRPr/>
            </a:pPr>
            <a:r>
              <a:rPr b="1" dirty="0" lang="en-US" sz="3000">
                <a:solidFill>
                  <a:srgbClr val="023649"/>
                </a:solidFill>
                <a:latin charset="0" panose="00000500000000000000" pitchFamily="2" typeface="Montserrat"/>
                <a:ea typeface="Calibri"/>
                <a:cs typeface="Calibri"/>
                <a:sym typeface="Calibri"/>
              </a:rPr>
              <a:t>Alcohol Withdrawal</a:t>
            </a:r>
          </a:p>
        </p:txBody>
      </p:sp>
      <p:cxnSp>
        <p:nvCxnSpPr>
          <p:cNvPr id="11" name="Straight Connector 11">
            <a:extLst>
              <a:ext uri="{FF2B5EF4-FFF2-40B4-BE49-F238E27FC236}">
                <a16:creationId xmlns:a16="http://schemas.microsoft.com/office/drawing/2014/main" id="{8107F997-831F-4A48-9A7E-98D52C668876}"/>
              </a:ext>
            </a:extLst>
          </p:cNvPr>
          <p:cNvCxnSpPr>
            <a:cxnSpLocks/>
          </p:cNvCxnSpPr>
          <p:nvPr/>
        </p:nvCxnSpPr>
        <p:spPr>
          <a:xfrm>
            <a:off x="660611" y="797526"/>
            <a:ext cx="669571"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3" name="Google Shape;299;p34">
            <a:extLst>
              <a:ext uri="{FF2B5EF4-FFF2-40B4-BE49-F238E27FC236}">
                <a16:creationId xmlns:a16="http://schemas.microsoft.com/office/drawing/2014/main" id="{B99AC5F3-C13B-4C81-A794-4C2FF1060356}"/>
              </a:ext>
            </a:extLst>
          </p:cNvPr>
          <p:cNvSpPr txBox="1">
            <a:spLocks/>
          </p:cNvSpPr>
          <p:nvPr/>
        </p:nvSpPr>
        <p:spPr>
          <a:xfrm>
            <a:off x="414336" y="923935"/>
            <a:ext cx="6050757" cy="3708803"/>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0" marL="19050">
              <a:buClr>
                <a:srgbClr val="1A547A"/>
              </a:buClr>
              <a:buSzPct val="80000"/>
              <a:buNone/>
            </a:pPr>
            <a:r>
              <a:rPr dirty="0" lang="en-US" sz="1800">
                <a:solidFill>
                  <a:srgbClr val="1A547A"/>
                </a:solidFill>
                <a:latin charset="0" panose="00000500000000000000" pitchFamily="2" typeface="Montserrat"/>
                <a:ea typeface="Times New Roman"/>
                <a:cs typeface="Times New Roman"/>
                <a:sym typeface="Times New Roman"/>
              </a:rPr>
              <a:t>Early symptoms begin 6+ hours after cessation:</a:t>
            </a:r>
          </a:p>
          <a:p>
            <a:pPr indent="-285750" marL="304800">
              <a:buClr>
                <a:srgbClr val="1A547A"/>
              </a:buClr>
              <a:buSzPct val="80000"/>
              <a:buFont charset="0" panose="00000500000000000000" pitchFamily="2" typeface="Montserrat"/>
              <a:buChar char="O"/>
            </a:pPr>
            <a:r>
              <a:rPr dirty="0" lang="en-US" sz="1600">
                <a:solidFill>
                  <a:srgbClr val="1A547A"/>
                </a:solidFill>
                <a:latin charset="0" panose="00000500000000000000" pitchFamily="2" typeface="Montserrat"/>
                <a:ea typeface="Times New Roman"/>
                <a:cs typeface="Times New Roman"/>
                <a:sym typeface="Times New Roman"/>
              </a:rPr>
              <a:t>Anxiety, irritability, insomnia, restlessness, psychomotor agitation</a:t>
            </a:r>
          </a:p>
          <a:p>
            <a:pPr indent="-285750" marL="304800">
              <a:buClr>
                <a:srgbClr val="1A547A"/>
              </a:buClr>
              <a:buSzPct val="80000"/>
              <a:buFont charset="0" panose="00000500000000000000" pitchFamily="2" typeface="Montserrat"/>
              <a:buChar char="O"/>
            </a:pPr>
            <a:r>
              <a:rPr dirty="0" lang="en-US" sz="1600">
                <a:solidFill>
                  <a:srgbClr val="1A547A"/>
                </a:solidFill>
                <a:latin charset="0" panose="00000500000000000000" pitchFamily="2" typeface="Montserrat"/>
                <a:ea typeface="Times New Roman"/>
                <a:cs typeface="Times New Roman"/>
                <a:sym typeface="Times New Roman"/>
              </a:rPr>
              <a:t>Autonomic hyperactivity</a:t>
            </a:r>
          </a:p>
          <a:p>
            <a:pPr indent="-285750" lvl="1" marL="647700">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ea typeface="Times New Roman"/>
                <a:cs typeface="Times New Roman"/>
                <a:sym typeface="Times New Roman"/>
              </a:rPr>
              <a:t>Tachycardia, hypertension, tremor, diaphoresis, nausea, etc.</a:t>
            </a:r>
          </a:p>
          <a:p>
            <a:pPr indent="-285750" marL="304800">
              <a:buClr>
                <a:srgbClr val="1A547A"/>
              </a:buClr>
              <a:buSzPct val="80000"/>
              <a:buFont charset="0" panose="00000500000000000000" pitchFamily="2" typeface="Montserrat"/>
              <a:buChar char="O"/>
            </a:pPr>
            <a:r>
              <a:rPr dirty="0" lang="en-US" sz="1600">
                <a:solidFill>
                  <a:srgbClr val="1A547A"/>
                </a:solidFill>
                <a:latin charset="0" panose="00000500000000000000" pitchFamily="2" typeface="Montserrat"/>
                <a:cs typeface="Times New Roman"/>
                <a:sym typeface="Times New Roman"/>
              </a:rPr>
              <a:t>Alcoholic Hallucinosis (25%)</a:t>
            </a:r>
          </a:p>
          <a:p>
            <a:pPr indent="-285750" lvl="1" marL="647700">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Typically transient tactile (</a:t>
            </a:r>
            <a:r>
              <a:rPr dirty="0" err="1" lang="en-US" sz="1400">
                <a:solidFill>
                  <a:srgbClr val="1A547A"/>
                </a:solidFill>
                <a:latin charset="0" panose="00000500000000000000" pitchFamily="2" typeface="Montserrat"/>
                <a:cs typeface="Times New Roman"/>
                <a:sym typeface="Times New Roman"/>
              </a:rPr>
              <a:t>ie</a:t>
            </a:r>
            <a:r>
              <a:rPr dirty="0" lang="en-US" sz="1400">
                <a:solidFill>
                  <a:srgbClr val="1A547A"/>
                </a:solidFill>
                <a:latin charset="0" panose="00000500000000000000" pitchFamily="2" typeface="Montserrat"/>
                <a:cs typeface="Times New Roman"/>
                <a:sym typeface="Times New Roman"/>
              </a:rPr>
              <a:t>, itching) or visual</a:t>
            </a:r>
          </a:p>
          <a:p>
            <a:pPr indent="-285750" lvl="1" marL="647700">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Not predictive of progression to DTs</a:t>
            </a:r>
          </a:p>
          <a:p>
            <a:pPr indent="-285750" marL="304800">
              <a:buClr>
                <a:srgbClr val="1A547A"/>
              </a:buClr>
              <a:buSzPct val="80000"/>
              <a:buFont charset="0" panose="00000500000000000000" pitchFamily="2" typeface="Montserrat"/>
              <a:buChar char="O"/>
            </a:pPr>
            <a:r>
              <a:rPr dirty="0" lang="en-US" sz="1600">
                <a:solidFill>
                  <a:srgbClr val="1A547A"/>
                </a:solidFill>
                <a:latin charset="0" panose="00000500000000000000" pitchFamily="2" typeface="Montserrat"/>
                <a:cs typeface="Times New Roman"/>
                <a:sym typeface="Times New Roman"/>
              </a:rPr>
              <a:t>Seizures (10%)</a:t>
            </a:r>
          </a:p>
          <a:p>
            <a:pPr indent="-285750" lvl="1" marL="647700">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Typically brief, generalized tonic-</a:t>
            </a:r>
            <a:r>
              <a:rPr dirty="0" err="1" lang="en-US" sz="1400">
                <a:solidFill>
                  <a:srgbClr val="1A547A"/>
                </a:solidFill>
                <a:latin charset="0" panose="00000500000000000000" pitchFamily="2" typeface="Montserrat"/>
                <a:cs typeface="Times New Roman"/>
                <a:sym typeface="Times New Roman"/>
              </a:rPr>
              <a:t>clonic</a:t>
            </a:r>
            <a:r>
              <a:rPr dirty="0" lang="en-US" sz="1400">
                <a:solidFill>
                  <a:srgbClr val="1A547A"/>
                </a:solidFill>
                <a:latin charset="0" panose="00000500000000000000" pitchFamily="2" typeface="Montserrat"/>
                <a:cs typeface="Times New Roman"/>
                <a:sym typeface="Times New Roman"/>
              </a:rPr>
              <a:t> with short post-ictal period</a:t>
            </a:r>
          </a:p>
          <a:p>
            <a:pPr indent="-285750" lvl="1" marL="647700">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40% isolated/single seizure</a:t>
            </a:r>
          </a:p>
          <a:p>
            <a:pPr indent="-285750" lvl="1" marL="647700">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Antiepileptics are not indicated or effective for AWS seizures; however, patients with AUD have a higher prevalence of seizure disorders (repeated head trauma and other predisposing factors)</a:t>
            </a:r>
          </a:p>
          <a:p>
            <a:pPr indent="-285750" lvl="1" marL="647700">
              <a:buClr>
                <a:srgbClr val="1A547A"/>
              </a:buClr>
              <a:buSzPct val="80000"/>
              <a:buFont charset="0" panose="00000500000000000000" pitchFamily="2" typeface="Montserrat"/>
              <a:buChar char="O"/>
            </a:pPr>
            <a:endParaRPr dirty="0" lang="en-US" sz="1500">
              <a:solidFill>
                <a:srgbClr val="1A547A"/>
              </a:solidFill>
              <a:latin charset="0" panose="00000500000000000000" pitchFamily="2" typeface="Montserrat"/>
              <a:cs typeface="Times New Roman"/>
              <a:sym typeface="Times New Roman"/>
            </a:endParaRPr>
          </a:p>
          <a:p>
            <a:pPr indent="0" marL="19050">
              <a:buClr>
                <a:srgbClr val="1A547A"/>
              </a:buClr>
              <a:buSzPct val="80000"/>
              <a:buNone/>
            </a:pPr>
            <a:endParaRPr dirty="0" lang="en-US" sz="1400">
              <a:solidFill>
                <a:srgbClr val="1A547A"/>
              </a:solidFill>
              <a:latin charset="0" panose="00000500000000000000" pitchFamily="2" typeface="Montserrat"/>
              <a:ea typeface="Times New Roman"/>
              <a:cs typeface="Times New Roman"/>
              <a:sym typeface="Times New Roman"/>
            </a:endParaRPr>
          </a:p>
        </p:txBody>
      </p:sp>
    </p:spTree>
    <p:extLst>
      <p:ext uri="{BB962C8B-B14F-4D97-AF65-F5344CB8AC3E}">
        <p14:creationId xmlns:p14="http://schemas.microsoft.com/office/powerpoint/2010/main" val="2213831469"/>
      </p:ext>
    </p:extLst>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Shape 279"/>
        <p:cNvGrpSpPr/>
        <p:nvPr/>
      </p:nvGrpSpPr>
      <p:grpSpPr>
        <a:xfrm>
          <a:off x="0" y="0"/>
          <a:ext cx="0" cy="0"/>
          <a:chOff x="0" y="0"/>
          <a:chExt cx="0" cy="0"/>
        </a:xfrm>
      </p:grpSpPr>
      <p:pic>
        <p:nvPicPr>
          <p:cNvPr id="4" name="Picture 3">
            <a:extLst>
              <a:ext uri="{FF2B5EF4-FFF2-40B4-BE49-F238E27FC236}">
                <a16:creationId xmlns:a16="http://schemas.microsoft.com/office/drawing/2014/main" id="{2B7ED768-ED38-4D59-A485-A803733D46FB}"/>
              </a:ext>
            </a:extLst>
          </p:cNvPr>
          <p:cNvPicPr>
            <a:picLocks noChangeAspect="1"/>
          </p:cNvPicPr>
          <p:nvPr/>
        </p:nvPicPr>
        <p:blipFill rotWithShape="1">
          <a:blip cstate="email" r:embed="rId3">
            <a:extLst>
              <a:ext uri="{28A0092B-C50C-407E-A947-70E740481C1C}">
                <a14:useLocalDpi xmlns:a14="http://schemas.microsoft.com/office/drawing/2010/main"/>
              </a:ext>
            </a:extLst>
          </a:blip>
          <a:srcRect b="-148" l="-6358" r="23" t="148"/>
          <a:stretch/>
        </p:blipFill>
        <p:spPr>
          <a:xfrm flipH="1">
            <a:off x="0" y="0"/>
            <a:ext cx="7078323" cy="5143500"/>
          </a:xfrm>
          <a:prstGeom prst="rect">
            <a:avLst/>
          </a:prstGeom>
        </p:spPr>
      </p:pic>
      <p:sp>
        <p:nvSpPr>
          <p:cNvPr id="12" name="Rectangle 11">
            <a:extLst>
              <a:ext uri="{FF2B5EF4-FFF2-40B4-BE49-F238E27FC236}">
                <a16:creationId xmlns:a16="http://schemas.microsoft.com/office/drawing/2014/main" id="{8C21B991-AB5F-408D-9ED4-B3E17F1F09D7}"/>
              </a:ext>
            </a:extLst>
          </p:cNvPr>
          <p:cNvSpPr/>
          <p:nvPr/>
        </p:nvSpPr>
        <p:spPr>
          <a:xfrm flipH="1">
            <a:off x="0" y="0"/>
            <a:ext cx="9144000" cy="5143500"/>
          </a:xfrm>
          <a:prstGeom prst="rect">
            <a:avLst/>
          </a:prstGeom>
          <a:gradFill flip="none" rotWithShape="1">
            <a:gsLst>
              <a:gs pos="38000">
                <a:schemeClr val="bg1"/>
              </a:gs>
              <a:gs pos="100000">
                <a:schemeClr val="bg1">
                  <a:alpha val="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9" name="Google Shape;41;p13">
            <a:extLst>
              <a:ext uri="{FF2B5EF4-FFF2-40B4-BE49-F238E27FC236}">
                <a16:creationId xmlns:a16="http://schemas.microsoft.com/office/drawing/2014/main" id="{805D3039-F7E7-4431-B8A2-01CDE8F5BFC3}"/>
              </a:ext>
            </a:extLst>
          </p:cNvPr>
          <p:cNvSpPr txBox="1"/>
          <p:nvPr/>
        </p:nvSpPr>
        <p:spPr>
          <a:xfrm>
            <a:off x="3367848" y="197951"/>
            <a:ext cx="3965848"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pPr>
            <a:r>
              <a:rPr b="1" dirty="0" lang="en-US" sz="3000">
                <a:solidFill>
                  <a:srgbClr val="023649"/>
                </a:solidFill>
                <a:latin charset="0" panose="00000500000000000000" pitchFamily="2" typeface="Montserrat"/>
                <a:ea typeface="Calibri"/>
                <a:cs typeface="Calibri"/>
                <a:sym typeface="Calibri"/>
              </a:rPr>
              <a:t>Delirium Tremens (DTs)</a:t>
            </a:r>
          </a:p>
        </p:txBody>
      </p:sp>
      <p:cxnSp>
        <p:nvCxnSpPr>
          <p:cNvPr id="10" name="Straight Connector 9">
            <a:extLst>
              <a:ext uri="{FF2B5EF4-FFF2-40B4-BE49-F238E27FC236}">
                <a16:creationId xmlns:a16="http://schemas.microsoft.com/office/drawing/2014/main" id="{47BFFFF1-1501-4947-A7A9-2F7572CC45C6}"/>
              </a:ext>
            </a:extLst>
          </p:cNvPr>
          <p:cNvCxnSpPr>
            <a:cxnSpLocks/>
          </p:cNvCxnSpPr>
          <p:nvPr/>
        </p:nvCxnSpPr>
        <p:spPr>
          <a:xfrm>
            <a:off x="3511813" y="880455"/>
            <a:ext cx="535406" cy="0"/>
          </a:xfrm>
          <a:prstGeom prst="line">
            <a:avLst/>
          </a:prstGeom>
          <a:noFill/>
          <a:ln algn="ctr" cap="flat" cmpd="sng" w="57150">
            <a:solidFill>
              <a:srgbClr val="4ABDE8">
                <a:shade val="95000"/>
                <a:satMod val="105000"/>
              </a:srgbClr>
            </a:solidFill>
            <a:prstDash val="solid"/>
          </a:ln>
          <a:effectLst/>
        </p:spPr>
      </p:cxnSp>
      <p:sp>
        <p:nvSpPr>
          <p:cNvPr id="16" name="Slide Number Placeholder 2">
            <a:extLst>
              <a:ext uri="{FF2B5EF4-FFF2-40B4-BE49-F238E27FC236}">
                <a16:creationId xmlns:a16="http://schemas.microsoft.com/office/drawing/2014/main" id="{0A8C82E2-7939-407F-90AB-B81253FE0BB2}"/>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charset="0" panose="00000500000000000000" pitchFamily="2" typeface="Montserrat"/>
              </a:rPr>
              <a:pPr defTabSz="685800"/>
              <a:t>9</a:t>
            </a:fld>
            <a:endParaRPr dirty="0" lang="en-US">
              <a:solidFill>
                <a:srgbClr val="099BAF"/>
              </a:solidFill>
              <a:latin charset="0" panose="00000500000000000000" pitchFamily="2" typeface="Montserrat"/>
            </a:endParaRPr>
          </a:p>
        </p:txBody>
      </p:sp>
      <p:sp>
        <p:nvSpPr>
          <p:cNvPr id="13" name="Google Shape;89;p20">
            <a:extLst>
              <a:ext uri="{FF2B5EF4-FFF2-40B4-BE49-F238E27FC236}">
                <a16:creationId xmlns:a16="http://schemas.microsoft.com/office/drawing/2014/main" id="{F268B78F-D096-433B-B1A4-D7792591047B}"/>
              </a:ext>
            </a:extLst>
          </p:cNvPr>
          <p:cNvSpPr txBox="1"/>
          <p:nvPr/>
        </p:nvSpPr>
        <p:spPr>
          <a:xfrm>
            <a:off x="3367848" y="2612798"/>
            <a:ext cx="5420565" cy="2045306"/>
          </a:xfrm>
          <a:prstGeom prst="rect">
            <a:avLst/>
          </a:prstGeom>
          <a:noFill/>
          <a:ln>
            <a:noFill/>
          </a:ln>
        </p:spPr>
        <p:txBody>
          <a:bodyPr anchor="t" anchorCtr="0" bIns="34275" lIns="68569" rIns="68569" spcFirstLastPara="1" tIns="34275" wrap="square">
            <a:noAutofit/>
          </a:bodyPr>
          <a:lstStyle/>
          <a:p>
            <a:pPr marL="19050">
              <a:buClr>
                <a:srgbClr val="1A547A"/>
              </a:buClr>
              <a:buSzPct val="80000"/>
            </a:pPr>
            <a:r>
              <a:rPr dirty="0" lang="en-US" sz="2000">
                <a:solidFill>
                  <a:srgbClr val="1A547A"/>
                </a:solidFill>
                <a:latin charset="0" panose="00000500000000000000" pitchFamily="2" typeface="Montserrat"/>
                <a:ea typeface="Calibri"/>
                <a:cs typeface="Calibri"/>
                <a:sym typeface="Calibri"/>
              </a:rPr>
              <a:t>Clinical features include:</a:t>
            </a:r>
          </a:p>
          <a:p>
            <a:pPr indent="-285750" marL="304800">
              <a:buClr>
                <a:srgbClr val="1A547A"/>
              </a:buClr>
              <a:buSzPct val="80000"/>
              <a:buFont charset="0" panose="00000500000000000000" pitchFamily="2" typeface="Montserrat"/>
              <a:buChar char="O"/>
            </a:pPr>
            <a:r>
              <a:rPr dirty="0" lang="en-US" sz="1800">
                <a:solidFill>
                  <a:srgbClr val="1A547A"/>
                </a:solidFill>
                <a:latin charset="0" panose="00000500000000000000" pitchFamily="2" typeface="Montserrat"/>
                <a:ea typeface="Calibri"/>
                <a:cs typeface="Calibri"/>
                <a:sym typeface="Calibri"/>
              </a:rPr>
              <a:t>The early withdrawal signs and symptoms but more severe</a:t>
            </a:r>
          </a:p>
          <a:p>
            <a:pPr marL="19050">
              <a:buClr>
                <a:srgbClr val="1A547A"/>
              </a:buClr>
              <a:buSzPct val="80000"/>
            </a:pPr>
            <a:r>
              <a:rPr dirty="0" lang="en-US" sz="2000">
                <a:solidFill>
                  <a:srgbClr val="1A547A"/>
                </a:solidFill>
                <a:latin charset="0" panose="00000500000000000000" pitchFamily="2" typeface="Montserrat"/>
                <a:ea typeface="Calibri"/>
                <a:cs typeface="Calibri"/>
                <a:sym typeface="Calibri"/>
              </a:rPr>
              <a:t>- PLUS -</a:t>
            </a:r>
          </a:p>
          <a:p>
            <a:pPr indent="-285750" marL="304800">
              <a:buClr>
                <a:srgbClr val="1A547A"/>
              </a:buClr>
              <a:buSzPct val="80000"/>
              <a:buFont charset="0" panose="00000500000000000000" pitchFamily="2" typeface="Montserrat"/>
              <a:buChar char="O"/>
            </a:pPr>
            <a:r>
              <a:rPr dirty="0" lang="en-US" sz="1800">
                <a:solidFill>
                  <a:srgbClr val="1A547A"/>
                </a:solidFill>
                <a:latin charset="0" panose="00000500000000000000" pitchFamily="2" typeface="Montserrat"/>
                <a:ea typeface="Calibri"/>
                <a:cs typeface="Times New Roman"/>
                <a:sym typeface="Times New Roman"/>
              </a:rPr>
              <a:t>Altered consciousness (</a:t>
            </a:r>
            <a:r>
              <a:rPr dirty="0" err="1" lang="en-US" sz="1800">
                <a:solidFill>
                  <a:srgbClr val="1A547A"/>
                </a:solidFill>
                <a:latin charset="0" panose="00000500000000000000" pitchFamily="2" typeface="Montserrat"/>
                <a:ea typeface="Calibri"/>
                <a:cs typeface="Times New Roman"/>
                <a:sym typeface="Times New Roman"/>
              </a:rPr>
              <a:t>ie</a:t>
            </a:r>
            <a:r>
              <a:rPr dirty="0" lang="en-US" sz="1800">
                <a:solidFill>
                  <a:srgbClr val="1A547A"/>
                </a:solidFill>
                <a:latin charset="0" panose="00000500000000000000" pitchFamily="2" typeface="Montserrat"/>
                <a:ea typeface="Calibri"/>
                <a:cs typeface="Times New Roman"/>
                <a:sym typeface="Times New Roman"/>
              </a:rPr>
              <a:t>, delirium; may see characteristic picking activity)</a:t>
            </a:r>
          </a:p>
          <a:p>
            <a:pPr indent="-285750" marL="304800">
              <a:buClr>
                <a:srgbClr val="1A547A"/>
              </a:buClr>
              <a:buSzPct val="80000"/>
              <a:buFont charset="0" panose="00000500000000000000" pitchFamily="2" typeface="Montserrat"/>
              <a:buChar char="O"/>
            </a:pPr>
            <a:r>
              <a:rPr dirty="0" lang="en-US" sz="1800">
                <a:solidFill>
                  <a:srgbClr val="1A547A"/>
                </a:solidFill>
                <a:latin charset="0" panose="00000500000000000000" pitchFamily="2" typeface="Montserrat"/>
                <a:ea typeface="Calibri"/>
                <a:cs typeface="Times New Roman"/>
                <a:sym typeface="Times New Roman"/>
              </a:rPr>
              <a:t>Cognitive impairment</a:t>
            </a:r>
            <a:endParaRPr dirty="0" lang="en-US" sz="1800">
              <a:solidFill>
                <a:srgbClr val="1A547A"/>
              </a:solidFill>
              <a:latin charset="0" panose="00000500000000000000" pitchFamily="2" typeface="Montserrat"/>
              <a:ea typeface="Calibri"/>
              <a:cs typeface="Calibri"/>
              <a:sym typeface="Calibri"/>
            </a:endParaRPr>
          </a:p>
        </p:txBody>
      </p:sp>
      <p:sp>
        <p:nvSpPr>
          <p:cNvPr id="14" name="Google Shape;89;p20">
            <a:extLst>
              <a:ext uri="{FF2B5EF4-FFF2-40B4-BE49-F238E27FC236}">
                <a16:creationId xmlns:a16="http://schemas.microsoft.com/office/drawing/2014/main" id="{7D5C48EA-BB28-4393-A854-2B546FF5E929}"/>
              </a:ext>
            </a:extLst>
          </p:cNvPr>
          <p:cNvSpPr txBox="1"/>
          <p:nvPr/>
        </p:nvSpPr>
        <p:spPr>
          <a:xfrm>
            <a:off x="3367848" y="1011566"/>
            <a:ext cx="5420565" cy="1348400"/>
          </a:xfrm>
          <a:prstGeom prst="rect">
            <a:avLst/>
          </a:prstGeom>
          <a:noFill/>
          <a:ln>
            <a:noFill/>
          </a:ln>
        </p:spPr>
        <p:txBody>
          <a:bodyPr anchor="t" anchorCtr="0" bIns="34275" lIns="68569" rIns="68569" spcFirstLastPara="1" tIns="34275" wrap="square">
            <a:noAutofit/>
          </a:bodyPr>
          <a:lstStyle/>
          <a:p>
            <a:pPr indent="-285750" marL="304800">
              <a:buClr>
                <a:srgbClr val="1A547A"/>
              </a:buClr>
              <a:buSzPct val="80000"/>
              <a:buFont charset="0" panose="00000500000000000000" pitchFamily="2" typeface="Montserrat"/>
              <a:buChar char="O"/>
            </a:pPr>
            <a:r>
              <a:rPr dirty="0" lang="en-US" sz="1800">
                <a:solidFill>
                  <a:srgbClr val="1A547A"/>
                </a:solidFill>
                <a:latin charset="0" panose="00000500000000000000" pitchFamily="2" typeface="Montserrat"/>
                <a:ea typeface="Times New Roman"/>
                <a:cs typeface="Times New Roman"/>
                <a:sym typeface="Times New Roman"/>
              </a:rPr>
              <a:t>Begins 48 to 96 hours after the cessation of drinking, which is about when the early symptoms end</a:t>
            </a:r>
          </a:p>
          <a:p>
            <a:pPr indent="-285750" marL="304800">
              <a:buClr>
                <a:srgbClr val="1A547A"/>
              </a:buClr>
              <a:buSzPct val="80000"/>
              <a:buFont charset="0" panose="00000500000000000000" pitchFamily="2" typeface="Montserrat"/>
              <a:buChar char="O"/>
            </a:pPr>
            <a:r>
              <a:rPr dirty="0" lang="en-US" sz="1800">
                <a:solidFill>
                  <a:srgbClr val="1A547A"/>
                </a:solidFill>
                <a:latin charset="0" panose="00000500000000000000" pitchFamily="2" typeface="Montserrat"/>
                <a:ea typeface="Calibri"/>
                <a:cs typeface="Times New Roman"/>
                <a:sym typeface="Times New Roman"/>
              </a:rPr>
              <a:t>Lasts for up to 2 weeks</a:t>
            </a:r>
          </a:p>
          <a:p>
            <a:pPr indent="-285750" marL="304800">
              <a:buClr>
                <a:srgbClr val="1A547A"/>
              </a:buClr>
              <a:buSzPct val="80000"/>
              <a:buFont charset="0" panose="00000500000000000000" pitchFamily="2" typeface="Montserrat"/>
              <a:buChar char="O"/>
            </a:pPr>
            <a:r>
              <a:rPr dirty="0" lang="en-US" sz="1800">
                <a:solidFill>
                  <a:srgbClr val="1A547A"/>
                </a:solidFill>
                <a:latin charset="0" panose="00000500000000000000" pitchFamily="2" typeface="Montserrat"/>
                <a:ea typeface="Calibri"/>
                <a:cs typeface="Times New Roman"/>
                <a:sym typeface="Times New Roman"/>
              </a:rPr>
              <a:t>Mortality is substantially reduced by effective treatment</a:t>
            </a:r>
            <a:endParaRPr dirty="0" lang="en-US" sz="1800">
              <a:solidFill>
                <a:srgbClr val="1A547A"/>
              </a:solidFill>
              <a:latin charset="0" panose="00000500000000000000" pitchFamily="2" typeface="Montserrat"/>
              <a:ea typeface="Calibri"/>
              <a:cs typeface="Calibri"/>
              <a:sym typeface="Calibri"/>
            </a:endParaR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Imagen que contiene exterior, montaña, nieve, hombre&#10;&#10;Descripción generada automáticamente" id="7" name="Imagen 6">
            <a:extLst>
              <a:ext uri="{FF2B5EF4-FFF2-40B4-BE49-F238E27FC236}">
                <a16:creationId xmlns:a16="http://schemas.microsoft.com/office/drawing/2014/main" id="{5EF3CD53-BE56-43A8-9416-D7EAA436D040}"/>
              </a:ext>
            </a:extLst>
          </p:cNvPr>
          <p:cNvPicPr>
            <a:picLocks noChangeAspect="1"/>
          </p:cNvPicPr>
          <p:nvPr/>
        </p:nvPicPr>
        <p:blipFill rotWithShape="1">
          <a:blip cstate="email" r:embed="rId3">
            <a:extLst>
              <a:ext uri="{28A0092B-C50C-407E-A947-70E740481C1C}">
                <a14:useLocalDpi xmlns:a14="http://schemas.microsoft.com/office/drawing/2010/main"/>
              </a:ext>
            </a:extLst>
          </a:blip>
          <a:srcRect b="94"/>
          <a:stretch/>
        </p:blipFill>
        <p:spPr>
          <a:xfrm>
            <a:off x="0" y="-1"/>
            <a:ext cx="9144000" cy="5143501"/>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630151" y="349770"/>
            <a:ext cx="6327861"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defRPr/>
            </a:pPr>
            <a:r>
              <a:rPr b="1" dirty="0" lang="en-US" sz="3000">
                <a:solidFill>
                  <a:srgbClr val="023649"/>
                </a:solidFill>
                <a:latin charset="0" panose="00000500000000000000" pitchFamily="2" typeface="Montserrat"/>
                <a:ea typeface="Calibri"/>
                <a:cs typeface="Calibri"/>
                <a:sym typeface="Calibri"/>
              </a:rPr>
              <a:t>Tools to Assess AWS</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charset="0" panose="00000500000000000000" pitchFamily="2" typeface="Montserrat"/>
              </a:rPr>
              <a:pPr defTabSz="685800">
                <a:defRPr/>
              </a:pPr>
              <a:t>10</a:t>
            </a:fld>
            <a:endParaRPr lang="en-US">
              <a:solidFill>
                <a:srgbClr val="099BAF"/>
              </a:solidFill>
              <a:latin charset="0" panose="00000500000000000000" pitchFamily="2" typeface="Montserrat"/>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774154" y="98538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9" name="Google Shape;89;p20">
            <a:extLst>
              <a:ext uri="{FF2B5EF4-FFF2-40B4-BE49-F238E27FC236}">
                <a16:creationId xmlns:a16="http://schemas.microsoft.com/office/drawing/2014/main" id="{94DF6278-828F-42C3-A13D-D915BECA3F64}"/>
              </a:ext>
            </a:extLst>
          </p:cNvPr>
          <p:cNvSpPr txBox="1"/>
          <p:nvPr/>
        </p:nvSpPr>
        <p:spPr>
          <a:xfrm>
            <a:off x="630151" y="1326951"/>
            <a:ext cx="6656474" cy="3066445"/>
          </a:xfrm>
          <a:prstGeom prst="rect">
            <a:avLst/>
          </a:prstGeom>
          <a:noFill/>
          <a:ln>
            <a:noFill/>
          </a:ln>
        </p:spPr>
        <p:txBody>
          <a:bodyPr anchor="t" anchorCtr="0" bIns="34275" lIns="68569" rIns="68569" spcFirstLastPara="1" tIns="34275" wrap="square">
            <a:noAutofit/>
          </a:bodyPr>
          <a:lstStyle/>
          <a:p>
            <a:pPr marL="19050">
              <a:buClr>
                <a:srgbClr val="1A547A"/>
              </a:buClr>
              <a:buSzPct val="80000"/>
            </a:pPr>
            <a:r>
              <a:rPr dirty="0" lang="en-US" sz="2000">
                <a:solidFill>
                  <a:srgbClr val="1A547A"/>
                </a:solidFill>
                <a:latin charset="0" panose="00000500000000000000" pitchFamily="2" typeface="Montserrat"/>
                <a:ea typeface="Calibri"/>
                <a:cs typeface="Calibri"/>
                <a:sym typeface="Calibri"/>
              </a:rPr>
              <a:t>None is great for all settings or severities.</a:t>
            </a:r>
          </a:p>
          <a:p>
            <a:pPr indent="-285750" marL="304800">
              <a:buClr>
                <a:srgbClr val="1A547A"/>
              </a:buClr>
              <a:buSzPct val="80000"/>
              <a:buFont charset="0" panose="00000500000000000000" pitchFamily="2" typeface="Montserrat"/>
              <a:buChar char="O"/>
            </a:pPr>
            <a:r>
              <a:rPr dirty="0" lang="en-US" sz="1800">
                <a:solidFill>
                  <a:srgbClr val="1A547A"/>
                </a:solidFill>
                <a:latin charset="0" panose="00000500000000000000" pitchFamily="2" typeface="Montserrat"/>
                <a:ea typeface="Calibri"/>
                <a:cs typeface="Calibri"/>
                <a:sym typeface="Calibri"/>
              </a:rPr>
              <a:t>Clinical Institute Withdrawal Assessment of Alcohol Scale, Revised (CIWA-</a:t>
            </a:r>
            <a:r>
              <a:rPr dirty="0" err="1" lang="en-US" sz="1800">
                <a:solidFill>
                  <a:srgbClr val="1A547A"/>
                </a:solidFill>
                <a:latin charset="0" panose="00000500000000000000" pitchFamily="2" typeface="Montserrat"/>
                <a:ea typeface="Calibri"/>
                <a:cs typeface="Calibri"/>
                <a:sym typeface="Calibri"/>
              </a:rPr>
              <a:t>Ar</a:t>
            </a:r>
            <a:r>
              <a:rPr dirty="0" lang="en-US" sz="1800">
                <a:solidFill>
                  <a:srgbClr val="1A547A"/>
                </a:solidFill>
                <a:latin charset="0" panose="00000500000000000000" pitchFamily="2" typeface="Montserrat"/>
                <a:ea typeface="Calibri"/>
                <a:cs typeface="Calibri"/>
                <a:sym typeface="Calibri"/>
              </a:rPr>
              <a:t>)</a:t>
            </a:r>
          </a:p>
          <a:p>
            <a:pPr indent="-285750" marL="304800">
              <a:buClr>
                <a:srgbClr val="1A547A"/>
              </a:buClr>
              <a:buSzPct val="80000"/>
              <a:buFont charset="0" panose="00000500000000000000" pitchFamily="2" typeface="Montserrat"/>
              <a:buChar char="O"/>
            </a:pPr>
            <a:r>
              <a:rPr dirty="0" lang="en-US" sz="1800">
                <a:solidFill>
                  <a:srgbClr val="1A547A"/>
                </a:solidFill>
                <a:latin charset="0" panose="00000500000000000000" pitchFamily="2" typeface="Montserrat"/>
                <a:ea typeface="Calibri"/>
                <a:cs typeface="Calibri"/>
                <a:sym typeface="Calibri"/>
              </a:rPr>
              <a:t>Glasgow Modified Alcohol Withdrawal Scale (GMAWS)</a:t>
            </a:r>
          </a:p>
          <a:p>
            <a:pPr marL="19050">
              <a:buClr>
                <a:srgbClr val="1A547A"/>
              </a:buClr>
              <a:buSzPct val="80000"/>
            </a:pPr>
            <a:endParaRPr dirty="0" lang="en-US" sz="2000">
              <a:solidFill>
                <a:srgbClr val="1A547A"/>
              </a:solidFill>
              <a:latin charset="0" panose="00000500000000000000" pitchFamily="2" typeface="Montserrat"/>
              <a:ea typeface="Calibri"/>
              <a:cs typeface="Calibri"/>
              <a:sym typeface="Calibri"/>
            </a:endParaRPr>
          </a:p>
          <a:p>
            <a:pPr marL="19050">
              <a:buClr>
                <a:srgbClr val="1A547A"/>
              </a:buClr>
              <a:buSzPct val="80000"/>
            </a:pPr>
            <a:r>
              <a:rPr dirty="0" lang="en-US" sz="2000">
                <a:solidFill>
                  <a:srgbClr val="1A547A"/>
                </a:solidFill>
                <a:latin charset="0" panose="00000500000000000000" pitchFamily="2" typeface="Montserrat"/>
                <a:ea typeface="Calibri"/>
                <a:cs typeface="Calibri"/>
                <a:sym typeface="Calibri"/>
              </a:rPr>
              <a:t>Assessing the level of sedation-agitation and vital signs is the primary focus in the ED.</a:t>
            </a:r>
          </a:p>
          <a:p>
            <a:pPr indent="-285750" marL="304800">
              <a:buClr>
                <a:srgbClr val="1A547A"/>
              </a:buClr>
              <a:buSzPct val="80000"/>
              <a:buFont charset="0" panose="00000500000000000000" pitchFamily="2" typeface="Montserrat"/>
              <a:buChar char="O"/>
            </a:pPr>
            <a:r>
              <a:rPr dirty="0" lang="en-US" sz="1800">
                <a:solidFill>
                  <a:srgbClr val="1A547A"/>
                </a:solidFill>
                <a:latin charset="0" panose="00000500000000000000" pitchFamily="2" typeface="Montserrat"/>
                <a:ea typeface="Calibri"/>
                <a:cs typeface="Times New Roman"/>
                <a:sym typeface="Times New Roman"/>
              </a:rPr>
              <a:t>Richmond Agitation Sedation Scale (RASS)</a:t>
            </a:r>
          </a:p>
          <a:p>
            <a:pPr indent="-285750" marL="304800">
              <a:buClr>
                <a:srgbClr val="1A547A"/>
              </a:buClr>
              <a:buSzPct val="80000"/>
              <a:buFont charset="0" panose="00000500000000000000" pitchFamily="2" typeface="Montserrat"/>
              <a:buChar char="O"/>
            </a:pPr>
            <a:r>
              <a:rPr dirty="0" lang="en-US" sz="1800">
                <a:solidFill>
                  <a:srgbClr val="1A547A"/>
                </a:solidFill>
                <a:latin charset="0" panose="00000500000000000000" pitchFamily="2" typeface="Montserrat"/>
                <a:ea typeface="Calibri"/>
                <a:cs typeface="Times New Roman"/>
                <a:sym typeface="Times New Roman"/>
              </a:rPr>
              <a:t>Riker Sedation Anesthesia Scale (SAS)</a:t>
            </a:r>
            <a:endParaRPr dirty="0" lang="en-US" sz="1800">
              <a:solidFill>
                <a:srgbClr val="1A547A"/>
              </a:solidFill>
              <a:latin charset="0" panose="00000500000000000000" pitchFamily="2" typeface="Montserrat"/>
              <a:ea typeface="Calibri"/>
              <a:cs typeface="Calibri"/>
              <a:sym typeface="Calibri"/>
            </a:endParaRPr>
          </a:p>
        </p:txBody>
      </p:sp>
    </p:spTree>
    <p:extLst>
      <p:ext uri="{BB962C8B-B14F-4D97-AF65-F5344CB8AC3E}">
        <p14:creationId xmlns:p14="http://schemas.microsoft.com/office/powerpoint/2010/main" val="3229098134"/>
      </p:ext>
    </p:extLst>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A picture containing blur&#10;&#10;Description automatically generated" id="6" name="Picture 5">
            <a:extLst>
              <a:ext uri="{FF2B5EF4-FFF2-40B4-BE49-F238E27FC236}">
                <a16:creationId xmlns:a16="http://schemas.microsoft.com/office/drawing/2014/main" id="{780583B2-F007-47D7-AA1D-57C78740F048}"/>
              </a:ext>
            </a:extLst>
          </p:cNvPr>
          <p:cNvPicPr>
            <a:picLocks noChangeAspect="1"/>
          </p:cNvPicPr>
          <p:nvPr/>
        </p:nvPicPr>
        <p:blipFill rotWithShape="1">
          <a:blip cstate="email" r:embed="rId3">
            <a:extLst>
              <a:ext uri="{28A0092B-C50C-407E-A947-70E740481C1C}">
                <a14:useLocalDpi xmlns:a14="http://schemas.microsoft.com/office/drawing/2010/main"/>
              </a:ext>
            </a:extLst>
          </a:blip>
          <a:srcRect l="11"/>
          <a:stretch/>
        </p:blipFill>
        <p:spPr>
          <a:xfrm>
            <a:off x="0" y="0"/>
            <a:ext cx="6666664" cy="5143500"/>
          </a:xfrm>
          <a:prstGeom prst="rect">
            <a:avLst/>
          </a:prstGeom>
        </p:spPr>
      </p:pic>
      <p:sp>
        <p:nvSpPr>
          <p:cNvPr id="11" name="Rectangle 10">
            <a:extLst>
              <a:ext uri="{FF2B5EF4-FFF2-40B4-BE49-F238E27FC236}">
                <a16:creationId xmlns:a16="http://schemas.microsoft.com/office/drawing/2014/main" id="{AB487EF1-ADAF-40A3-8CC0-B02039C296F7}"/>
              </a:ext>
            </a:extLst>
          </p:cNvPr>
          <p:cNvSpPr/>
          <p:nvPr/>
        </p:nvSpPr>
        <p:spPr>
          <a:xfrm flipH="1">
            <a:off x="2070202" y="0"/>
            <a:ext cx="7073796" cy="5143500"/>
          </a:xfrm>
          <a:prstGeom prst="rect">
            <a:avLst/>
          </a:prstGeom>
          <a:gradFill flip="none" rotWithShape="1">
            <a:gsLst>
              <a:gs pos="38000">
                <a:schemeClr val="bg1"/>
              </a:gs>
              <a:gs pos="100000">
                <a:schemeClr val="bg1">
                  <a:alpha val="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2" name="Google Shape;41;p13">
            <a:extLst>
              <a:ext uri="{FF2B5EF4-FFF2-40B4-BE49-F238E27FC236}">
                <a16:creationId xmlns:a16="http://schemas.microsoft.com/office/drawing/2014/main" id="{B25DCFE2-B37A-478A-882A-2E4A230DDD95}"/>
              </a:ext>
            </a:extLst>
          </p:cNvPr>
          <p:cNvSpPr txBox="1"/>
          <p:nvPr/>
        </p:nvSpPr>
        <p:spPr>
          <a:xfrm>
            <a:off x="3404141" y="398467"/>
            <a:ext cx="5220309"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defRPr/>
            </a:pPr>
            <a:r>
              <a:rPr b="1" dirty="0" lang="en-US" sz="3000">
                <a:solidFill>
                  <a:srgbClr val="023649"/>
                </a:solidFill>
                <a:latin charset="0" panose="00000500000000000000" pitchFamily="2" typeface="Montserrat"/>
                <a:ea typeface="Calibri"/>
                <a:cs typeface="Calibri"/>
                <a:sym typeface="Calibri"/>
              </a:rPr>
              <a:t>Who will develop complicated Alcohol Withdrawal Syndrome?</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charset="0" panose="00000500000000000000" pitchFamily="2" typeface="Montserrat"/>
              </a:rPr>
              <a:pPr defTabSz="685800">
                <a:defRPr/>
              </a:pPr>
              <a:t>11</a:t>
            </a:fld>
            <a:endParaRPr lang="en-US">
              <a:solidFill>
                <a:srgbClr val="099BAF"/>
              </a:solidFill>
              <a:latin charset="0" panose="00000500000000000000" pitchFamily="2" typeface="Montserrat"/>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3499578" y="1274116"/>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182727DF-485D-41AD-8494-DE81A47580F3}"/>
              </a:ext>
            </a:extLst>
          </p:cNvPr>
          <p:cNvSpPr txBox="1">
            <a:spLocks/>
          </p:cNvSpPr>
          <p:nvPr/>
        </p:nvSpPr>
        <p:spPr>
          <a:xfrm>
            <a:off x="3404140" y="1424344"/>
            <a:ext cx="5220309" cy="2690574"/>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0" marL="19050">
              <a:buClr>
                <a:srgbClr val="1A547A"/>
              </a:buClr>
              <a:buSzPct val="80000"/>
              <a:buNone/>
            </a:pPr>
            <a:r>
              <a:rPr dirty="0" lang="en-US" sz="2000">
                <a:solidFill>
                  <a:srgbClr val="1A547A"/>
                </a:solidFill>
                <a:latin charset="0" panose="00000500000000000000" pitchFamily="2" typeface="Montserrat"/>
                <a:ea typeface="Times New Roman"/>
                <a:cs typeface="Times New Roman"/>
                <a:sym typeface="Times New Roman"/>
              </a:rPr>
              <a:t>Prediction of Alcohol Withdrawal Severity Scale (PAWSS)</a:t>
            </a:r>
          </a:p>
          <a:p>
            <a:pPr indent="-285750" marL="304800">
              <a:buClr>
                <a:srgbClr val="1A547A"/>
              </a:buClr>
              <a:buSzPct val="80000"/>
              <a:buFont charset="0" panose="00000500000000000000" pitchFamily="2" typeface="Montserrat"/>
              <a:buChar char="O"/>
            </a:pPr>
            <a:r>
              <a:rPr dirty="0" lang="en-US" sz="1600">
                <a:solidFill>
                  <a:srgbClr val="1A547A"/>
                </a:solidFill>
                <a:latin charset="0" panose="00000500000000000000" pitchFamily="2" typeface="Montserrat"/>
                <a:ea typeface="Times New Roman"/>
                <a:cs typeface="Times New Roman"/>
                <a:sym typeface="Times New Roman"/>
              </a:rPr>
              <a:t>Greater than or equal to 3 criteria is high risk for moderate to severe AWS:</a:t>
            </a:r>
          </a:p>
          <a:p>
            <a:pPr indent="-285750" lvl="1" marL="647700">
              <a:buClr>
                <a:srgbClr val="1A547A"/>
              </a:buClr>
              <a:buSzPct val="80000"/>
              <a:buFont charset="0" panose="00000500000000000000" pitchFamily="2" typeface="Montserrat"/>
              <a:buChar char="O"/>
            </a:pPr>
            <a:r>
              <a:rPr b="1" dirty="0" lang="en-US" sz="1200">
                <a:solidFill>
                  <a:srgbClr val="1A547A"/>
                </a:solidFill>
                <a:latin charset="0" panose="00000500000000000000" pitchFamily="2" typeface="Montserrat"/>
                <a:ea typeface="Times New Roman"/>
                <a:cs typeface="Times New Roman"/>
                <a:sym typeface="Times New Roman"/>
              </a:rPr>
              <a:t>Lifetime</a:t>
            </a:r>
            <a:r>
              <a:rPr dirty="0" lang="en-US" sz="1200">
                <a:solidFill>
                  <a:srgbClr val="1A547A"/>
                </a:solidFill>
                <a:latin charset="0" panose="00000500000000000000" pitchFamily="2" typeface="Montserrat"/>
                <a:ea typeface="Times New Roman"/>
                <a:cs typeface="Times New Roman"/>
                <a:sym typeface="Times New Roman"/>
              </a:rPr>
              <a:t> history of AWS, AWS seizure, DTs, AUD treatment (rehab, AA, etc.), and blackouts</a:t>
            </a:r>
          </a:p>
          <a:p>
            <a:pPr indent="-285750" lvl="1" marL="647700">
              <a:buClr>
                <a:srgbClr val="1A547A"/>
              </a:buClr>
              <a:buSzPct val="80000"/>
              <a:buFont charset="0" panose="00000500000000000000" pitchFamily="2" typeface="Montserrat"/>
              <a:buChar char="O"/>
            </a:pPr>
            <a:r>
              <a:rPr b="1" dirty="0" lang="en-US" sz="1200">
                <a:solidFill>
                  <a:srgbClr val="1A547A"/>
                </a:solidFill>
                <a:latin charset="0" panose="00000500000000000000" pitchFamily="2" typeface="Montserrat"/>
                <a:ea typeface="Times New Roman"/>
                <a:cs typeface="Times New Roman"/>
                <a:sym typeface="Times New Roman"/>
              </a:rPr>
              <a:t>In the last 90 days</a:t>
            </a:r>
            <a:r>
              <a:rPr dirty="0" lang="en-US" sz="1200">
                <a:solidFill>
                  <a:srgbClr val="1A547A"/>
                </a:solidFill>
                <a:latin charset="0" panose="00000500000000000000" pitchFamily="2" typeface="Montserrat"/>
                <a:ea typeface="Times New Roman"/>
                <a:cs typeface="Times New Roman"/>
                <a:sym typeface="Times New Roman"/>
              </a:rPr>
              <a:t> has ever used alcohol with benzodiazepines or alcohol with any drug of abuse</a:t>
            </a:r>
          </a:p>
          <a:p>
            <a:pPr indent="-285750" lvl="1" marL="647700">
              <a:buClr>
                <a:srgbClr val="1A547A"/>
              </a:buClr>
              <a:buSzPct val="80000"/>
              <a:buFont charset="0" panose="00000500000000000000" pitchFamily="2" typeface="Montserrat"/>
              <a:buChar char="O"/>
            </a:pPr>
            <a:r>
              <a:rPr b="1" dirty="0" lang="en-US" sz="1200">
                <a:solidFill>
                  <a:srgbClr val="1A547A"/>
                </a:solidFill>
                <a:latin charset="0" panose="00000500000000000000" pitchFamily="2" typeface="Montserrat"/>
                <a:ea typeface="Times New Roman"/>
                <a:cs typeface="Times New Roman"/>
                <a:sym typeface="Times New Roman"/>
              </a:rPr>
              <a:t>Today</a:t>
            </a:r>
            <a:r>
              <a:rPr dirty="0" lang="en-US" sz="1200">
                <a:solidFill>
                  <a:srgbClr val="1A547A"/>
                </a:solidFill>
                <a:latin charset="0" panose="00000500000000000000" pitchFamily="2" typeface="Montserrat"/>
                <a:ea typeface="Times New Roman"/>
                <a:cs typeface="Times New Roman"/>
                <a:sym typeface="Times New Roman"/>
              </a:rPr>
              <a:t> blood alcohol content greater than 200 or evidence of withdrawal</a:t>
            </a:r>
            <a:endParaRPr b="1" dirty="0" lang="en-US" sz="1200">
              <a:solidFill>
                <a:srgbClr val="1A547A"/>
              </a:solidFill>
              <a:latin charset="0" panose="00000500000000000000" pitchFamily="2" typeface="Montserrat"/>
              <a:ea typeface="Times New Roman"/>
              <a:cs typeface="Times New Roman"/>
              <a:sym typeface="Times New Roman"/>
            </a:endParaRPr>
          </a:p>
        </p:txBody>
      </p:sp>
    </p:spTree>
    <p:extLst>
      <p:ext uri="{BB962C8B-B14F-4D97-AF65-F5344CB8AC3E}">
        <p14:creationId xmlns:p14="http://schemas.microsoft.com/office/powerpoint/2010/main" val="3626002636"/>
      </p:ext>
    </p:extLst>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cstate="email" r:embed="rId3">
            <a:extLst>
              <a:ext uri="{28A0092B-C50C-407E-A947-70E740481C1C}">
                <a14:useLocalDpi xmlns:a14="http://schemas.microsoft.com/office/drawing/2010/main"/>
              </a:ext>
            </a:extLst>
          </a:blip>
          <a:srcRect b="126"/>
          <a:stretch/>
        </p:blipFill>
        <p:spPr>
          <a:xfrm>
            <a:off x="1337302" y="1"/>
            <a:ext cx="7806699" cy="5143500"/>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157288" y="0"/>
            <a:ext cx="7986712" cy="5143482"/>
          </a:xfrm>
          <a:prstGeom prst="rect">
            <a:avLst/>
          </a:prstGeom>
          <a:gradFill flip="none" rotWithShape="1">
            <a:gsLst>
              <a:gs pos="0">
                <a:schemeClr val="bg1"/>
              </a:gs>
              <a:gs pos="72000">
                <a:schemeClr val="bg1">
                  <a:alpha val="75000"/>
                </a:schemeClr>
              </a:gs>
              <a:gs pos="100000">
                <a:schemeClr val="bg1">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1" y="431676"/>
            <a:ext cx="7293099"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pPr>
            <a:r>
              <a:rPr b="1" dirty="0" lang="en-US" sz="3000">
                <a:solidFill>
                  <a:srgbClr val="023649"/>
                </a:solidFill>
                <a:latin charset="0" panose="00000500000000000000" pitchFamily="2" typeface="Montserrat"/>
                <a:ea typeface="Calibri"/>
                <a:cs typeface="Calibri"/>
                <a:sym typeface="Calibri"/>
              </a:rPr>
              <a:t>Treatment of Alcohol Withdrawal Syndrome</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083391"/>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charset="0" panose="00000500000000000000" pitchFamily="2" typeface="Montserrat"/>
              </a:rPr>
              <a:pPr defTabSz="685800"/>
              <a:t>12</a:t>
            </a:fld>
            <a:endParaRPr dirty="0" lang="en-US">
              <a:solidFill>
                <a:srgbClr val="099BAF"/>
              </a:solidFill>
              <a:latin charset="0" panose="00000500000000000000" pitchFamily="2" typeface="Montserrat"/>
            </a:endParaRPr>
          </a:p>
        </p:txBody>
      </p:sp>
      <p:sp>
        <p:nvSpPr>
          <p:cNvPr id="13" name="Google Shape;299;p34">
            <a:extLst>
              <a:ext uri="{FF2B5EF4-FFF2-40B4-BE49-F238E27FC236}">
                <a16:creationId xmlns:a16="http://schemas.microsoft.com/office/drawing/2014/main" id="{96F41701-F8D4-4D63-8F97-4389EA76EA00}"/>
              </a:ext>
            </a:extLst>
          </p:cNvPr>
          <p:cNvSpPr txBox="1">
            <a:spLocks/>
          </p:cNvSpPr>
          <p:nvPr/>
        </p:nvSpPr>
        <p:spPr>
          <a:xfrm>
            <a:off x="693611" y="1227351"/>
            <a:ext cx="5685243" cy="3481807"/>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0" marL="19050">
              <a:buClr>
                <a:srgbClr val="1A547A"/>
              </a:buClr>
              <a:buSzPct val="80000"/>
              <a:buNone/>
            </a:pPr>
            <a:r>
              <a:rPr b="1" dirty="0" lang="en-US" sz="2000">
                <a:solidFill>
                  <a:srgbClr val="1A547A"/>
                </a:solidFill>
                <a:latin charset="0" panose="00000500000000000000" pitchFamily="2" typeface="Montserrat"/>
                <a:ea typeface="Times New Roman"/>
                <a:cs typeface="Times New Roman"/>
                <a:sym typeface="Times New Roman"/>
              </a:rPr>
              <a:t>Benzodiazepines</a:t>
            </a:r>
            <a:endParaRPr dirty="0" lang="en-US" sz="2000">
              <a:solidFill>
                <a:srgbClr val="1A547A"/>
              </a:solidFill>
              <a:latin charset="0" panose="00000500000000000000" pitchFamily="2" typeface="Montserrat"/>
              <a:ea typeface="Times New Roman"/>
              <a:cs typeface="Times New Roman"/>
              <a:sym typeface="Times New Roman"/>
            </a:endParaRPr>
          </a:p>
          <a:p>
            <a:pPr indent="-285750" marL="304800">
              <a:buClr>
                <a:srgbClr val="1A547A"/>
              </a:buClr>
              <a:buSzPct val="80000"/>
              <a:buFont charset="0" panose="00000500000000000000" pitchFamily="2" typeface="Montserrat"/>
              <a:buChar char="O"/>
            </a:pPr>
            <a:r>
              <a:rPr dirty="0" lang="en-US" sz="1800">
                <a:solidFill>
                  <a:srgbClr val="1A547A"/>
                </a:solidFill>
                <a:latin charset="0" panose="00000500000000000000" pitchFamily="2" typeface="Montserrat"/>
                <a:ea typeface="Times New Roman"/>
                <a:cs typeface="Times New Roman"/>
                <a:sym typeface="Times New Roman"/>
              </a:rPr>
              <a:t>First line and most studied</a:t>
            </a:r>
          </a:p>
          <a:p>
            <a:pPr indent="-285750" lvl="1" marL="647700">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ea typeface="Times New Roman"/>
                <a:cs typeface="Times New Roman"/>
                <a:sym typeface="Times New Roman"/>
              </a:rPr>
              <a:t>Particularly good for complicated AWS</a:t>
            </a:r>
          </a:p>
          <a:p>
            <a:pPr indent="-285750" marL="304800">
              <a:buClr>
                <a:srgbClr val="1A547A"/>
              </a:buClr>
              <a:buSzPct val="80000"/>
              <a:buFont charset="0" panose="00000500000000000000" pitchFamily="2" typeface="Montserrat"/>
              <a:buChar char="O"/>
            </a:pPr>
            <a:r>
              <a:rPr dirty="0" lang="en-US" sz="1800">
                <a:solidFill>
                  <a:srgbClr val="1A547A"/>
                </a:solidFill>
                <a:latin charset="0" panose="00000500000000000000" pitchFamily="2" typeface="Montserrat"/>
                <a:cs typeface="Times New Roman"/>
                <a:sym typeface="Times New Roman"/>
              </a:rPr>
              <a:t>Match pharmacology</a:t>
            </a:r>
          </a:p>
          <a:p>
            <a:pPr indent="-285750" lvl="1" marL="647700">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Onset, peak, absorption, and metabolism</a:t>
            </a:r>
          </a:p>
          <a:p>
            <a:pPr indent="-285750" marL="304800">
              <a:buClr>
                <a:srgbClr val="1A547A"/>
              </a:buClr>
              <a:buSzPct val="80000"/>
              <a:buFont charset="0" panose="00000500000000000000" pitchFamily="2" typeface="Montserrat"/>
              <a:buChar char="O"/>
            </a:pPr>
            <a:r>
              <a:rPr dirty="0" lang="en-US" sz="1800">
                <a:solidFill>
                  <a:srgbClr val="1A547A"/>
                </a:solidFill>
                <a:latin charset="0" panose="00000500000000000000" pitchFamily="2" typeface="Montserrat"/>
                <a:cs typeface="Times New Roman"/>
                <a:sym typeface="Times New Roman"/>
              </a:rPr>
              <a:t>Dose and frequency is dependent on the pharmacology of the specific benzodiazepine and should be informed by the patient’s past requirements</a:t>
            </a:r>
          </a:p>
          <a:p>
            <a:pPr indent="-285750" lvl="1" marL="647700">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Learn the pharmacology of the benzodiazepines on formulary and/or that you plan to use</a:t>
            </a:r>
          </a:p>
          <a:p>
            <a:pPr indent="0" marL="19050">
              <a:buClr>
                <a:srgbClr val="1A547A"/>
              </a:buClr>
              <a:buSzPct val="80000"/>
              <a:buNone/>
            </a:pPr>
            <a:r>
              <a:rPr dirty="0" lang="en-US" sz="2000">
                <a:solidFill>
                  <a:srgbClr val="1A547A"/>
                </a:solidFill>
                <a:latin charset="0" panose="00000500000000000000" pitchFamily="2" typeface="Montserrat"/>
                <a:cs typeface="Times New Roman"/>
                <a:sym typeface="Times New Roman"/>
              </a:rPr>
              <a:t>When treating AWS, consider initiating treatment for the underlying AUD!</a:t>
            </a:r>
          </a:p>
          <a:p>
            <a:pPr indent="-285750" lvl="1" marL="647700">
              <a:buClr>
                <a:srgbClr val="1A547A"/>
              </a:buClr>
              <a:buSzPct val="80000"/>
              <a:buFont charset="0" panose="00000500000000000000" pitchFamily="2" typeface="Montserrat"/>
              <a:buChar char="O"/>
            </a:pPr>
            <a:endParaRPr dirty="0" lang="en-US" sz="1500">
              <a:solidFill>
                <a:srgbClr val="1A547A"/>
              </a:solidFill>
              <a:latin charset="0" panose="00000500000000000000" pitchFamily="2" typeface="Montserrat"/>
            </a:endParaRPr>
          </a:p>
        </p:txBody>
      </p:sp>
    </p:spTree>
    <p:extLst>
      <p:ext uri="{BB962C8B-B14F-4D97-AF65-F5344CB8AC3E}">
        <p14:creationId xmlns:p14="http://schemas.microsoft.com/office/powerpoint/2010/main" val="3836122719"/>
      </p:ext>
    </p:extLst>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A person sitting on a couch&#10;&#10;Description automatically generated with medium confidence" id="14" name="Picture 13">
            <a:extLst>
              <a:ext uri="{FF2B5EF4-FFF2-40B4-BE49-F238E27FC236}">
                <a16:creationId xmlns:a16="http://schemas.microsoft.com/office/drawing/2014/main" id="{96846302-7D5F-405E-BD70-CBFB3DD4CC6C}"/>
              </a:ext>
            </a:extLst>
          </p:cNvPr>
          <p:cNvPicPr>
            <a:picLocks noChangeAspect="1"/>
          </p:cNvPicPr>
          <p:nvPr/>
        </p:nvPicPr>
        <p:blipFill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0"/>
                    </a14:imgEffect>
                  </a14:imgLayer>
                </a14:imgProps>
              </a:ext>
            </a:extLst>
          </a:blip>
          <a:srcRect r="18"/>
          <a:stretch/>
        </p:blipFill>
        <p:spPr>
          <a:xfrm>
            <a:off x="1300162" y="-1237"/>
            <a:ext cx="6543675" cy="5142263"/>
          </a:xfrm>
          <a:prstGeom prst="rect">
            <a:avLst/>
          </a:prstGeom>
        </p:spPr>
      </p:pic>
      <p:pic>
        <p:nvPicPr>
          <p:cNvPr descr="A person sitting on a couch&#10;&#10;Description automatically generated with medium confidence" id="4" name="Picture 3">
            <a:extLst>
              <a:ext uri="{FF2B5EF4-FFF2-40B4-BE49-F238E27FC236}">
                <a16:creationId xmlns:a16="http://schemas.microsoft.com/office/drawing/2014/main" id="{D2ADAB33-684C-4FB0-B693-D66ECE9A3DFF}"/>
              </a:ext>
            </a:extLst>
          </p:cNvPr>
          <p:cNvPicPr>
            <a:picLocks noChangeAspect="1"/>
          </p:cNvPicPr>
          <p:nvPr/>
        </p:nvPicPr>
        <p:blipFill rotWithShape="1">
          <a:blip cstate="email"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r="100"/>
          <a:stretch/>
        </p:blipFill>
        <p:spPr>
          <a:xfrm>
            <a:off x="2600325" y="0"/>
            <a:ext cx="6543675" cy="5142263"/>
          </a:xfrm>
          <a:prstGeom prst="rect">
            <a:avLst/>
          </a:prstGeom>
        </p:spPr>
      </p:pic>
      <p:sp>
        <p:nvSpPr>
          <p:cNvPr id="11" name="Rectangle 10">
            <a:extLst>
              <a:ext uri="{FF2B5EF4-FFF2-40B4-BE49-F238E27FC236}">
                <a16:creationId xmlns:a16="http://schemas.microsoft.com/office/drawing/2014/main" id="{9A0DEEBC-035D-4B41-82C2-FC2308D9264C}"/>
              </a:ext>
            </a:extLst>
          </p:cNvPr>
          <p:cNvSpPr/>
          <p:nvPr/>
        </p:nvSpPr>
        <p:spPr>
          <a:xfrm>
            <a:off x="-1" y="-2474"/>
            <a:ext cx="9144000" cy="5143500"/>
          </a:xfrm>
          <a:prstGeom prst="rect">
            <a:avLst/>
          </a:prstGeom>
          <a:gradFill flip="none" rotWithShape="1">
            <a:gsLst>
              <a:gs pos="53000">
                <a:srgbClr val="DEE2E5">
                  <a:alpha val="75000"/>
                </a:srgbClr>
              </a:gs>
              <a:gs pos="100000">
                <a:srgbClr val="DEE2E5">
                  <a:alpha val="25000"/>
                </a:srgbClr>
              </a:gs>
              <a:gs pos="20000">
                <a:srgbClr val="DEE2E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1" y="431676"/>
            <a:ext cx="2063877"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pPr>
            <a:r>
              <a:rPr b="1" dirty="0" lang="en-US" sz="3000">
                <a:solidFill>
                  <a:srgbClr val="023649"/>
                </a:solidFill>
                <a:latin charset="0" panose="00000500000000000000" pitchFamily="2" typeface="Montserrat"/>
                <a:ea typeface="Calibri"/>
                <a:cs typeface="Calibri"/>
                <a:sym typeface="Calibri"/>
              </a:rPr>
              <a:t>Scenario 1</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083391"/>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charset="0" panose="00000500000000000000" pitchFamily="2" typeface="Montserrat"/>
              </a:rPr>
              <a:pPr defTabSz="685800"/>
              <a:t>13</a:t>
            </a:fld>
            <a:endParaRPr dirty="0" lang="en-US">
              <a:solidFill>
                <a:schemeClr val="bg1"/>
              </a:solidFill>
              <a:latin charset="0" panose="00000500000000000000" pitchFamily="2" typeface="Montserrat"/>
            </a:endParaRPr>
          </a:p>
        </p:txBody>
      </p:sp>
      <p:sp>
        <p:nvSpPr>
          <p:cNvPr id="13" name="Google Shape;299;p34">
            <a:extLst>
              <a:ext uri="{FF2B5EF4-FFF2-40B4-BE49-F238E27FC236}">
                <a16:creationId xmlns:a16="http://schemas.microsoft.com/office/drawing/2014/main" id="{96F41701-F8D4-4D63-8F97-4389EA76EA00}"/>
              </a:ext>
            </a:extLst>
          </p:cNvPr>
          <p:cNvSpPr txBox="1">
            <a:spLocks/>
          </p:cNvSpPr>
          <p:nvPr/>
        </p:nvSpPr>
        <p:spPr>
          <a:xfrm>
            <a:off x="693611" y="1230017"/>
            <a:ext cx="4485608" cy="3481807"/>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0" marL="19050">
              <a:buClr>
                <a:srgbClr val="1A547A"/>
              </a:buClr>
              <a:buSzPct val="80000"/>
              <a:buNone/>
            </a:pPr>
            <a:r>
              <a:rPr dirty="0" lang="en-US" sz="2000">
                <a:solidFill>
                  <a:srgbClr val="1A547A"/>
                </a:solidFill>
                <a:latin charset="0" panose="00000500000000000000" pitchFamily="2" typeface="Montserrat"/>
                <a:ea typeface="Times New Roman"/>
                <a:cs typeface="Times New Roman"/>
                <a:sym typeface="Times New Roman"/>
              </a:rPr>
              <a:t>Patient with severe acute AWS</a:t>
            </a:r>
          </a:p>
          <a:p>
            <a:pPr indent="-285750" marL="304800">
              <a:buClr>
                <a:srgbClr val="023649"/>
              </a:buClr>
              <a:buSzPct val="80000"/>
              <a:buFont charset="0" panose="00000500000000000000" pitchFamily="2" typeface="Montserrat"/>
              <a:buChar char="O"/>
            </a:pPr>
            <a:r>
              <a:rPr dirty="0" lang="en-US" sz="1600">
                <a:solidFill>
                  <a:srgbClr val="1A547A"/>
                </a:solidFill>
                <a:latin charset="0" panose="00000500000000000000" pitchFamily="2" typeface="Montserrat"/>
                <a:ea typeface="Times New Roman"/>
                <a:cs typeface="Times New Roman"/>
                <a:sym typeface="Times New Roman"/>
              </a:rPr>
              <a:t>Agitated</a:t>
            </a:r>
          </a:p>
          <a:p>
            <a:pPr indent="-285750" marL="304800">
              <a:buClr>
                <a:srgbClr val="023649"/>
              </a:buClr>
              <a:buSzPct val="80000"/>
              <a:buFont charset="0" panose="00000500000000000000" pitchFamily="2" typeface="Montserrat"/>
              <a:buChar char="O"/>
            </a:pPr>
            <a:r>
              <a:rPr dirty="0" lang="en-US" sz="1600">
                <a:solidFill>
                  <a:srgbClr val="1A547A"/>
                </a:solidFill>
                <a:latin charset="0" panose="00000500000000000000" pitchFamily="2" typeface="Montserrat"/>
                <a:ea typeface="Times New Roman"/>
                <a:cs typeface="Times New Roman"/>
                <a:sym typeface="Times New Roman"/>
              </a:rPr>
              <a:t>Tachycardic</a:t>
            </a:r>
          </a:p>
          <a:p>
            <a:pPr indent="-285750" marL="304800">
              <a:buClr>
                <a:srgbClr val="023649"/>
              </a:buClr>
              <a:buSzPct val="80000"/>
              <a:buFont charset="0" panose="00000500000000000000" pitchFamily="2" typeface="Montserrat"/>
              <a:buChar char="O"/>
            </a:pPr>
            <a:r>
              <a:rPr dirty="0" lang="en-US" sz="1600">
                <a:solidFill>
                  <a:srgbClr val="1A547A"/>
                </a:solidFill>
                <a:latin charset="0" panose="00000500000000000000" pitchFamily="2" typeface="Montserrat"/>
                <a:ea typeface="Times New Roman"/>
                <a:cs typeface="Times New Roman"/>
                <a:sym typeface="Times New Roman"/>
              </a:rPr>
              <a:t>Hypertensive</a:t>
            </a:r>
          </a:p>
          <a:p>
            <a:pPr indent="-285750" marL="304800">
              <a:buClr>
                <a:srgbClr val="023649"/>
              </a:buClr>
              <a:buSzPct val="80000"/>
              <a:buFont charset="0" panose="00000500000000000000" pitchFamily="2" typeface="Montserrat"/>
              <a:buChar char="O"/>
            </a:pPr>
            <a:r>
              <a:rPr dirty="0" lang="en-US" sz="1600">
                <a:solidFill>
                  <a:srgbClr val="1A547A"/>
                </a:solidFill>
                <a:latin charset="0" panose="00000500000000000000" pitchFamily="2" typeface="Montserrat"/>
                <a:ea typeface="Times New Roman"/>
                <a:cs typeface="Times New Roman"/>
                <a:sym typeface="Times New Roman"/>
              </a:rPr>
              <a:t>Sweating</a:t>
            </a:r>
          </a:p>
          <a:p>
            <a:pPr indent="-285750" marL="304800">
              <a:buClr>
                <a:srgbClr val="1A547A"/>
              </a:buClr>
              <a:buSzPct val="80000"/>
              <a:buFont charset="0" panose="00000500000000000000" pitchFamily="2" typeface="Montserrat"/>
              <a:buChar char="O"/>
            </a:pPr>
            <a:endParaRPr dirty="0" lang="en-US" sz="1800">
              <a:solidFill>
                <a:srgbClr val="1A547A"/>
              </a:solidFill>
              <a:latin charset="0" panose="00000500000000000000" pitchFamily="2" typeface="Montserrat"/>
              <a:ea typeface="Times New Roman"/>
              <a:cs typeface="Times New Roman"/>
              <a:sym typeface="Times New Roman"/>
            </a:endParaRPr>
          </a:p>
          <a:p>
            <a:pPr indent="0" marL="19050">
              <a:buClr>
                <a:srgbClr val="1A547A"/>
              </a:buClr>
              <a:buSzPct val="80000"/>
              <a:buNone/>
            </a:pPr>
            <a:r>
              <a:rPr b="1" dirty="0" lang="en-US" sz="2400">
                <a:solidFill>
                  <a:srgbClr val="1A547A"/>
                </a:solidFill>
                <a:latin charset="0" panose="00000500000000000000" pitchFamily="2" typeface="Montserrat"/>
                <a:ea typeface="Times New Roman"/>
                <a:cs typeface="Times New Roman"/>
                <a:sym typeface="Times New Roman"/>
              </a:rPr>
              <a:t>How would you treat this patient?</a:t>
            </a:r>
          </a:p>
        </p:txBody>
      </p:sp>
    </p:spTree>
    <p:extLst>
      <p:ext uri="{BB962C8B-B14F-4D97-AF65-F5344CB8AC3E}">
        <p14:creationId xmlns:p14="http://schemas.microsoft.com/office/powerpoint/2010/main" val="3174252358"/>
      </p:ext>
    </p:extLst>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Imagen que contiene exterior, montaña, nieve, hombre&#10;&#10;Descripción generada automáticamente" id="7" name="Imagen 6">
            <a:extLst>
              <a:ext uri="{FF2B5EF4-FFF2-40B4-BE49-F238E27FC236}">
                <a16:creationId xmlns:a16="http://schemas.microsoft.com/office/drawing/2014/main" id="{5EF3CD53-BE56-43A8-9416-D7EAA436D040}"/>
              </a:ext>
            </a:extLst>
          </p:cNvPr>
          <p:cNvPicPr>
            <a:picLocks noChangeAspect="1"/>
          </p:cNvPicPr>
          <p:nvPr/>
        </p:nvPicPr>
        <p:blipFill rotWithShape="1">
          <a:blip cstate="email" r:embed="rId3">
            <a:extLst>
              <a:ext uri="{28A0092B-C50C-407E-A947-70E740481C1C}">
                <a14:useLocalDpi xmlns:a14="http://schemas.microsoft.com/office/drawing/2010/main"/>
              </a:ext>
            </a:extLst>
          </a:blip>
          <a:srcRect b="94"/>
          <a:stretch/>
        </p:blipFill>
        <p:spPr>
          <a:xfrm>
            <a:off x="0" y="-1"/>
            <a:ext cx="9144000" cy="5143501"/>
          </a:xfrm>
          <a:prstGeom prst="rect">
            <a:avLst/>
          </a:prstGeom>
        </p:spPr>
      </p:pic>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charset="0" panose="00000500000000000000" pitchFamily="2" typeface="Montserrat"/>
              </a:rPr>
              <a:pPr defTabSz="685800">
                <a:defRPr/>
              </a:pPr>
              <a:t>14</a:t>
            </a:fld>
            <a:endParaRPr lang="en-US">
              <a:solidFill>
                <a:srgbClr val="099BAF"/>
              </a:solidFill>
              <a:latin charset="0" panose="00000500000000000000" pitchFamily="2" typeface="Montserrat"/>
            </a:endParaRPr>
          </a:p>
        </p:txBody>
      </p:sp>
      <p:sp>
        <p:nvSpPr>
          <p:cNvPr id="8" name="Google Shape;147;p27">
            <a:extLst>
              <a:ext uri="{FF2B5EF4-FFF2-40B4-BE49-F238E27FC236}">
                <a16:creationId xmlns:a16="http://schemas.microsoft.com/office/drawing/2014/main" id="{84A9EC13-8B6C-4169-B0F4-3B5B2DA231C6}"/>
              </a:ext>
            </a:extLst>
          </p:cNvPr>
          <p:cNvSpPr txBox="1">
            <a:spLocks/>
          </p:cNvSpPr>
          <p:nvPr/>
        </p:nvSpPr>
        <p:spPr>
          <a:xfrm>
            <a:off x="644439" y="1059120"/>
            <a:ext cx="8006641" cy="3834346"/>
          </a:xfrm>
          <a:prstGeom prst="rect">
            <a:avLst/>
          </a:prstGeom>
          <a:noFill/>
          <a:ln>
            <a:noFill/>
          </a:ln>
        </p:spPr>
        <p:txBody>
          <a:bodyPr anchor="t" anchorCtr="0" bIns="34275" lIns="68569" rIns="68569" rtlCol="0" spcFirstLastPara="1" tIns="34275" vert="horz"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0" marL="0">
              <a:lnSpc>
                <a:spcPct val="100000"/>
              </a:lnSpc>
              <a:spcBef>
                <a:spcPts val="0"/>
              </a:spcBef>
              <a:spcAft>
                <a:spcPts val="600"/>
              </a:spcAft>
              <a:buClr>
                <a:schemeClr val="bg1"/>
              </a:buClr>
              <a:buSzPct val="80000"/>
              <a:buFont charset="0" panose="020B0604020202020204" pitchFamily="34" typeface="Arial"/>
              <a:buNone/>
            </a:pPr>
            <a:r>
              <a:rPr b="1" dirty="0" lang="en-US">
                <a:solidFill>
                  <a:srgbClr val="1A547A"/>
                </a:solidFill>
                <a:latin charset="0" panose="00000500000000000000" pitchFamily="2" typeface="Montserrat"/>
                <a:ea typeface="Calibri"/>
                <a:cs typeface="Calibri"/>
                <a:sym typeface="Calibri"/>
              </a:rPr>
              <a:t>Patient with Severe Acute AWS</a:t>
            </a:r>
            <a:endParaRPr b="1" dirty="0" lang="en-US">
              <a:solidFill>
                <a:srgbClr val="1A547A"/>
              </a:solidFill>
              <a:latin charset="0" panose="00000500000000000000" pitchFamily="2" typeface="Montserrat"/>
              <a:ea typeface="Times New Roman"/>
              <a:cs typeface="Times New Roman"/>
              <a:sym typeface="Times New Roman"/>
            </a:endParaRPr>
          </a:p>
          <a:p>
            <a:pPr indent="0" marL="0">
              <a:lnSpc>
                <a:spcPct val="100000"/>
              </a:lnSpc>
              <a:spcBef>
                <a:spcPts val="0"/>
              </a:spcBef>
              <a:spcAft>
                <a:spcPts val="600"/>
              </a:spcAft>
              <a:buClr>
                <a:schemeClr val="bg1"/>
              </a:buClr>
              <a:buSzPct val="80000"/>
              <a:buFont charset="0" panose="020B0604020202020204" pitchFamily="34" typeface="Arial"/>
              <a:buNone/>
            </a:pPr>
            <a:r>
              <a:rPr b="1" dirty="0" lang="en-US" sz="1600">
                <a:solidFill>
                  <a:srgbClr val="1A547A"/>
                </a:solidFill>
                <a:latin charset="0" panose="00000500000000000000" pitchFamily="2" typeface="Montserrat"/>
                <a:ea typeface="Times New Roman"/>
                <a:cs typeface="Times New Roman"/>
                <a:sym typeface="Times New Roman"/>
              </a:rPr>
              <a:t>Stabilizing critical AWS: Diazepam (IV) or Midazolam (IM/IV)</a:t>
            </a:r>
          </a:p>
          <a:p>
            <a:pPr indent="-285750" marL="28575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ea typeface="Times New Roman"/>
                <a:cs typeface="Times New Roman"/>
                <a:sym typeface="Times New Roman"/>
              </a:rPr>
              <a:t>Both have rapid onset/peak effect and reliable absorption allowing titration q2-5 minutes.</a:t>
            </a:r>
          </a:p>
          <a:p>
            <a:pPr indent="-285750" marL="28575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ea typeface="Times New Roman"/>
                <a:cs typeface="Times New Roman"/>
                <a:sym typeface="Times New Roman"/>
              </a:rPr>
              <a:t>The peak effect corresponds to peak respiratory depression, which is a safer choice when rapid titration is critical.</a:t>
            </a:r>
          </a:p>
          <a:p>
            <a:pPr indent="-285750" marL="28575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ea typeface="Times New Roman"/>
                <a:cs typeface="Times New Roman"/>
                <a:sym typeface="Times New Roman"/>
              </a:rPr>
              <a:t>Example dosing: Diazepam 10 mg IV q2-5 minutes until goal sedation is reached; double the dose after 3 doses or if little response is achieved.</a:t>
            </a:r>
          </a:p>
          <a:p>
            <a:pPr indent="-285750" marL="28575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ea typeface="Times New Roman"/>
                <a:cs typeface="Times New Roman"/>
                <a:sym typeface="Times New Roman"/>
              </a:rPr>
              <a:t>Bonus: Diazepam’s long-acting metabolites provide an extended symptomatic control without an abrupt rebound.</a:t>
            </a:r>
          </a:p>
          <a:p>
            <a:pPr indent="0" marL="0">
              <a:lnSpc>
                <a:spcPct val="100000"/>
              </a:lnSpc>
              <a:spcBef>
                <a:spcPts val="0"/>
              </a:spcBef>
              <a:buClr>
                <a:schemeClr val="bg1"/>
              </a:buClr>
              <a:buSzPct val="80000"/>
              <a:buFont charset="0" panose="020B0604020202020204" pitchFamily="34" typeface="Arial"/>
              <a:buNone/>
            </a:pPr>
            <a:endParaRPr dirty="0" lang="en-US" sz="1400">
              <a:solidFill>
                <a:srgbClr val="1A547A"/>
              </a:solidFill>
              <a:latin charset="0" panose="00000500000000000000" pitchFamily="2" typeface="Montserrat"/>
              <a:ea typeface="Times New Roman"/>
              <a:cs typeface="Times New Roman"/>
              <a:sym typeface="Times New Roman"/>
            </a:endParaRPr>
          </a:p>
          <a:p>
            <a:pPr indent="0" marL="0">
              <a:lnSpc>
                <a:spcPct val="100000"/>
              </a:lnSpc>
              <a:spcBef>
                <a:spcPts val="0"/>
              </a:spcBef>
              <a:spcAft>
                <a:spcPts val="600"/>
              </a:spcAft>
              <a:buClr>
                <a:schemeClr val="bg1"/>
              </a:buClr>
              <a:buSzPct val="80000"/>
              <a:buFont charset="0" panose="020B0604020202020204" pitchFamily="34" typeface="Arial"/>
              <a:buNone/>
            </a:pPr>
            <a:r>
              <a:rPr b="1" dirty="0" lang="en-US" sz="1600">
                <a:solidFill>
                  <a:srgbClr val="1A547A"/>
                </a:solidFill>
                <a:latin charset="0" panose="00000500000000000000" pitchFamily="2" typeface="Montserrat"/>
                <a:ea typeface="Times New Roman"/>
                <a:cs typeface="Times New Roman"/>
                <a:sym typeface="Times New Roman"/>
              </a:rPr>
              <a:t>NOT recommended:</a:t>
            </a:r>
          </a:p>
          <a:p>
            <a:pPr indent="-285750" marL="28575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ea typeface="Times New Roman"/>
                <a:cs typeface="Times New Roman"/>
                <a:sym typeface="Times New Roman"/>
              </a:rPr>
              <a:t>Oral benzodiazepines</a:t>
            </a:r>
          </a:p>
          <a:p>
            <a:pPr indent="-285750" marL="28575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ea typeface="Times New Roman"/>
                <a:cs typeface="Times New Roman"/>
                <a:sym typeface="Times New Roman"/>
              </a:rPr>
              <a:t>Lorazepam (PO/IM/IV)</a:t>
            </a:r>
          </a:p>
          <a:p>
            <a:pPr indent="-285750" lvl="1" marL="742950">
              <a:lnSpc>
                <a:spcPct val="100000"/>
              </a:lnSpc>
              <a:spcBef>
                <a:spcPts val="0"/>
              </a:spcBef>
              <a:buClr>
                <a:srgbClr val="1A547A"/>
              </a:buClr>
              <a:buSzPct val="80000"/>
              <a:buFont charset="0" panose="00000500000000000000" pitchFamily="2" typeface="Montserrat"/>
              <a:buChar char="O"/>
            </a:pPr>
            <a:r>
              <a:rPr dirty="0" lang="en-US" sz="1200">
                <a:solidFill>
                  <a:srgbClr val="1A547A"/>
                </a:solidFill>
                <a:latin charset="0" panose="00000500000000000000" pitchFamily="2" typeface="Montserrat"/>
                <a:ea typeface="Times New Roman"/>
                <a:cs typeface="Times New Roman"/>
                <a:sym typeface="Times New Roman"/>
              </a:rPr>
              <a:t>It crosses BBB slower.</a:t>
            </a:r>
          </a:p>
          <a:p>
            <a:pPr indent="-285750" lvl="1" marL="742950">
              <a:lnSpc>
                <a:spcPct val="100000"/>
              </a:lnSpc>
              <a:spcBef>
                <a:spcPts val="0"/>
              </a:spcBef>
              <a:buClr>
                <a:srgbClr val="1A547A"/>
              </a:buClr>
              <a:buSzPct val="80000"/>
              <a:buFont charset="0" panose="00000500000000000000" pitchFamily="2" typeface="Montserrat"/>
              <a:buChar char="O"/>
            </a:pPr>
            <a:r>
              <a:rPr dirty="0" lang="en-US" sz="1200">
                <a:solidFill>
                  <a:srgbClr val="1A547A"/>
                </a:solidFill>
                <a:latin charset="0" panose="00000500000000000000" pitchFamily="2" typeface="Montserrat"/>
                <a:ea typeface="Times New Roman"/>
                <a:cs typeface="Times New Roman"/>
                <a:sym typeface="Times New Roman"/>
              </a:rPr>
              <a:t>The peak CNS effect is greater than 20 to 30 minutes</a:t>
            </a:r>
          </a:p>
          <a:p>
            <a:pPr indent="-285750" lvl="1" marL="742950">
              <a:lnSpc>
                <a:spcPct val="100000"/>
              </a:lnSpc>
              <a:spcBef>
                <a:spcPts val="0"/>
              </a:spcBef>
              <a:buClr>
                <a:srgbClr val="1A547A"/>
              </a:buClr>
              <a:buSzPct val="80000"/>
              <a:buFont charset="0" panose="00000500000000000000" pitchFamily="2" typeface="Montserrat"/>
              <a:buChar char="O"/>
            </a:pPr>
            <a:r>
              <a:rPr dirty="0" lang="en-US" sz="1200">
                <a:solidFill>
                  <a:srgbClr val="1A547A"/>
                </a:solidFill>
                <a:latin charset="0" panose="00000500000000000000" pitchFamily="2" typeface="Montserrat"/>
                <a:ea typeface="Times New Roman"/>
                <a:cs typeface="Times New Roman"/>
                <a:sym typeface="Times New Roman"/>
              </a:rPr>
              <a:t>There is a risk of delayed oversedation as repeated doses are given before the peak effect occurs.</a:t>
            </a:r>
          </a:p>
        </p:txBody>
      </p:sp>
      <p:sp>
        <p:nvSpPr>
          <p:cNvPr id="9" name="Google Shape;41;p13">
            <a:extLst>
              <a:ext uri="{FF2B5EF4-FFF2-40B4-BE49-F238E27FC236}">
                <a16:creationId xmlns:a16="http://schemas.microsoft.com/office/drawing/2014/main" id="{83C14690-7F8F-4CC7-A10F-0BC64A525B9B}"/>
              </a:ext>
            </a:extLst>
          </p:cNvPr>
          <p:cNvSpPr txBox="1"/>
          <p:nvPr/>
        </p:nvSpPr>
        <p:spPr>
          <a:xfrm>
            <a:off x="644439" y="297650"/>
            <a:ext cx="7778040"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pPr>
            <a:r>
              <a:rPr b="1" dirty="0" lang="en-US" sz="3000">
                <a:solidFill>
                  <a:srgbClr val="023649"/>
                </a:solidFill>
                <a:latin charset="0" panose="00000500000000000000" pitchFamily="2" typeface="Montserrat"/>
                <a:ea typeface="Calibri"/>
                <a:cs typeface="Calibri"/>
                <a:sym typeface="Calibri"/>
              </a:rPr>
              <a:t>Scenario 1</a:t>
            </a:r>
          </a:p>
        </p:txBody>
      </p:sp>
      <p:cxnSp>
        <p:nvCxnSpPr>
          <p:cNvPr id="10" name="Straight Connector 9">
            <a:extLst>
              <a:ext uri="{FF2B5EF4-FFF2-40B4-BE49-F238E27FC236}">
                <a16:creationId xmlns:a16="http://schemas.microsoft.com/office/drawing/2014/main" id="{A7D5FC57-7EE9-4047-A618-7EB33F30CC72}"/>
              </a:ext>
            </a:extLst>
          </p:cNvPr>
          <p:cNvCxnSpPr>
            <a:cxnSpLocks/>
          </p:cNvCxnSpPr>
          <p:nvPr/>
        </p:nvCxnSpPr>
        <p:spPr>
          <a:xfrm>
            <a:off x="752724" y="944033"/>
            <a:ext cx="535406" cy="0"/>
          </a:xfrm>
          <a:prstGeom prst="line">
            <a:avLst/>
          </a:prstGeom>
          <a:noFill/>
          <a:ln algn="ctr" cap="flat" cmpd="sng" w="57150">
            <a:solidFill>
              <a:srgbClr val="4ABDE8">
                <a:shade val="95000"/>
                <a:satMod val="105000"/>
              </a:srgbClr>
            </a:solidFill>
            <a:prstDash val="solid"/>
          </a:ln>
          <a:effectLst/>
        </p:spPr>
      </p:cxnSp>
    </p:spTree>
    <p:extLst>
      <p:ext uri="{BB962C8B-B14F-4D97-AF65-F5344CB8AC3E}">
        <p14:creationId xmlns:p14="http://schemas.microsoft.com/office/powerpoint/2010/main" val="2516669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a baby&#10;&#10;Description automatically generated">
            <a:extLst>
              <a:ext uri="{FF2B5EF4-FFF2-40B4-BE49-F238E27FC236}">
                <a16:creationId xmlns:a16="http://schemas.microsoft.com/office/drawing/2014/main" id="{49448E19-6835-4948-AD70-A9839BF1AA44}"/>
              </a:ext>
            </a:extLst>
          </p:cNvPr>
          <p:cNvPicPr>
            <a:picLocks noChangeAspect="1"/>
          </p:cNvPicPr>
          <p:nvPr/>
        </p:nvPicPr>
        <p:blipFill>
          <a:blip r:embed="rId3" cstate="email">
            <a:duotone>
              <a:prstClr val="black"/>
              <a:schemeClr val="accent1">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428750" y="0"/>
            <a:ext cx="7715250" cy="5143500"/>
          </a:xfrm>
          <a:prstGeom prst="rect">
            <a:avLst/>
          </a:prstGeom>
        </p:spPr>
      </p:pic>
      <p:sp>
        <p:nvSpPr>
          <p:cNvPr id="15" name="Rectangle 14">
            <a:extLst>
              <a:ext uri="{FF2B5EF4-FFF2-40B4-BE49-F238E27FC236}">
                <a16:creationId xmlns:a16="http://schemas.microsoft.com/office/drawing/2014/main" id="{9D040F9E-F65B-4695-8D50-9B444C06428A}"/>
              </a:ext>
            </a:extLst>
          </p:cNvPr>
          <p:cNvSpPr/>
          <p:nvPr/>
        </p:nvSpPr>
        <p:spPr>
          <a:xfrm>
            <a:off x="0" y="18"/>
            <a:ext cx="7712591" cy="5143482"/>
          </a:xfrm>
          <a:prstGeom prst="rect">
            <a:avLst/>
          </a:prstGeom>
          <a:gradFill flip="none" rotWithShape="1">
            <a:gsLst>
              <a:gs pos="18000">
                <a:srgbClr val="024053"/>
              </a:gs>
              <a:gs pos="100000">
                <a:srgbClr val="024053">
                  <a:alpha val="0"/>
                </a:srgbClr>
              </a:gs>
              <a:gs pos="67000">
                <a:srgbClr val="024053">
                  <a:alpha val="8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15</a:t>
            </a:fld>
            <a:endParaRPr lang="en-US" dirty="0">
              <a:solidFill>
                <a:srgbClr val="099BAF"/>
              </a:solidFill>
              <a:latin typeface="Montserrat" panose="00000500000000000000" pitchFamily="2" charset="0"/>
            </a:endParaRPr>
          </a:p>
        </p:txBody>
      </p:sp>
      <p:sp>
        <p:nvSpPr>
          <p:cNvPr id="16" name="Rectangle 15">
            <a:extLst>
              <a:ext uri="{FF2B5EF4-FFF2-40B4-BE49-F238E27FC236}">
                <a16:creationId xmlns:a16="http://schemas.microsoft.com/office/drawing/2014/main" id="{000DC62F-4EBC-46C6-B439-60E482136AD5}"/>
              </a:ext>
            </a:extLst>
          </p:cNvPr>
          <p:cNvSpPr/>
          <p:nvPr/>
        </p:nvSpPr>
        <p:spPr>
          <a:xfrm rot="16200000">
            <a:off x="1998919" y="-1998939"/>
            <a:ext cx="5143502" cy="9141340"/>
          </a:xfrm>
          <a:prstGeom prst="rect">
            <a:avLst/>
          </a:prstGeom>
          <a:gradFill flip="none" rotWithShape="1">
            <a:gsLst>
              <a:gs pos="0">
                <a:srgbClr val="024053"/>
              </a:gs>
              <a:gs pos="100000">
                <a:srgbClr val="024053">
                  <a:alpha val="0"/>
                </a:srgbClr>
              </a:gs>
              <a:gs pos="45000">
                <a:srgbClr val="024053">
                  <a:alpha val="7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1" y="431676"/>
            <a:ext cx="2063877"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chemeClr val="bg1"/>
                </a:solidFill>
                <a:latin typeface="Montserrat" panose="00000500000000000000" pitchFamily="2" charset="0"/>
                <a:ea typeface="Calibri"/>
                <a:cs typeface="Calibri"/>
                <a:sym typeface="Calibri"/>
              </a:rPr>
              <a:t>Scenario 2</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083391"/>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Google Shape;299;p34">
            <a:extLst>
              <a:ext uri="{FF2B5EF4-FFF2-40B4-BE49-F238E27FC236}">
                <a16:creationId xmlns:a16="http://schemas.microsoft.com/office/drawing/2014/main" id="{96F41701-F8D4-4D63-8F97-4389EA76EA00}"/>
              </a:ext>
            </a:extLst>
          </p:cNvPr>
          <p:cNvSpPr txBox="1">
            <a:spLocks/>
          </p:cNvSpPr>
          <p:nvPr/>
        </p:nvSpPr>
        <p:spPr>
          <a:xfrm>
            <a:off x="693611" y="1230017"/>
            <a:ext cx="4485608" cy="3481807"/>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buClr>
                <a:srgbClr val="1A547A"/>
              </a:buClr>
              <a:buSzPct val="80000"/>
              <a:buNone/>
            </a:pPr>
            <a:r>
              <a:rPr lang="en-US" sz="2000" dirty="0">
                <a:solidFill>
                  <a:schemeClr val="bg1"/>
                </a:solidFill>
                <a:latin typeface="Montserrat" panose="00000500000000000000" pitchFamily="2" charset="0"/>
                <a:ea typeface="Times New Roman"/>
                <a:cs typeface="Times New Roman"/>
                <a:sym typeface="Times New Roman"/>
              </a:rPr>
              <a:t>Patient with multiple alcohol detox admissions starting to feel anxious and mildly tremulous</a:t>
            </a:r>
          </a:p>
          <a:p>
            <a:pPr marL="19050" indent="0">
              <a:buClr>
                <a:srgbClr val="1A547A"/>
              </a:buClr>
              <a:buSzPct val="80000"/>
              <a:buNone/>
            </a:pPr>
            <a:endParaRPr lang="en-US" sz="1800" dirty="0">
              <a:solidFill>
                <a:schemeClr val="bg1"/>
              </a:solidFill>
              <a:latin typeface="Montserrat" panose="00000500000000000000" pitchFamily="2" charset="0"/>
              <a:ea typeface="Times New Roman"/>
              <a:cs typeface="Times New Roman"/>
              <a:sym typeface="Times New Roman"/>
            </a:endParaRPr>
          </a:p>
          <a:p>
            <a:pPr marL="19050" indent="0">
              <a:buClr>
                <a:srgbClr val="1A547A"/>
              </a:buClr>
              <a:buSzPct val="80000"/>
              <a:buNone/>
            </a:pPr>
            <a:r>
              <a:rPr lang="en-US" sz="2400" b="1" dirty="0">
                <a:solidFill>
                  <a:schemeClr val="bg1"/>
                </a:solidFill>
                <a:latin typeface="Montserrat" panose="00000500000000000000" pitchFamily="2" charset="0"/>
                <a:ea typeface="Times New Roman"/>
                <a:cs typeface="Times New Roman"/>
                <a:sym typeface="Times New Roman"/>
              </a:rPr>
              <a:t>How would you treat this patient?</a:t>
            </a:r>
          </a:p>
        </p:txBody>
      </p:sp>
      <p:sp>
        <p:nvSpPr>
          <p:cNvPr id="9" name="Slide Number Placeholder 2">
            <a:extLst>
              <a:ext uri="{FF2B5EF4-FFF2-40B4-BE49-F238E27FC236}">
                <a16:creationId xmlns:a16="http://schemas.microsoft.com/office/drawing/2014/main" id="{83AB81F5-2D95-4075-A032-A468BD666153}"/>
              </a:ext>
            </a:extLst>
          </p:cNvPr>
          <p:cNvSpPr txBox="1">
            <a:spLocks/>
          </p:cNvSpPr>
          <p:nvPr/>
        </p:nvSpPr>
        <p:spPr>
          <a:xfrm>
            <a:off x="8261310" y="4818554"/>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chemeClr val="bg1"/>
                </a:solidFill>
                <a:latin typeface="Montserrat" panose="00000500000000000000" pitchFamily="2" charset="0"/>
              </a:rPr>
              <a:pPr defTabSz="685800">
                <a:defRPr/>
              </a:pPr>
              <a:t>15</a:t>
            </a:fld>
            <a:endParaRPr lang="en-US"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492503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5" name="Google Shape;41;p13">
            <a:extLst>
              <a:ext uri="{FF2B5EF4-FFF2-40B4-BE49-F238E27FC236}">
                <a16:creationId xmlns:a16="http://schemas.microsoft.com/office/drawing/2014/main" id="{6F89D027-10EB-440B-9EEC-0C5D2C7B4E8A}"/>
              </a:ext>
            </a:extLst>
          </p:cNvPr>
          <p:cNvSpPr txBox="1"/>
          <p:nvPr/>
        </p:nvSpPr>
        <p:spPr>
          <a:xfrm>
            <a:off x="644439" y="504826"/>
            <a:ext cx="632786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chemeClr val="bg1"/>
                </a:solidFill>
                <a:latin typeface="Montserrat" panose="00000500000000000000" pitchFamily="2" charset="0"/>
                <a:ea typeface="Calibri"/>
                <a:cs typeface="Calibri"/>
                <a:sym typeface="Calibri"/>
              </a:rPr>
              <a:t>Scenario 2</a:t>
            </a:r>
          </a:p>
        </p:txBody>
      </p:sp>
      <p:cxnSp>
        <p:nvCxnSpPr>
          <p:cNvPr id="6" name="Straight Connector 11">
            <a:extLst>
              <a:ext uri="{FF2B5EF4-FFF2-40B4-BE49-F238E27FC236}">
                <a16:creationId xmlns:a16="http://schemas.microsoft.com/office/drawing/2014/main" id="{A8011722-4FA9-4806-ABBD-A9AFC6A5BE58}"/>
              </a:ext>
            </a:extLst>
          </p:cNvPr>
          <p:cNvCxnSpPr>
            <a:cxnSpLocks/>
          </p:cNvCxnSpPr>
          <p:nvPr/>
        </p:nvCxnSpPr>
        <p:spPr>
          <a:xfrm>
            <a:off x="752724" y="115120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7" name="Google Shape;299;p34">
            <a:extLst>
              <a:ext uri="{FF2B5EF4-FFF2-40B4-BE49-F238E27FC236}">
                <a16:creationId xmlns:a16="http://schemas.microsoft.com/office/drawing/2014/main" id="{B6147112-337B-46E2-A8B6-AB001FF9B005}"/>
              </a:ext>
            </a:extLst>
          </p:cNvPr>
          <p:cNvSpPr txBox="1">
            <a:spLocks/>
          </p:cNvSpPr>
          <p:nvPr/>
        </p:nvSpPr>
        <p:spPr>
          <a:xfrm>
            <a:off x="644439" y="1500830"/>
            <a:ext cx="7616871" cy="2491462"/>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buClr>
                <a:srgbClr val="1A547A"/>
              </a:buClr>
              <a:buSzPct val="80000"/>
              <a:buNone/>
            </a:pPr>
            <a:r>
              <a:rPr lang="en-US" sz="2000" b="1" dirty="0">
                <a:solidFill>
                  <a:schemeClr val="bg1"/>
                </a:solidFill>
                <a:latin typeface="Montserrat" panose="00000500000000000000" pitchFamily="2" charset="0"/>
                <a:ea typeface="Times New Roman"/>
                <a:cs typeface="Times New Roman"/>
                <a:sym typeface="Times New Roman"/>
              </a:rPr>
              <a:t>Patient with multiple detox admissions starting to feel anxious and mildly tremulous</a:t>
            </a:r>
          </a:p>
          <a:p>
            <a:pPr marL="19050" indent="0">
              <a:buClr>
                <a:srgbClr val="1A547A"/>
              </a:buClr>
              <a:buSzPct val="80000"/>
              <a:buNone/>
            </a:pPr>
            <a:r>
              <a:rPr lang="en-US" sz="1600" b="1" dirty="0">
                <a:solidFill>
                  <a:schemeClr val="bg1"/>
                </a:solidFill>
                <a:latin typeface="Montserrat" panose="00000500000000000000" pitchFamily="2" charset="0"/>
                <a:ea typeface="Times New Roman"/>
                <a:cs typeface="Times New Roman"/>
                <a:sym typeface="Times New Roman"/>
              </a:rPr>
              <a:t>Early/Mild AWS or Prophylaxis: Oral, long-acting benzodiazepines</a:t>
            </a:r>
          </a:p>
          <a:p>
            <a:pPr marL="304800" indent="-285750">
              <a:buClr>
                <a:schemeClr val="bg1"/>
              </a:buClr>
              <a:buSzPct val="80000"/>
              <a:buFont typeface="Montserrat" panose="00000500000000000000" pitchFamily="2" charset="0"/>
              <a:buChar char="O"/>
            </a:pPr>
            <a:r>
              <a:rPr lang="en-US" sz="1400" dirty="0" err="1">
                <a:solidFill>
                  <a:schemeClr val="bg1"/>
                </a:solidFill>
                <a:latin typeface="Montserrat" panose="00000500000000000000" pitchFamily="2" charset="0"/>
                <a:ea typeface="Times New Roman"/>
                <a:cs typeface="Times New Roman"/>
                <a:sym typeface="Times New Roman"/>
              </a:rPr>
              <a:t>Chlodiazepoxide</a:t>
            </a:r>
            <a:r>
              <a:rPr lang="en-US" sz="1400" dirty="0">
                <a:solidFill>
                  <a:schemeClr val="bg1"/>
                </a:solidFill>
                <a:latin typeface="Montserrat" panose="00000500000000000000" pitchFamily="2" charset="0"/>
                <a:ea typeface="Times New Roman"/>
                <a:cs typeface="Times New Roman"/>
                <a:sym typeface="Times New Roman"/>
              </a:rPr>
              <a:t> 50 mg q1-2 hours prn</a:t>
            </a:r>
          </a:p>
          <a:p>
            <a:pPr marL="647700" lvl="1" indent="-285750">
              <a:buClr>
                <a:schemeClr val="bg1"/>
              </a:buClr>
              <a:buSzPct val="80000"/>
              <a:buFont typeface="Montserrat" panose="00000500000000000000" pitchFamily="2" charset="0"/>
              <a:buChar char="O"/>
            </a:pPr>
            <a:r>
              <a:rPr lang="en-US" sz="1200" dirty="0">
                <a:solidFill>
                  <a:schemeClr val="bg1"/>
                </a:solidFill>
                <a:latin typeface="Montserrat" panose="00000500000000000000" pitchFamily="2" charset="0"/>
                <a:ea typeface="Times New Roman"/>
                <a:cs typeface="Times New Roman"/>
                <a:sym typeface="Times New Roman"/>
              </a:rPr>
              <a:t>Dose may be lower for older/frailer patients or those with less risk of complex AWS</a:t>
            </a:r>
          </a:p>
          <a:p>
            <a:pPr marL="647700" lvl="1" indent="-285750">
              <a:buClr>
                <a:schemeClr val="bg1"/>
              </a:buClr>
              <a:buSzPct val="80000"/>
              <a:buFont typeface="Montserrat" panose="00000500000000000000" pitchFamily="2" charset="0"/>
              <a:buChar char="O"/>
            </a:pPr>
            <a:r>
              <a:rPr lang="en-US" sz="1200" dirty="0">
                <a:solidFill>
                  <a:schemeClr val="bg1"/>
                </a:solidFill>
                <a:latin typeface="Montserrat" panose="00000500000000000000" pitchFamily="2" charset="0"/>
                <a:ea typeface="Times New Roman"/>
                <a:cs typeface="Times New Roman"/>
                <a:sym typeface="Times New Roman"/>
              </a:rPr>
              <a:t>May give 2 to 3 times that in patients with severe AUD</a:t>
            </a:r>
          </a:p>
        </p:txBody>
      </p:sp>
    </p:spTree>
    <p:extLst>
      <p:ext uri="{BB962C8B-B14F-4D97-AF65-F5344CB8AC3E}">
        <p14:creationId xmlns:p14="http://schemas.microsoft.com/office/powerpoint/2010/main" val="3264262242"/>
      </p:ext>
    </p:extLst>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A person wearing a mask&#10;&#10;Description automatically generated with medium confidence" id="6" name="Picture 5">
            <a:extLst>
              <a:ext uri="{FF2B5EF4-FFF2-40B4-BE49-F238E27FC236}">
                <a16:creationId xmlns:a16="http://schemas.microsoft.com/office/drawing/2014/main" id="{66D3866C-397D-4FEF-8C91-61FE188235A8}"/>
              </a:ext>
            </a:extLst>
          </p:cNvPr>
          <p:cNvPicPr>
            <a:picLocks noChangeAspect="1"/>
          </p:cNvPicPr>
          <p:nvPr/>
        </p:nvPicPr>
        <p:blipFill rotWithShape="1">
          <a:blip cstate="email" r:embed="rId3">
            <a:grayscl/>
            <a:extLst>
              <a:ext uri="{28A0092B-C50C-407E-A947-70E740481C1C}">
                <a14:useLocalDpi xmlns:a14="http://schemas.microsoft.com/office/drawing/2010/main"/>
              </a:ext>
            </a:extLst>
          </a:blip>
          <a:srcRect l="82"/>
          <a:stretch/>
        </p:blipFill>
        <p:spPr>
          <a:xfrm>
            <a:off x="0" y="-3727"/>
            <a:ext cx="8765381" cy="5143500"/>
          </a:xfrm>
          <a:prstGeom prst="rect">
            <a:avLst/>
          </a:prstGeom>
        </p:spPr>
      </p:pic>
      <p:sp>
        <p:nvSpPr>
          <p:cNvPr id="10" name="Rectangle 9">
            <a:extLst>
              <a:ext uri="{FF2B5EF4-FFF2-40B4-BE49-F238E27FC236}">
                <a16:creationId xmlns:a16="http://schemas.microsoft.com/office/drawing/2014/main" id="{8DAC433F-2963-4734-9DA2-33FFF0A886B5}"/>
              </a:ext>
            </a:extLst>
          </p:cNvPr>
          <p:cNvSpPr/>
          <p:nvPr/>
        </p:nvSpPr>
        <p:spPr>
          <a:xfrm flipH="1">
            <a:off x="1685925" y="0"/>
            <a:ext cx="7458073" cy="5143500"/>
          </a:xfrm>
          <a:prstGeom prst="rect">
            <a:avLst/>
          </a:prstGeom>
          <a:gradFill flip="none" rotWithShape="1">
            <a:gsLst>
              <a:gs pos="38000">
                <a:schemeClr val="bg1"/>
              </a:gs>
              <a:gs pos="100000">
                <a:schemeClr val="bg1">
                  <a:alpha val="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2" name="Google Shape;41;p13">
            <a:extLst>
              <a:ext uri="{FF2B5EF4-FFF2-40B4-BE49-F238E27FC236}">
                <a16:creationId xmlns:a16="http://schemas.microsoft.com/office/drawing/2014/main" id="{B25DCFE2-B37A-478A-882A-2E4A230DDD95}"/>
              </a:ext>
            </a:extLst>
          </p:cNvPr>
          <p:cNvSpPr txBox="1"/>
          <p:nvPr/>
        </p:nvSpPr>
        <p:spPr>
          <a:xfrm>
            <a:off x="3759114" y="326288"/>
            <a:ext cx="2617254"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defRPr/>
            </a:pPr>
            <a:r>
              <a:rPr b="1" dirty="0" lang="en-US" sz="3000">
                <a:solidFill>
                  <a:srgbClr val="023649"/>
                </a:solidFill>
                <a:latin charset="0" panose="00000500000000000000" pitchFamily="2" typeface="Montserrat"/>
                <a:ea typeface="Calibri"/>
                <a:cs typeface="Calibri"/>
                <a:sym typeface="Calibri"/>
              </a:rPr>
              <a:t>Scenario 3</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charset="0" panose="00000500000000000000" pitchFamily="2" typeface="Montserrat"/>
              </a:rPr>
              <a:pPr defTabSz="685800">
                <a:defRPr/>
              </a:pPr>
              <a:t>17</a:t>
            </a:fld>
            <a:endParaRPr lang="en-US">
              <a:solidFill>
                <a:srgbClr val="099BAF"/>
              </a:solidFill>
              <a:latin charset="0" panose="00000500000000000000" pitchFamily="2" typeface="Montserrat"/>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3867399" y="972671"/>
            <a:ext cx="536255"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3759114" y="1322292"/>
            <a:ext cx="4850876" cy="2491462"/>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0" marL="19050">
              <a:buClr>
                <a:srgbClr val="1A547A"/>
              </a:buClr>
              <a:buSzPct val="80000"/>
              <a:buNone/>
            </a:pPr>
            <a:r>
              <a:rPr dirty="0" lang="en-US" sz="2000">
                <a:solidFill>
                  <a:srgbClr val="1A547A"/>
                </a:solidFill>
                <a:latin charset="0" panose="00000500000000000000" pitchFamily="2" typeface="Montserrat"/>
                <a:ea typeface="Times New Roman"/>
                <a:cs typeface="Times New Roman"/>
                <a:sym typeface="Times New Roman"/>
              </a:rPr>
              <a:t>Elderly patient with acute AWS who also has end-stage liver disease and encephalopathy</a:t>
            </a:r>
          </a:p>
          <a:p>
            <a:pPr indent="0" marL="19050">
              <a:buClr>
                <a:srgbClr val="1A547A"/>
              </a:buClr>
              <a:buSzPct val="80000"/>
              <a:buNone/>
            </a:pPr>
            <a:endParaRPr b="1" dirty="0" lang="en-US" sz="2000">
              <a:solidFill>
                <a:srgbClr val="1A547A"/>
              </a:solidFill>
              <a:latin charset="0" panose="00000500000000000000" pitchFamily="2" typeface="Montserrat"/>
              <a:ea typeface="Times New Roman"/>
              <a:cs typeface="Times New Roman"/>
              <a:sym typeface="Times New Roman"/>
            </a:endParaRPr>
          </a:p>
          <a:p>
            <a:pPr indent="0" marL="19050">
              <a:buClr>
                <a:srgbClr val="1A547A"/>
              </a:buClr>
              <a:buSzPct val="80000"/>
              <a:buNone/>
            </a:pPr>
            <a:r>
              <a:rPr b="1" dirty="0" lang="en-US" sz="2400">
                <a:solidFill>
                  <a:srgbClr val="1A547A"/>
                </a:solidFill>
                <a:latin charset="0" panose="00000500000000000000" pitchFamily="2" typeface="Montserrat"/>
                <a:ea typeface="Times New Roman"/>
                <a:cs typeface="Times New Roman"/>
                <a:sym typeface="Times New Roman"/>
              </a:rPr>
              <a:t>How would you treat this patient?</a:t>
            </a:r>
            <a:endParaRPr dirty="0" lang="en-US" sz="2400">
              <a:solidFill>
                <a:srgbClr val="1A547A"/>
              </a:solidFill>
              <a:latin charset="0" panose="00000500000000000000" pitchFamily="2" typeface="Montserrat"/>
              <a:ea typeface="Times New Roman"/>
              <a:cs typeface="Times New Roman"/>
              <a:sym typeface="Times New Roman"/>
            </a:endParaRPr>
          </a:p>
        </p:txBody>
      </p:sp>
    </p:spTree>
    <p:extLst>
      <p:ext uri="{BB962C8B-B14F-4D97-AF65-F5344CB8AC3E}">
        <p14:creationId xmlns:p14="http://schemas.microsoft.com/office/powerpoint/2010/main" val="1263496025"/>
      </p:ext>
    </p:extLst>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Imagen que contiene exterior, montaña, nieve, hombre&#10;&#10;Descripción generada automáticamente" id="7" name="Imagen 6">
            <a:extLst>
              <a:ext uri="{FF2B5EF4-FFF2-40B4-BE49-F238E27FC236}">
                <a16:creationId xmlns:a16="http://schemas.microsoft.com/office/drawing/2014/main" id="{5EF3CD53-BE56-43A8-9416-D7EAA436D040}"/>
              </a:ext>
            </a:extLst>
          </p:cNvPr>
          <p:cNvPicPr>
            <a:picLocks noChangeAspect="1"/>
          </p:cNvPicPr>
          <p:nvPr/>
        </p:nvPicPr>
        <p:blipFill rotWithShape="1">
          <a:blip cstate="email" r:embed="rId3">
            <a:extLst>
              <a:ext uri="{28A0092B-C50C-407E-A947-70E740481C1C}">
                <a14:useLocalDpi xmlns:a14="http://schemas.microsoft.com/office/drawing/2010/main"/>
              </a:ext>
            </a:extLst>
          </a:blip>
          <a:srcRect b="94"/>
          <a:stretch/>
        </p:blipFill>
        <p:spPr>
          <a:xfrm>
            <a:off x="0" y="-1"/>
            <a:ext cx="9144000" cy="5143501"/>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644439" y="504826"/>
            <a:ext cx="6327861"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defRPr/>
            </a:pPr>
            <a:r>
              <a:rPr b="1" dirty="0" lang="en-US" sz="3000">
                <a:solidFill>
                  <a:srgbClr val="023649"/>
                </a:solidFill>
                <a:latin charset="0" panose="00000500000000000000" pitchFamily="2" typeface="Montserrat"/>
                <a:ea typeface="Calibri"/>
                <a:cs typeface="Calibri"/>
                <a:sym typeface="Calibri"/>
              </a:rPr>
              <a:t>Scenario 3</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charset="0" panose="00000500000000000000" pitchFamily="2" typeface="Montserrat"/>
              </a:rPr>
              <a:pPr defTabSz="685800">
                <a:defRPr/>
              </a:pPr>
              <a:t>18</a:t>
            </a:fld>
            <a:endParaRPr lang="en-US">
              <a:solidFill>
                <a:srgbClr val="099BAF"/>
              </a:solidFill>
              <a:latin charset="0" panose="00000500000000000000" pitchFamily="2" typeface="Montserrat"/>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752724" y="115120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644439" y="1500830"/>
            <a:ext cx="7616871" cy="2491462"/>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0" marL="19050">
              <a:buClr>
                <a:srgbClr val="1A547A"/>
              </a:buClr>
              <a:buSzPct val="80000"/>
              <a:buNone/>
            </a:pPr>
            <a:r>
              <a:rPr b="1" dirty="0" lang="en-US" sz="2000">
                <a:solidFill>
                  <a:srgbClr val="1A547A"/>
                </a:solidFill>
                <a:latin charset="0" panose="00000500000000000000" pitchFamily="2" typeface="Montserrat"/>
                <a:ea typeface="Times New Roman"/>
                <a:cs typeface="Times New Roman"/>
                <a:sym typeface="Times New Roman"/>
              </a:rPr>
              <a:t>Elderly patient with acute AWS who also has end-stage liver disease and encephalopathy</a:t>
            </a:r>
          </a:p>
          <a:p>
            <a:pPr indent="0" marL="19050">
              <a:buClr>
                <a:srgbClr val="1A547A"/>
              </a:buClr>
              <a:buSzPct val="80000"/>
              <a:buNone/>
            </a:pPr>
            <a:r>
              <a:rPr b="1" dirty="0" lang="en-US" sz="1600">
                <a:solidFill>
                  <a:srgbClr val="1A547A"/>
                </a:solidFill>
                <a:latin charset="0" panose="00000500000000000000" pitchFamily="2" typeface="Montserrat"/>
                <a:ea typeface="Times New Roman"/>
                <a:cs typeface="Times New Roman"/>
                <a:sym typeface="Times New Roman"/>
              </a:rPr>
              <a:t>Here is when lorazepam shines!</a:t>
            </a:r>
          </a:p>
          <a:p>
            <a:pPr indent="-285750" marL="304800">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ea typeface="Times New Roman"/>
                <a:cs typeface="Times New Roman"/>
                <a:sym typeface="Times New Roman"/>
              </a:rPr>
              <a:t>All benzodiazepines are metabolized in the liver, but lorazepam and oxazepam have fewer active metabolites and are less dependent on the liver.</a:t>
            </a:r>
          </a:p>
          <a:p>
            <a:pPr indent="-285750" marL="304800">
              <a:buClr>
                <a:srgbClr val="1A547A"/>
              </a:buClr>
              <a:buSzPct val="80000"/>
              <a:buFont charset="0" panose="00000500000000000000" pitchFamily="2" typeface="Montserrat"/>
              <a:buChar char="O"/>
            </a:pPr>
            <a:r>
              <a:rPr b="1" dirty="0" lang="en-US" sz="1400">
                <a:solidFill>
                  <a:srgbClr val="1A547A"/>
                </a:solidFill>
                <a:latin charset="0" panose="00000500000000000000" pitchFamily="2" typeface="Montserrat"/>
                <a:ea typeface="Times New Roman"/>
                <a:cs typeface="Times New Roman"/>
                <a:sym typeface="Times New Roman"/>
              </a:rPr>
              <a:t>NOTE:</a:t>
            </a:r>
            <a:r>
              <a:rPr dirty="0" lang="en-US" sz="1400">
                <a:solidFill>
                  <a:srgbClr val="1A547A"/>
                </a:solidFill>
                <a:latin charset="0" panose="00000500000000000000" pitchFamily="2" typeface="Montserrat"/>
                <a:ea typeface="Times New Roman"/>
                <a:cs typeface="Times New Roman"/>
                <a:sym typeface="Times New Roman"/>
              </a:rPr>
              <a:t> Using short-acting benzodiazepines without active metabolites increases the risk of rebound complications (</a:t>
            </a:r>
            <a:r>
              <a:rPr dirty="0" err="1" lang="en-US" sz="1400">
                <a:solidFill>
                  <a:srgbClr val="1A547A"/>
                </a:solidFill>
                <a:latin charset="0" panose="00000500000000000000" pitchFamily="2" typeface="Montserrat"/>
                <a:ea typeface="Times New Roman"/>
                <a:cs typeface="Times New Roman"/>
                <a:sym typeface="Times New Roman"/>
              </a:rPr>
              <a:t>ie</a:t>
            </a:r>
            <a:r>
              <a:rPr dirty="0" lang="en-US" sz="1400">
                <a:solidFill>
                  <a:srgbClr val="1A547A"/>
                </a:solidFill>
                <a:latin charset="0" panose="00000500000000000000" pitchFamily="2" typeface="Montserrat"/>
                <a:ea typeface="Times New Roman"/>
                <a:cs typeface="Times New Roman"/>
                <a:sym typeface="Times New Roman"/>
              </a:rPr>
              <a:t>, seizure).</a:t>
            </a:r>
          </a:p>
          <a:p>
            <a:pPr indent="-285750" marL="304800">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ea typeface="Times New Roman"/>
                <a:cs typeface="Times New Roman"/>
                <a:sym typeface="Times New Roman"/>
              </a:rPr>
              <a:t>Lorazepam may also be preferred to treat alcohol withdrawal seizures.</a:t>
            </a:r>
            <a:endParaRPr dirty="0" lang="en-US" sz="1200">
              <a:solidFill>
                <a:srgbClr val="1A547A"/>
              </a:solidFill>
              <a:latin charset="0" panose="00000500000000000000" pitchFamily="2" typeface="Montserrat"/>
              <a:ea typeface="Times New Roman"/>
              <a:cs typeface="Times New Roman"/>
              <a:sym typeface="Times New Roman"/>
            </a:endParaRPr>
          </a:p>
        </p:txBody>
      </p:sp>
    </p:spTree>
    <p:extLst>
      <p:ext uri="{BB962C8B-B14F-4D97-AF65-F5344CB8AC3E}">
        <p14:creationId xmlns:p14="http://schemas.microsoft.com/office/powerpoint/2010/main" val="3657970158"/>
      </p:ext>
    </p:extLst>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cstate="email" r:embed="rId3">
            <a:extLst>
              <a:ext uri="{28A0092B-C50C-407E-A947-70E740481C1C}">
                <a14:useLocalDpi xmlns:a14="http://schemas.microsoft.com/office/drawing/2010/main"/>
              </a:ext>
            </a:extLst>
          </a:blip>
          <a:srcRect b="126"/>
          <a:stretch/>
        </p:blipFill>
        <p:spPr>
          <a:xfrm>
            <a:off x="1337302" y="1"/>
            <a:ext cx="7806699" cy="5143500"/>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157290" y="0"/>
            <a:ext cx="7986712" cy="5143482"/>
          </a:xfrm>
          <a:prstGeom prst="rect">
            <a:avLst/>
          </a:prstGeom>
          <a:gradFill flip="none" rotWithShape="1">
            <a:gsLst>
              <a:gs pos="0">
                <a:schemeClr val="bg1"/>
              </a:gs>
              <a:gs pos="72000">
                <a:schemeClr val="bg1">
                  <a:alpha val="75000"/>
                </a:schemeClr>
              </a:gs>
              <a:gs pos="100000">
                <a:schemeClr val="bg1">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1" y="431676"/>
            <a:ext cx="7293099"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pPr>
            <a:r>
              <a:rPr b="1" dirty="0" lang="en-US" sz="3000">
                <a:solidFill>
                  <a:srgbClr val="023649"/>
                </a:solidFill>
                <a:latin charset="0" panose="00000500000000000000" pitchFamily="2" typeface="Montserrat"/>
                <a:ea typeface="Calibri"/>
                <a:cs typeface="Calibri"/>
                <a:sym typeface="Calibri"/>
              </a:rPr>
              <a:t>Other AWS Treatments</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083391"/>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charset="0" panose="00000500000000000000" pitchFamily="2" typeface="Montserrat"/>
              </a:rPr>
              <a:pPr defTabSz="685800"/>
              <a:t>19</a:t>
            </a:fld>
            <a:endParaRPr dirty="0" lang="en-US">
              <a:solidFill>
                <a:srgbClr val="099BAF"/>
              </a:solidFill>
              <a:latin charset="0" panose="00000500000000000000" pitchFamily="2" typeface="Montserrat"/>
            </a:endParaRPr>
          </a:p>
        </p:txBody>
      </p:sp>
      <p:sp>
        <p:nvSpPr>
          <p:cNvPr id="13" name="Google Shape;299;p34">
            <a:extLst>
              <a:ext uri="{FF2B5EF4-FFF2-40B4-BE49-F238E27FC236}">
                <a16:creationId xmlns:a16="http://schemas.microsoft.com/office/drawing/2014/main" id="{96F41701-F8D4-4D63-8F97-4389EA76EA00}"/>
              </a:ext>
            </a:extLst>
          </p:cNvPr>
          <p:cNvSpPr txBox="1">
            <a:spLocks/>
          </p:cNvSpPr>
          <p:nvPr/>
        </p:nvSpPr>
        <p:spPr>
          <a:xfrm>
            <a:off x="693611" y="1227351"/>
            <a:ext cx="5485733" cy="3481807"/>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0" marL="19050">
              <a:lnSpc>
                <a:spcPct val="100000"/>
              </a:lnSpc>
              <a:spcBef>
                <a:spcPts val="0"/>
              </a:spcBef>
              <a:buClr>
                <a:srgbClr val="1A547A"/>
              </a:buClr>
              <a:buSzPct val="80000"/>
              <a:buNone/>
            </a:pPr>
            <a:r>
              <a:rPr b="1" dirty="0" lang="en-US" sz="1600">
                <a:solidFill>
                  <a:srgbClr val="1A547A"/>
                </a:solidFill>
                <a:latin charset="0" panose="00000500000000000000" pitchFamily="2" typeface="Montserrat"/>
                <a:ea typeface="Times New Roman"/>
                <a:cs typeface="Times New Roman"/>
                <a:sym typeface="Times New Roman"/>
              </a:rPr>
              <a:t>Gabapentin (300 mg q6)</a:t>
            </a:r>
            <a:endParaRPr dirty="0" lang="en-US" sz="1600">
              <a:solidFill>
                <a:srgbClr val="1A547A"/>
              </a:solidFill>
              <a:latin charset="0" panose="00000500000000000000" pitchFamily="2" typeface="Montserrat"/>
              <a:ea typeface="Times New Roman"/>
              <a:cs typeface="Times New Roman"/>
              <a:sym typeface="Times New Roman"/>
            </a:endParaRPr>
          </a:p>
          <a:p>
            <a:pPr indent="-285750" marL="30480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ea typeface="Times New Roman"/>
                <a:cs typeface="Times New Roman"/>
                <a:sym typeface="Times New Roman"/>
              </a:rPr>
              <a:t>Effective and safe alternative to benzodiazepines for mild withdrawal.</a:t>
            </a:r>
          </a:p>
          <a:p>
            <a:pPr indent="-285750" marL="30480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ea typeface="Times New Roman"/>
                <a:cs typeface="Times New Roman"/>
                <a:sym typeface="Times New Roman"/>
              </a:rPr>
              <a:t>Not shown to be effective in preventing AWS seizures or DTs.</a:t>
            </a:r>
          </a:p>
          <a:p>
            <a:pPr indent="-285750" marL="30480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Also effectively treats AUD by reducing cravings, anxiety, insomnia, and other psychological distress.</a:t>
            </a:r>
          </a:p>
          <a:p>
            <a:pPr indent="0" marL="19050">
              <a:lnSpc>
                <a:spcPct val="100000"/>
              </a:lnSpc>
              <a:spcBef>
                <a:spcPts val="0"/>
              </a:spcBef>
              <a:buClr>
                <a:srgbClr val="1A547A"/>
              </a:buClr>
              <a:buSzPct val="80000"/>
              <a:buNone/>
            </a:pPr>
            <a:endParaRPr b="1" dirty="0" lang="en-US" sz="1600">
              <a:solidFill>
                <a:srgbClr val="1A547A"/>
              </a:solidFill>
              <a:latin charset="0" panose="00000500000000000000" pitchFamily="2" typeface="Montserrat"/>
              <a:cs typeface="Times New Roman"/>
              <a:sym typeface="Times New Roman"/>
            </a:endParaRPr>
          </a:p>
          <a:p>
            <a:pPr indent="0" marL="19050">
              <a:lnSpc>
                <a:spcPct val="100000"/>
              </a:lnSpc>
              <a:spcBef>
                <a:spcPts val="0"/>
              </a:spcBef>
              <a:buClr>
                <a:srgbClr val="1A547A"/>
              </a:buClr>
              <a:buSzPct val="80000"/>
              <a:buNone/>
            </a:pPr>
            <a:r>
              <a:rPr b="1" dirty="0" err="1" lang="en-US" sz="1600">
                <a:solidFill>
                  <a:srgbClr val="1A547A"/>
                </a:solidFill>
                <a:latin charset="0" panose="00000500000000000000" pitchFamily="2" typeface="Montserrat"/>
                <a:cs typeface="Times New Roman"/>
                <a:sym typeface="Times New Roman"/>
              </a:rPr>
              <a:t>Phenobarbitol</a:t>
            </a:r>
            <a:endParaRPr b="1" dirty="0" lang="en-US" sz="1600">
              <a:solidFill>
                <a:srgbClr val="1A547A"/>
              </a:solidFill>
              <a:latin charset="0" panose="00000500000000000000" pitchFamily="2" typeface="Montserrat"/>
              <a:cs typeface="Times New Roman"/>
              <a:sym typeface="Times New Roman"/>
            </a:endParaRPr>
          </a:p>
          <a:p>
            <a:pPr indent="-285750" marL="30480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Recommended when there is inadequate sedation despite high-dose benzodiazepines (benzo-resistant AWS).</a:t>
            </a:r>
          </a:p>
          <a:p>
            <a:pPr indent="-285750" marL="30480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Less evidence to support it as an initial treatment.</a:t>
            </a:r>
          </a:p>
          <a:p>
            <a:pPr indent="0" marL="19050">
              <a:lnSpc>
                <a:spcPct val="100000"/>
              </a:lnSpc>
              <a:spcBef>
                <a:spcPts val="0"/>
              </a:spcBef>
              <a:buClr>
                <a:srgbClr val="1A547A"/>
              </a:buClr>
              <a:buSzPct val="80000"/>
              <a:buNone/>
            </a:pPr>
            <a:endParaRPr b="1" dirty="0" lang="en-US" sz="1600">
              <a:solidFill>
                <a:srgbClr val="1A547A"/>
              </a:solidFill>
              <a:latin charset="0" panose="00000500000000000000" pitchFamily="2" typeface="Montserrat"/>
              <a:cs typeface="Times New Roman"/>
              <a:sym typeface="Times New Roman"/>
            </a:endParaRPr>
          </a:p>
          <a:p>
            <a:pPr indent="0" marL="19050">
              <a:lnSpc>
                <a:spcPct val="100000"/>
              </a:lnSpc>
              <a:spcBef>
                <a:spcPts val="0"/>
              </a:spcBef>
              <a:buClr>
                <a:srgbClr val="1A547A"/>
              </a:buClr>
              <a:buSzPct val="80000"/>
              <a:buNone/>
            </a:pPr>
            <a:r>
              <a:rPr b="1" dirty="0" lang="en-US" sz="1600">
                <a:solidFill>
                  <a:srgbClr val="1A547A"/>
                </a:solidFill>
                <a:latin charset="0" panose="00000500000000000000" pitchFamily="2" typeface="Montserrat"/>
                <a:cs typeface="Times New Roman"/>
                <a:sym typeface="Times New Roman"/>
              </a:rPr>
              <a:t>Propofol</a:t>
            </a:r>
          </a:p>
          <a:p>
            <a:pPr indent="-285750" marL="30480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Recommended when intubation is required.</a:t>
            </a:r>
          </a:p>
          <a:p>
            <a:pPr indent="-285750" marL="30480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Has effects on both GABA and NMDA.</a:t>
            </a:r>
          </a:p>
        </p:txBody>
      </p:sp>
    </p:spTree>
    <p:extLst>
      <p:ext uri="{BB962C8B-B14F-4D97-AF65-F5344CB8AC3E}">
        <p14:creationId xmlns:p14="http://schemas.microsoft.com/office/powerpoint/2010/main" val="3886368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2E8CE37-C726-4D50-9A7E-7D3173395BB7}"/>
              </a:ext>
            </a:extLst>
          </p:cNvPr>
          <p:cNvSpPr/>
          <p:nvPr/>
        </p:nvSpPr>
        <p:spPr>
          <a:xfrm>
            <a:off x="0" y="-2696"/>
            <a:ext cx="1428750" cy="5146196"/>
          </a:xfrm>
          <a:prstGeom prst="rect">
            <a:avLst/>
          </a:pr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ext&#10;&#10;Description automatically generated">
            <a:extLst>
              <a:ext uri="{FF2B5EF4-FFF2-40B4-BE49-F238E27FC236}">
                <a16:creationId xmlns:a16="http://schemas.microsoft.com/office/drawing/2014/main" id="{383C6059-52B5-472A-9C91-356E16B93DB0}"/>
              </a:ext>
            </a:extLst>
          </p:cNvPr>
          <p:cNvPicPr>
            <a:picLocks noChangeAspect="1"/>
          </p:cNvPicPr>
          <p:nvPr/>
        </p:nvPicPr>
        <p:blipFill>
          <a:blip r:embed="rId3" cstate="email">
            <a:grayscl/>
            <a:extLst>
              <a:ext uri="{28A0092B-C50C-407E-A947-70E740481C1C}">
                <a14:useLocalDpi xmlns:a14="http://schemas.microsoft.com/office/drawing/2010/main"/>
              </a:ext>
            </a:extLst>
          </a:blip>
          <a:stretch>
            <a:fillRect/>
          </a:stretch>
        </p:blipFill>
        <p:spPr>
          <a:xfrm>
            <a:off x="1428750" y="-513"/>
            <a:ext cx="7715250" cy="5143500"/>
          </a:xfrm>
          <a:prstGeom prst="rect">
            <a:avLst/>
          </a:prstGeom>
        </p:spPr>
      </p:pic>
      <p:sp>
        <p:nvSpPr>
          <p:cNvPr id="22" name="Rectangle 21">
            <a:extLst>
              <a:ext uri="{FF2B5EF4-FFF2-40B4-BE49-F238E27FC236}">
                <a16:creationId xmlns:a16="http://schemas.microsoft.com/office/drawing/2014/main" id="{E09A4EA0-D375-4C01-B202-B6D2BA1F0284}"/>
              </a:ext>
            </a:extLst>
          </p:cNvPr>
          <p:cNvSpPr/>
          <p:nvPr/>
        </p:nvSpPr>
        <p:spPr>
          <a:xfrm>
            <a:off x="-1" y="-2696"/>
            <a:ext cx="9143999" cy="5143500"/>
          </a:xfrm>
          <a:prstGeom prst="rect">
            <a:avLst/>
          </a:prstGeom>
          <a:gradFill flip="none" rotWithShape="1">
            <a:gsLst>
              <a:gs pos="55000">
                <a:srgbClr val="DCDCDF">
                  <a:alpha val="90000"/>
                </a:srgbClr>
              </a:gs>
              <a:gs pos="100000">
                <a:srgbClr val="DCDCDF">
                  <a:alpha val="25000"/>
                </a:srgbClr>
              </a:gs>
              <a:gs pos="0">
                <a:srgbClr val="DCDCDF"/>
              </a:gs>
            </a:gsLst>
            <a:lin ang="4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20</a:t>
            </a:fld>
            <a:endParaRPr lang="en-US">
              <a:solidFill>
                <a:srgbClr val="099BAF"/>
              </a:solidFill>
              <a:latin typeface="Montserrat" panose="00000500000000000000" pitchFamily="2" charset="0"/>
            </a:endParaRPr>
          </a:p>
        </p:txBody>
      </p:sp>
      <p:sp>
        <p:nvSpPr>
          <p:cNvPr id="11" name="Rectangle 10">
            <a:extLst>
              <a:ext uri="{FF2B5EF4-FFF2-40B4-BE49-F238E27FC236}">
                <a16:creationId xmlns:a16="http://schemas.microsoft.com/office/drawing/2014/main" id="{F562B782-8537-4543-8644-742B980025EB}"/>
              </a:ext>
            </a:extLst>
          </p:cNvPr>
          <p:cNvSpPr/>
          <p:nvPr/>
        </p:nvSpPr>
        <p:spPr>
          <a:xfrm rot="16200000">
            <a:off x="-425053" y="419661"/>
            <a:ext cx="5143500" cy="4293394"/>
          </a:xfrm>
          <a:prstGeom prst="rect">
            <a:avLst/>
          </a:prstGeom>
          <a:gradFill flip="none" rotWithShape="1">
            <a:gsLst>
              <a:gs pos="19000">
                <a:srgbClr val="DCDCDF">
                  <a:alpha val="90000"/>
                </a:srgbClr>
              </a:gs>
              <a:gs pos="100000">
                <a:srgbClr val="DCDCDF">
                  <a:alpha val="0"/>
                </a:srgbClr>
              </a:gs>
              <a:gs pos="0">
                <a:srgbClr val="DCDCDF"/>
              </a:gs>
            </a:gsLst>
            <a:lin ang="4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41;p13">
            <a:extLst>
              <a:ext uri="{FF2B5EF4-FFF2-40B4-BE49-F238E27FC236}">
                <a16:creationId xmlns:a16="http://schemas.microsoft.com/office/drawing/2014/main" id="{B25DCFE2-B37A-478A-882A-2E4A230DDD95}"/>
              </a:ext>
            </a:extLst>
          </p:cNvPr>
          <p:cNvSpPr txBox="1"/>
          <p:nvPr/>
        </p:nvSpPr>
        <p:spPr>
          <a:xfrm>
            <a:off x="465844" y="326232"/>
            <a:ext cx="684221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4053"/>
                </a:solidFill>
                <a:latin typeface="Montserrat" panose="00000500000000000000" pitchFamily="2" charset="0"/>
                <a:ea typeface="Calibri"/>
                <a:cs typeface="Calibri"/>
                <a:sym typeface="Calibri"/>
              </a:rPr>
              <a:t>Benzodiazepine Withdrawal</a:t>
            </a: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574130" y="972615"/>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4" name="Google Shape;299;p34">
            <a:extLst>
              <a:ext uri="{FF2B5EF4-FFF2-40B4-BE49-F238E27FC236}">
                <a16:creationId xmlns:a16="http://schemas.microsoft.com/office/drawing/2014/main" id="{4078A0CF-1BD1-4F74-B468-04DE74B9E95B}"/>
              </a:ext>
            </a:extLst>
          </p:cNvPr>
          <p:cNvSpPr txBox="1">
            <a:spLocks/>
          </p:cNvSpPr>
          <p:nvPr/>
        </p:nvSpPr>
        <p:spPr>
          <a:xfrm>
            <a:off x="515018" y="1048757"/>
            <a:ext cx="7443120" cy="3481807"/>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Benzodiazepine withdrawal has the same features as AWS via the primary reaction on GABA receptors.</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The timeline of onset and duration differs from AWS:</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ea typeface="Times New Roman"/>
                <a:cs typeface="Times New Roman"/>
                <a:sym typeface="Times New Roman"/>
              </a:rPr>
              <a:t>Later onset, longer duration, more insidious onset for longer acting benzodiazepines.</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The treatment for benzodiazepine withdrawal is similar to that for AWS:</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cs typeface="Times New Roman"/>
                <a:sym typeface="Times New Roman"/>
              </a:rPr>
              <a:t>Substitute using long-acting benzodiazepines, then taper.</a:t>
            </a:r>
          </a:p>
        </p:txBody>
      </p:sp>
    </p:spTree>
    <p:extLst>
      <p:ext uri="{BB962C8B-B14F-4D97-AF65-F5344CB8AC3E}">
        <p14:creationId xmlns:p14="http://schemas.microsoft.com/office/powerpoint/2010/main" val="2522535027"/>
      </p:ext>
    </p:extLst>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Shape 285"/>
        <p:cNvGrpSpPr/>
        <p:nvPr/>
      </p:nvGrpSpPr>
      <p:grpSpPr>
        <a:xfrm>
          <a:off x="0" y="0"/>
          <a:ext cx="0" cy="0"/>
          <a:chOff x="0" y="0"/>
          <a:chExt cx="0" cy="0"/>
        </a:xfrm>
      </p:grpSpPr>
      <p:pic>
        <p:nvPicPr>
          <p:cNvPr id="25" name="Picture 24">
            <a:extLst>
              <a:ext uri="{FF2B5EF4-FFF2-40B4-BE49-F238E27FC236}">
                <a16:creationId xmlns:a16="http://schemas.microsoft.com/office/drawing/2014/main" id="{90E3D483-096F-4C5F-B613-27F35534FDBF}"/>
              </a:ext>
            </a:extLst>
          </p:cNvPr>
          <p:cNvPicPr>
            <a:picLocks noChangeAspect="1"/>
          </p:cNvPicPr>
          <p:nvPr/>
        </p:nvPicPr>
        <p:blipFill rotWithShape="1">
          <a:blip r:embed="rId3"/>
          <a:srcRect b="91517" r="10"/>
          <a:stretch/>
        </p:blipFill>
        <p:spPr>
          <a:xfrm>
            <a:off x="0" y="1766"/>
            <a:ext cx="9144000" cy="1028811"/>
          </a:xfrm>
          <a:prstGeom prst="rect">
            <a:avLst/>
          </a:prstGeom>
          <a:scene3d>
            <a:camera prst="orthographicFront">
              <a:rot lat="0" lon="10799999" rev="0"/>
            </a:camera>
            <a:lightRig dir="t" rig="threePt"/>
          </a:scene3d>
        </p:spPr>
      </p:pic>
      <p:pic>
        <p:nvPicPr>
          <p:cNvPr id="3" name="Picture 2">
            <a:extLst>
              <a:ext uri="{FF2B5EF4-FFF2-40B4-BE49-F238E27FC236}">
                <a16:creationId xmlns:a16="http://schemas.microsoft.com/office/drawing/2014/main" id="{7DE7D5DA-28CF-4C38-B976-3B4A9BD99DEC}"/>
              </a:ext>
            </a:extLst>
          </p:cNvPr>
          <p:cNvPicPr>
            <a:picLocks noChangeAspect="1"/>
          </p:cNvPicPr>
          <p:nvPr/>
        </p:nvPicPr>
        <p:blipFill rotWithShape="1">
          <a:blip cstate="email" r:embed="rId4">
            <a:extLst>
              <a:ext uri="{28A0092B-C50C-407E-A947-70E740481C1C}">
                <a14:useLocalDpi xmlns:a14="http://schemas.microsoft.com/office/drawing/2010/main"/>
              </a:ext>
            </a:extLst>
          </a:blip>
          <a:srcRect r="65" t="79"/>
          <a:stretch/>
        </p:blipFill>
        <p:spPr>
          <a:xfrm>
            <a:off x="0" y="801703"/>
            <a:ext cx="7329830" cy="4340031"/>
          </a:xfrm>
          <a:prstGeom prst="rect">
            <a:avLst/>
          </a:prstGeom>
          <a:scene3d>
            <a:camera prst="orthographicFront">
              <a:rot lat="0" lon="10799999" rev="0"/>
            </a:camera>
            <a:lightRig dir="t" rig="threePt"/>
          </a:scene3d>
        </p:spPr>
      </p:pic>
      <p:pic>
        <p:nvPicPr>
          <p:cNvPr id="11" name="Picture 10">
            <a:extLst>
              <a:ext uri="{FF2B5EF4-FFF2-40B4-BE49-F238E27FC236}">
                <a16:creationId xmlns:a16="http://schemas.microsoft.com/office/drawing/2014/main" id="{9502E4BE-DAB7-45B4-83EF-F7791A9B3D99}"/>
              </a:ext>
            </a:extLst>
          </p:cNvPr>
          <p:cNvPicPr>
            <a:picLocks noChangeAspect="1"/>
          </p:cNvPicPr>
          <p:nvPr/>
        </p:nvPicPr>
        <p:blipFill rotWithShape="1">
          <a:blip r:embed="rId3"/>
          <a:srcRect r="74536"/>
          <a:stretch/>
        </p:blipFill>
        <p:spPr>
          <a:xfrm>
            <a:off x="6488582" y="801703"/>
            <a:ext cx="2655418" cy="4341798"/>
          </a:xfrm>
          <a:prstGeom prst="rect">
            <a:avLst/>
          </a:prstGeom>
          <a:scene3d>
            <a:camera prst="orthographicFront">
              <a:rot lat="0" lon="10800000" rev="0"/>
            </a:camera>
            <a:lightRig dir="t" rig="threePt"/>
          </a:scene3d>
        </p:spPr>
      </p:pic>
      <p:sp>
        <p:nvSpPr>
          <p:cNvPr id="7" name="Rectangle 6">
            <a:extLst>
              <a:ext uri="{FF2B5EF4-FFF2-40B4-BE49-F238E27FC236}">
                <a16:creationId xmlns:a16="http://schemas.microsoft.com/office/drawing/2014/main" id="{06FC30F4-0BEF-4E23-8B84-DD6AE8B969F4}"/>
              </a:ext>
            </a:extLst>
          </p:cNvPr>
          <p:cNvSpPr/>
          <p:nvPr/>
        </p:nvSpPr>
        <p:spPr>
          <a:xfrm>
            <a:off x="0" y="1766"/>
            <a:ext cx="9144000" cy="5141734"/>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dirty="0" lang="en-US"/>
          </a:p>
        </p:txBody>
      </p:sp>
      <p:sp>
        <p:nvSpPr>
          <p:cNvPr id="286" name="Google Shape;286;p32"/>
          <p:cNvSpPr txBox="1">
            <a:spLocks noGrp="1"/>
          </p:cNvSpPr>
          <p:nvPr>
            <p:ph idx="1"/>
          </p:nvPr>
        </p:nvSpPr>
        <p:spPr>
          <a:xfrm>
            <a:off x="2278683" y="156545"/>
            <a:ext cx="5100639" cy="577100"/>
          </a:xfrm>
          <a:prstGeom prst="rect">
            <a:avLst/>
          </a:prstGeom>
          <a:noFill/>
          <a:ln>
            <a:noFill/>
          </a:ln>
        </p:spPr>
        <p:txBody>
          <a:bodyPr anchor="ctr" anchorCtr="0" bIns="34275" lIns="68569" rIns="68569" spcFirstLastPara="1" tIns="34275" wrap="square">
            <a:noAutofit/>
          </a:bodyPr>
          <a:lstStyle/>
          <a:p>
            <a:pPr defTabSz="685800" indent="0" marL="114300">
              <a:lnSpc>
                <a:spcPct val="85000"/>
              </a:lnSpc>
              <a:buClr>
                <a:srgbClr val="FFFFFF"/>
              </a:buClr>
              <a:buSzPts val="5400"/>
              <a:buNone/>
            </a:pPr>
            <a:r>
              <a:rPr b="1" dirty="0" lang="en" sz="3600">
                <a:solidFill>
                  <a:srgbClr val="FFFFFF"/>
                </a:solidFill>
                <a:latin charset="0" panose="00000500000000000000" pitchFamily="2" typeface="Montserrat"/>
                <a:cs typeface="Calibri"/>
                <a:sym typeface="Times New Roman"/>
              </a:rPr>
              <a:t>Pathophysiology – Part 2</a:t>
            </a:r>
            <a:endParaRPr b="1" dirty="0" sz="3600">
              <a:solidFill>
                <a:srgbClr val="FFFFFF"/>
              </a:solidFill>
              <a:latin charset="0" panose="00000500000000000000" pitchFamily="2" typeface="Montserrat"/>
              <a:cs typeface="Calibri"/>
            </a:endParaRPr>
          </a:p>
        </p:txBody>
      </p:sp>
      <p:cxnSp>
        <p:nvCxnSpPr>
          <p:cNvPr id="8" name="Straight Connector 7">
            <a:extLst>
              <a:ext uri="{FF2B5EF4-FFF2-40B4-BE49-F238E27FC236}">
                <a16:creationId xmlns:a16="http://schemas.microsoft.com/office/drawing/2014/main" id="{D6B552A2-ADDC-4928-BBEB-94C9E281C457}"/>
              </a:ext>
            </a:extLst>
          </p:cNvPr>
          <p:cNvCxnSpPr>
            <a:cxnSpLocks/>
          </p:cNvCxnSpPr>
          <p:nvPr/>
        </p:nvCxnSpPr>
        <p:spPr>
          <a:xfrm>
            <a:off x="2517345" y="801702"/>
            <a:ext cx="535406" cy="0"/>
          </a:xfrm>
          <a:prstGeom prst="line">
            <a:avLst/>
          </a:prstGeom>
          <a:noFill/>
          <a:ln algn="ctr" cap="flat" cmpd="sng" w="57150">
            <a:solidFill>
              <a:srgbClr val="4ABDE8">
                <a:shade val="95000"/>
                <a:satMod val="105000"/>
              </a:srgbClr>
            </a:solidFill>
            <a:prstDash val="solid"/>
          </a:ln>
          <a:effectLst/>
        </p:spPr>
      </p:cxnSp>
      <p:sp>
        <p:nvSpPr>
          <p:cNvPr id="12" name="Google Shape;147;p27">
            <a:extLst>
              <a:ext uri="{FF2B5EF4-FFF2-40B4-BE49-F238E27FC236}">
                <a16:creationId xmlns:a16="http://schemas.microsoft.com/office/drawing/2014/main" id="{1835D550-E99A-4194-8FEC-ADBAF48255F5}"/>
              </a:ext>
            </a:extLst>
          </p:cNvPr>
          <p:cNvSpPr txBox="1">
            <a:spLocks/>
          </p:cNvSpPr>
          <p:nvPr/>
        </p:nvSpPr>
        <p:spPr>
          <a:xfrm>
            <a:off x="2999994" y="1511559"/>
            <a:ext cx="5866153" cy="1028811"/>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l" indent="-342900" lvl="0" marL="457200" marR="0" rtl="0">
              <a:lnSpc>
                <a:spcPct val="115000"/>
              </a:lnSpc>
              <a:spcBef>
                <a:spcPts val="0"/>
              </a:spcBef>
              <a:spcAft>
                <a:spcPts val="0"/>
              </a:spcAft>
              <a:buClr>
                <a:schemeClr val="dk2"/>
              </a:buClr>
              <a:buSzPts val="1800"/>
              <a:buFont typeface="Arial"/>
              <a:buChar char="●"/>
              <a:defRPr b="0" cap="none" i="0" strike="noStrike" sz="1800" u="none">
                <a:solidFill>
                  <a:schemeClr val="dk2"/>
                </a:solidFill>
                <a:latin typeface="Arial"/>
                <a:ea typeface="Arial"/>
                <a:cs typeface="Arial"/>
                <a:sym typeface="Arial"/>
              </a:defRPr>
            </a:lvl1pPr>
            <a:lvl2pPr algn="l" indent="-317500" lvl="1" marL="9144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2pPr>
            <a:lvl3pPr algn="l" indent="-317500" lvl="2" marL="13716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3pPr>
            <a:lvl4pPr algn="l" indent="-317500" lvl="3" marL="18288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4pPr>
            <a:lvl5pPr algn="l" indent="-317500" lvl="4" marL="22860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5pPr>
            <a:lvl6pPr algn="l" indent="-317500" lvl="5" marL="27432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6pPr>
            <a:lvl7pPr algn="l" indent="-317500" lvl="6" marL="32004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7pPr>
            <a:lvl8pPr algn="l" indent="-317500" lvl="7" marL="36576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8pPr>
            <a:lvl9pPr algn="l" indent="-317500" lvl="8" marL="4114800" marR="0" rtl="0">
              <a:lnSpc>
                <a:spcPct val="115000"/>
              </a:lnSpc>
              <a:spcBef>
                <a:spcPts val="1600"/>
              </a:spcBef>
              <a:spcAft>
                <a:spcPts val="1600"/>
              </a:spcAft>
              <a:buClr>
                <a:schemeClr val="dk2"/>
              </a:buClr>
              <a:buSzPts val="1400"/>
              <a:buFont typeface="Arial"/>
              <a:buChar char="■"/>
              <a:defRPr b="0" cap="none" i="0" strike="noStrike" sz="1050" u="none">
                <a:solidFill>
                  <a:schemeClr val="dk2"/>
                </a:solidFill>
                <a:latin typeface="Arial"/>
                <a:ea typeface="Arial"/>
                <a:cs typeface="Arial"/>
                <a:sym typeface="Arial"/>
              </a:defRPr>
            </a:lvl9pPr>
          </a:lstStyle>
          <a:p>
            <a:pPr indent="-285750" marL="285750">
              <a:lnSpc>
                <a:spcPct val="100000"/>
              </a:lnSpc>
              <a:buClr>
                <a:schemeClr val="bg1"/>
              </a:buClr>
              <a:buSzPct val="80000"/>
              <a:buFont charset="0" panose="00000500000000000000" pitchFamily="2" typeface="Montserrat"/>
              <a:buChar char="O"/>
            </a:pPr>
            <a:r>
              <a:rPr dirty="0" lang="en-US" sz="1600">
                <a:solidFill>
                  <a:schemeClr val="bg1"/>
                </a:solidFill>
                <a:latin charset="0" panose="00000500000000000000" pitchFamily="2" typeface="Montserrat"/>
                <a:ea typeface="Times New Roman"/>
                <a:cs typeface="Times New Roman"/>
                <a:sym typeface="Times New Roman"/>
              </a:rPr>
              <a:t>Decreased reward</a:t>
            </a:r>
          </a:p>
          <a:p>
            <a:pPr indent="-285750" lvl="1" marL="742950">
              <a:lnSpc>
                <a:spcPct val="100000"/>
              </a:lnSpc>
              <a:spcBef>
                <a:spcPts val="0"/>
              </a:spcBef>
              <a:spcAft>
                <a:spcPts val="300"/>
              </a:spcAft>
              <a:buClr>
                <a:schemeClr val="bg1"/>
              </a:buClr>
              <a:buSzPct val="80000"/>
              <a:buFont charset="0" panose="00000500000000000000" pitchFamily="2" typeface="Montserrat"/>
              <a:buChar char="O"/>
            </a:pPr>
            <a:r>
              <a:rPr dirty="0" lang="en-US" sz="1200">
                <a:solidFill>
                  <a:schemeClr val="bg1"/>
                </a:solidFill>
                <a:latin charset="0" panose="00000500000000000000" pitchFamily="2" typeface="Montserrat"/>
                <a:ea typeface="Times New Roman"/>
                <a:cs typeface="Times New Roman"/>
                <a:sym typeface="Times New Roman"/>
              </a:rPr>
              <a:t>Requires increasingly larger doses to feel good (or even not bad).</a:t>
            </a:r>
          </a:p>
          <a:p>
            <a:pPr indent="-285750" marL="285750">
              <a:lnSpc>
                <a:spcPct val="100000"/>
              </a:lnSpc>
              <a:buClr>
                <a:schemeClr val="bg1"/>
              </a:buClr>
              <a:buSzPct val="80000"/>
              <a:buFont charset="0" panose="00000500000000000000" pitchFamily="2" typeface="Montserrat"/>
              <a:buChar char="O"/>
            </a:pPr>
            <a:r>
              <a:rPr dirty="0" lang="en-US" sz="1600">
                <a:solidFill>
                  <a:schemeClr val="bg1"/>
                </a:solidFill>
                <a:latin charset="0" panose="00000500000000000000" pitchFamily="2" typeface="Montserrat"/>
                <a:ea typeface="Times New Roman"/>
                <a:cs typeface="Times New Roman"/>
                <a:sym typeface="Times New Roman"/>
              </a:rPr>
              <a:t>Anxiety, irritability, insomnia</a:t>
            </a:r>
          </a:p>
          <a:p>
            <a:pPr indent="-285750" lvl="1" marL="742950">
              <a:lnSpc>
                <a:spcPct val="100000"/>
              </a:lnSpc>
              <a:spcBef>
                <a:spcPts val="0"/>
              </a:spcBef>
              <a:buClr>
                <a:schemeClr val="bg1"/>
              </a:buClr>
              <a:buSzPct val="80000"/>
              <a:buFont charset="0" panose="00000500000000000000" pitchFamily="2" typeface="Montserrat"/>
              <a:buChar char="O"/>
            </a:pPr>
            <a:r>
              <a:rPr dirty="0" lang="en-US" sz="1200">
                <a:solidFill>
                  <a:schemeClr val="bg1"/>
                </a:solidFill>
                <a:latin charset="0" panose="00000500000000000000" pitchFamily="2" typeface="Montserrat"/>
                <a:ea typeface="Times New Roman"/>
                <a:cs typeface="Times New Roman"/>
                <a:sym typeface="Times New Roman"/>
              </a:rPr>
              <a:t>Higher levels of hormones and transmitters are associated with stress.</a:t>
            </a:r>
          </a:p>
        </p:txBody>
      </p:sp>
      <p:sp>
        <p:nvSpPr>
          <p:cNvPr id="24" name="Google Shape;147;p27">
            <a:extLst>
              <a:ext uri="{FF2B5EF4-FFF2-40B4-BE49-F238E27FC236}">
                <a16:creationId xmlns:a16="http://schemas.microsoft.com/office/drawing/2014/main" id="{A8F89D8F-FF0C-468F-B6F0-603F4B5070E8}"/>
              </a:ext>
            </a:extLst>
          </p:cNvPr>
          <p:cNvSpPr txBox="1">
            <a:spLocks/>
          </p:cNvSpPr>
          <p:nvPr/>
        </p:nvSpPr>
        <p:spPr>
          <a:xfrm>
            <a:off x="2375734" y="888424"/>
            <a:ext cx="6611857" cy="894188"/>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l" indent="-342900" lvl="0" marL="457200" marR="0" rtl="0">
              <a:lnSpc>
                <a:spcPct val="115000"/>
              </a:lnSpc>
              <a:spcBef>
                <a:spcPts val="0"/>
              </a:spcBef>
              <a:spcAft>
                <a:spcPts val="0"/>
              </a:spcAft>
              <a:buClr>
                <a:schemeClr val="dk2"/>
              </a:buClr>
              <a:buSzPts val="1800"/>
              <a:buFont typeface="Arial"/>
              <a:buChar char="●"/>
              <a:defRPr b="0" cap="none" i="0" strike="noStrike" sz="1800" u="none">
                <a:solidFill>
                  <a:schemeClr val="dk2"/>
                </a:solidFill>
                <a:latin typeface="Arial"/>
                <a:ea typeface="Arial"/>
                <a:cs typeface="Arial"/>
                <a:sym typeface="Arial"/>
              </a:defRPr>
            </a:lvl1pPr>
            <a:lvl2pPr algn="l" indent="-317500" lvl="1" marL="9144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2pPr>
            <a:lvl3pPr algn="l" indent="-317500" lvl="2" marL="13716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3pPr>
            <a:lvl4pPr algn="l" indent="-317500" lvl="3" marL="18288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4pPr>
            <a:lvl5pPr algn="l" indent="-317500" lvl="4" marL="22860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5pPr>
            <a:lvl6pPr algn="l" indent="-317500" lvl="5" marL="27432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6pPr>
            <a:lvl7pPr algn="l" indent="-317500" lvl="6" marL="32004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7pPr>
            <a:lvl8pPr algn="l" indent="-317500" lvl="7" marL="36576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8pPr>
            <a:lvl9pPr algn="l" indent="-317500" lvl="8" marL="4114800" marR="0" rtl="0">
              <a:lnSpc>
                <a:spcPct val="115000"/>
              </a:lnSpc>
              <a:spcBef>
                <a:spcPts val="1600"/>
              </a:spcBef>
              <a:spcAft>
                <a:spcPts val="1600"/>
              </a:spcAft>
              <a:buClr>
                <a:schemeClr val="dk2"/>
              </a:buClr>
              <a:buSzPts val="1400"/>
              <a:buFont typeface="Arial"/>
              <a:buChar char="■"/>
              <a:defRPr b="0" cap="none" i="0" strike="noStrike" sz="1050" u="none">
                <a:solidFill>
                  <a:schemeClr val="dk2"/>
                </a:solidFill>
                <a:latin typeface="Arial"/>
                <a:ea typeface="Arial"/>
                <a:cs typeface="Arial"/>
                <a:sym typeface="Arial"/>
              </a:defRPr>
            </a:lvl9pPr>
          </a:lstStyle>
          <a:p>
            <a:pPr indent="0" marL="0">
              <a:lnSpc>
                <a:spcPct val="100000"/>
              </a:lnSpc>
              <a:buClr>
                <a:schemeClr val="bg1"/>
              </a:buClr>
              <a:buSzPct val="80000"/>
              <a:buNone/>
            </a:pPr>
            <a:r>
              <a:rPr dirty="0" lang="en-US">
                <a:solidFill>
                  <a:schemeClr val="bg1"/>
                </a:solidFill>
                <a:latin charset="0" panose="00000500000000000000" pitchFamily="2" typeface="Montserrat"/>
                <a:ea typeface="Times New Roman"/>
                <a:cs typeface="Times New Roman"/>
                <a:sym typeface="Times New Roman"/>
              </a:rPr>
              <a:t>Chronic alcohol use (or any substance of abuse) causes several well-documented brain changes that can last for several weeks or months.	</a:t>
            </a:r>
          </a:p>
        </p:txBody>
      </p:sp>
      <p:sp>
        <p:nvSpPr>
          <p:cNvPr id="4" name="TextBox 3">
            <a:extLst>
              <a:ext uri="{FF2B5EF4-FFF2-40B4-BE49-F238E27FC236}">
                <a16:creationId xmlns:a16="http://schemas.microsoft.com/office/drawing/2014/main" id="{D37D5053-0A7E-4D98-A7B7-EFB57B39B287}"/>
              </a:ext>
            </a:extLst>
          </p:cNvPr>
          <p:cNvSpPr txBox="1"/>
          <p:nvPr/>
        </p:nvSpPr>
        <p:spPr>
          <a:xfrm>
            <a:off x="3213135" y="2438853"/>
            <a:ext cx="5794868" cy="738664"/>
          </a:xfrm>
          <a:prstGeom prst="rect">
            <a:avLst/>
          </a:prstGeom>
          <a:noFill/>
        </p:spPr>
        <p:txBody>
          <a:bodyPr rtlCol="0" wrap="square">
            <a:spAutoFit/>
          </a:bodyPr>
          <a:lstStyle/>
          <a:p>
            <a:pPr indent="-285750" marL="285750">
              <a:lnSpc>
                <a:spcPct val="100000"/>
              </a:lnSpc>
              <a:buClr>
                <a:schemeClr val="bg1"/>
              </a:buClr>
              <a:buSzPct val="80000"/>
              <a:buFont charset="0" panose="00000500000000000000" pitchFamily="2" typeface="Montserrat"/>
              <a:buChar char="O"/>
            </a:pPr>
            <a:r>
              <a:rPr dirty="0" lang="en-US" sz="1600">
                <a:solidFill>
                  <a:schemeClr val="bg1"/>
                </a:solidFill>
                <a:latin charset="0" panose="00000500000000000000" pitchFamily="2" typeface="Montserrat"/>
                <a:ea typeface="Times New Roman"/>
                <a:cs typeface="Times New Roman"/>
                <a:sym typeface="Times New Roman"/>
              </a:rPr>
              <a:t>Cue responsiveness</a:t>
            </a:r>
          </a:p>
          <a:p>
            <a:pPr indent="-285750" lvl="1" marL="742950">
              <a:lnSpc>
                <a:spcPct val="100000"/>
              </a:lnSpc>
              <a:spcBef>
                <a:spcPts val="0"/>
              </a:spcBef>
              <a:buClr>
                <a:schemeClr val="bg1"/>
              </a:buClr>
              <a:buSzPct val="80000"/>
              <a:buFont charset="0" panose="00000500000000000000" pitchFamily="2" typeface="Montserrat"/>
              <a:buChar char="O"/>
            </a:pPr>
            <a:r>
              <a:rPr dirty="0" lang="en-US" sz="1200">
                <a:solidFill>
                  <a:schemeClr val="bg1"/>
                </a:solidFill>
                <a:latin charset="0" panose="00000500000000000000" pitchFamily="2" typeface="Montserrat"/>
                <a:ea typeface="Times New Roman"/>
                <a:cs typeface="Times New Roman"/>
                <a:sym typeface="Times New Roman"/>
              </a:rPr>
              <a:t>Exaggerated craving and stimulation from cues (</a:t>
            </a:r>
            <a:r>
              <a:rPr dirty="0" err="1" lang="en-US" sz="1200">
                <a:solidFill>
                  <a:schemeClr val="bg1"/>
                </a:solidFill>
                <a:latin charset="0" panose="00000500000000000000" pitchFamily="2" typeface="Montserrat"/>
                <a:ea typeface="Times New Roman"/>
                <a:cs typeface="Times New Roman"/>
                <a:sym typeface="Times New Roman"/>
              </a:rPr>
              <a:t>ie</a:t>
            </a:r>
            <a:r>
              <a:rPr dirty="0" lang="en-US" sz="1200">
                <a:solidFill>
                  <a:schemeClr val="bg1"/>
                </a:solidFill>
                <a:latin charset="0" panose="00000500000000000000" pitchFamily="2" typeface="Montserrat"/>
                <a:ea typeface="Times New Roman"/>
                <a:cs typeface="Times New Roman"/>
                <a:sym typeface="Times New Roman"/>
              </a:rPr>
              <a:t>, seeing an image of a beer).</a:t>
            </a:r>
          </a:p>
          <a:p>
            <a:endParaRPr dirty="0" lang="en-US"/>
          </a:p>
        </p:txBody>
      </p:sp>
      <p:sp>
        <p:nvSpPr>
          <p:cNvPr id="5" name="TextBox 4">
            <a:extLst>
              <a:ext uri="{FF2B5EF4-FFF2-40B4-BE49-F238E27FC236}">
                <a16:creationId xmlns:a16="http://schemas.microsoft.com/office/drawing/2014/main" id="{A0E95007-A2BE-45D1-A925-0A8AEB08DD99}"/>
              </a:ext>
            </a:extLst>
          </p:cNvPr>
          <p:cNvSpPr txBox="1"/>
          <p:nvPr/>
        </p:nvSpPr>
        <p:spPr>
          <a:xfrm>
            <a:off x="4023197" y="2917026"/>
            <a:ext cx="4984805" cy="1038746"/>
          </a:xfrm>
          <a:prstGeom prst="rect">
            <a:avLst/>
          </a:prstGeom>
          <a:noFill/>
        </p:spPr>
        <p:txBody>
          <a:bodyPr rtlCol="0" wrap="square">
            <a:spAutoFit/>
          </a:bodyPr>
          <a:lstStyle/>
          <a:p>
            <a:pPr indent="-285750" marL="285750">
              <a:lnSpc>
                <a:spcPct val="100000"/>
              </a:lnSpc>
              <a:buClr>
                <a:schemeClr val="bg1"/>
              </a:buClr>
              <a:buSzPct val="80000"/>
              <a:buFont charset="0" panose="00000500000000000000" pitchFamily="2" typeface="Montserrat"/>
              <a:buChar char="O"/>
            </a:pPr>
            <a:r>
              <a:rPr dirty="0" lang="en-US" sz="1600">
                <a:solidFill>
                  <a:schemeClr val="bg1"/>
                </a:solidFill>
                <a:latin charset="0" panose="00000500000000000000" pitchFamily="2" typeface="Montserrat"/>
                <a:ea typeface="Times New Roman"/>
                <a:cs typeface="Times New Roman"/>
                <a:sym typeface="Times New Roman"/>
              </a:rPr>
              <a:t>Reduced impulse control and executive functioning</a:t>
            </a:r>
          </a:p>
          <a:p>
            <a:pPr indent="-285750" lvl="1" marL="742950">
              <a:lnSpc>
                <a:spcPct val="100000"/>
              </a:lnSpc>
              <a:spcBef>
                <a:spcPts val="0"/>
              </a:spcBef>
              <a:buClr>
                <a:schemeClr val="bg1"/>
              </a:buClr>
              <a:buSzPct val="80000"/>
              <a:buFont charset="0" panose="00000500000000000000" pitchFamily="2" typeface="Montserrat"/>
              <a:buChar char="O"/>
            </a:pPr>
            <a:r>
              <a:rPr dirty="0" lang="en-US" sz="1200">
                <a:solidFill>
                  <a:schemeClr val="bg1"/>
                </a:solidFill>
                <a:latin charset="0" panose="00000500000000000000" pitchFamily="2" typeface="Montserrat"/>
                <a:ea typeface="Times New Roman"/>
                <a:cs typeface="Times New Roman"/>
                <a:sym typeface="Times New Roman"/>
              </a:rPr>
              <a:t>Caused by a hypoactive frontal cortex.</a:t>
            </a:r>
          </a:p>
          <a:p>
            <a:pPr indent="0" marL="0">
              <a:lnSpc>
                <a:spcPct val="100000"/>
              </a:lnSpc>
              <a:buClr>
                <a:schemeClr val="bg1"/>
              </a:buClr>
              <a:buSzPct val="80000"/>
              <a:buNone/>
            </a:pPr>
            <a:endParaRPr dirty="0" lang="en-US" sz="1950">
              <a:solidFill>
                <a:schemeClr val="bg1"/>
              </a:solidFill>
              <a:latin charset="0" panose="00000500000000000000" pitchFamily="2" typeface="Montserrat"/>
              <a:ea typeface="Times New Roman"/>
              <a:cs typeface="Times New Roman"/>
              <a:sym typeface="Times New Roman"/>
            </a:endParaRPr>
          </a:p>
          <a:p>
            <a:endParaRPr dirty="0" lang="en-US"/>
          </a:p>
        </p:txBody>
      </p:sp>
      <p:sp>
        <p:nvSpPr>
          <p:cNvPr id="6" name="TextBox 5">
            <a:extLst>
              <a:ext uri="{FF2B5EF4-FFF2-40B4-BE49-F238E27FC236}">
                <a16:creationId xmlns:a16="http://schemas.microsoft.com/office/drawing/2014/main" id="{4E10BC41-318A-429D-807A-5F1780231618}"/>
              </a:ext>
            </a:extLst>
          </p:cNvPr>
          <p:cNvSpPr txBox="1"/>
          <p:nvPr/>
        </p:nvSpPr>
        <p:spPr>
          <a:xfrm>
            <a:off x="5243677" y="3623196"/>
            <a:ext cx="3622470" cy="1231106"/>
          </a:xfrm>
          <a:prstGeom prst="rect">
            <a:avLst/>
          </a:prstGeom>
          <a:noFill/>
        </p:spPr>
        <p:txBody>
          <a:bodyPr rtlCol="0" wrap="square">
            <a:spAutoFit/>
          </a:bodyPr>
          <a:lstStyle/>
          <a:p>
            <a:r>
              <a:rPr dirty="0" lang="en-US" sz="2000">
                <a:solidFill>
                  <a:schemeClr val="bg1"/>
                </a:solidFill>
                <a:latin charset="0" panose="00000500000000000000" pitchFamily="2" typeface="Montserrat"/>
                <a:ea typeface="Times New Roman"/>
                <a:cs typeface="Times New Roman"/>
                <a:sym typeface="Times New Roman"/>
              </a:rPr>
              <a:t>These changes make it extremely hard to stop drinking and stay stopped! Medications can help!</a:t>
            </a:r>
          </a:p>
          <a:p>
            <a:endParaRPr dirty="0" lang="en-US"/>
          </a:p>
        </p:txBody>
      </p:sp>
      <p:sp>
        <p:nvSpPr>
          <p:cNvPr id="10" name="Slide Number Placeholder 2">
            <a:extLst>
              <a:ext uri="{FF2B5EF4-FFF2-40B4-BE49-F238E27FC236}">
                <a16:creationId xmlns:a16="http://schemas.microsoft.com/office/drawing/2014/main" id="{89CE47BF-5710-440F-A5EF-3C4616866906}"/>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charset="0" panose="00000500000000000000" pitchFamily="2" typeface="Montserrat"/>
              </a:rPr>
              <a:pPr defTabSz="685800"/>
              <a:t>21</a:t>
            </a:fld>
            <a:endParaRPr dirty="0" lang="en-US">
              <a:solidFill>
                <a:schemeClr val="bg1"/>
              </a:solidFill>
              <a:latin charset="0" panose="00000500000000000000" pitchFamily="2" typeface="Montserrat"/>
            </a:endParaRPr>
          </a:p>
        </p:txBody>
      </p:sp>
    </p:spTree>
    <p:extLst>
      <p:ext uri="{BB962C8B-B14F-4D97-AF65-F5344CB8AC3E}">
        <p14:creationId xmlns:p14="http://schemas.microsoft.com/office/powerpoint/2010/main" val="3274182733"/>
      </p:ext>
    </p:extLst>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cstate="email" r:embed="rId3">
            <a:extLst>
              <a:ext uri="{28A0092B-C50C-407E-A947-70E740481C1C}">
                <a14:useLocalDpi xmlns:a14="http://schemas.microsoft.com/office/drawing/2010/main"/>
              </a:ext>
            </a:extLst>
          </a:blip>
          <a:srcRect b="126"/>
          <a:stretch/>
        </p:blipFill>
        <p:spPr>
          <a:xfrm>
            <a:off x="1337302" y="1"/>
            <a:ext cx="7806699" cy="5143500"/>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157290" y="11430"/>
            <a:ext cx="7986712" cy="5143482"/>
          </a:xfrm>
          <a:prstGeom prst="rect">
            <a:avLst/>
          </a:prstGeom>
          <a:gradFill flip="none" rotWithShape="1">
            <a:gsLst>
              <a:gs pos="0">
                <a:schemeClr val="bg1"/>
              </a:gs>
              <a:gs pos="72000">
                <a:schemeClr val="bg1">
                  <a:alpha val="75000"/>
                </a:schemeClr>
              </a:gs>
              <a:gs pos="100000">
                <a:schemeClr val="bg1">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1" y="431676"/>
            <a:ext cx="7293099"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pPr>
            <a:r>
              <a:rPr b="1" dirty="0" lang="en-US" sz="3000">
                <a:solidFill>
                  <a:srgbClr val="023649"/>
                </a:solidFill>
                <a:latin charset="0" panose="00000500000000000000" pitchFamily="2" typeface="Montserrat"/>
                <a:ea typeface="Calibri"/>
                <a:cs typeface="Calibri"/>
                <a:sym typeface="Calibri"/>
              </a:rPr>
              <a:t>Medications for AUD</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083391"/>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charset="0" panose="00000500000000000000" pitchFamily="2" typeface="Montserrat"/>
              </a:rPr>
              <a:pPr defTabSz="685800"/>
              <a:t>22</a:t>
            </a:fld>
            <a:endParaRPr dirty="0" lang="en-US">
              <a:solidFill>
                <a:srgbClr val="099BAF"/>
              </a:solidFill>
              <a:latin charset="0" panose="00000500000000000000" pitchFamily="2" typeface="Montserrat"/>
            </a:endParaRPr>
          </a:p>
        </p:txBody>
      </p:sp>
      <p:sp>
        <p:nvSpPr>
          <p:cNvPr id="13" name="Google Shape;299;p34">
            <a:extLst>
              <a:ext uri="{FF2B5EF4-FFF2-40B4-BE49-F238E27FC236}">
                <a16:creationId xmlns:a16="http://schemas.microsoft.com/office/drawing/2014/main" id="{96F41701-F8D4-4D63-8F97-4389EA76EA00}"/>
              </a:ext>
            </a:extLst>
          </p:cNvPr>
          <p:cNvSpPr txBox="1">
            <a:spLocks/>
          </p:cNvSpPr>
          <p:nvPr/>
        </p:nvSpPr>
        <p:spPr>
          <a:xfrm>
            <a:off x="693611" y="1227351"/>
            <a:ext cx="5485733" cy="3481807"/>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0" marL="19050">
              <a:lnSpc>
                <a:spcPct val="100000"/>
              </a:lnSpc>
              <a:spcBef>
                <a:spcPts val="0"/>
              </a:spcBef>
              <a:buClr>
                <a:srgbClr val="1A547A"/>
              </a:buClr>
              <a:buSzPct val="80000"/>
              <a:buNone/>
            </a:pPr>
            <a:r>
              <a:rPr b="1" dirty="0" lang="en-US" sz="2000">
                <a:solidFill>
                  <a:srgbClr val="1A547A"/>
                </a:solidFill>
                <a:latin charset="0" panose="00000500000000000000" pitchFamily="2" typeface="Montserrat"/>
                <a:ea typeface="Times New Roman"/>
                <a:cs typeface="Times New Roman"/>
                <a:sym typeface="Times New Roman"/>
              </a:rPr>
              <a:t>Naltrexone</a:t>
            </a:r>
            <a:endParaRPr dirty="0" lang="en-US" sz="2000">
              <a:solidFill>
                <a:srgbClr val="1A547A"/>
              </a:solidFill>
              <a:latin charset="0" panose="00000500000000000000" pitchFamily="2" typeface="Montserrat"/>
              <a:ea typeface="Times New Roman"/>
              <a:cs typeface="Times New Roman"/>
              <a:sym typeface="Times New Roman"/>
            </a:endParaRPr>
          </a:p>
          <a:p>
            <a:pPr indent="-285750" marL="304800">
              <a:lnSpc>
                <a:spcPct val="100000"/>
              </a:lnSpc>
              <a:spcBef>
                <a:spcPts val="0"/>
              </a:spcBef>
              <a:buClr>
                <a:srgbClr val="1A547A"/>
              </a:buClr>
              <a:buSzPct val="80000"/>
              <a:buFont charset="0" panose="00000500000000000000" pitchFamily="2" typeface="Montserrat"/>
              <a:buChar char="O"/>
            </a:pPr>
            <a:r>
              <a:rPr dirty="0" lang="en-US" sz="1800">
                <a:solidFill>
                  <a:srgbClr val="1A547A"/>
                </a:solidFill>
                <a:latin charset="0" panose="00000500000000000000" pitchFamily="2" typeface="Montserrat"/>
                <a:ea typeface="Times New Roman"/>
                <a:cs typeface="Times New Roman"/>
                <a:sym typeface="Times New Roman"/>
              </a:rPr>
              <a:t>Typically, it is the best option for the ED.</a:t>
            </a:r>
          </a:p>
          <a:p>
            <a:pPr indent="-285750" lvl="1" marL="64770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ea typeface="Times New Roman"/>
                <a:cs typeface="Times New Roman"/>
                <a:sym typeface="Times New Roman"/>
              </a:rPr>
              <a:t>It effectively reduces cravings and heavy drinking (and health costs)</a:t>
            </a:r>
            <a:r>
              <a:rPr dirty="0" lang="en-US" sz="1400">
                <a:solidFill>
                  <a:srgbClr val="1A547A"/>
                </a:solidFill>
                <a:latin charset="0" panose="00000500000000000000" pitchFamily="2" typeface="Montserrat"/>
                <a:cs typeface="Times New Roman"/>
                <a:sym typeface="Times New Roman"/>
              </a:rPr>
              <a:t>.</a:t>
            </a:r>
          </a:p>
          <a:p>
            <a:pPr indent="-285750" lvl="1" marL="64770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Give 50 mg orally daily or 380 mg IM monthly.</a:t>
            </a:r>
          </a:p>
          <a:p>
            <a:pPr indent="-285750" lvl="2" marL="990600">
              <a:lnSpc>
                <a:spcPct val="100000"/>
              </a:lnSpc>
              <a:spcBef>
                <a:spcPts val="0"/>
              </a:spcBef>
              <a:buClr>
                <a:srgbClr val="1A547A"/>
              </a:buClr>
              <a:buSzPct val="80000"/>
              <a:buFont charset="0" panose="00000500000000000000" pitchFamily="2" typeface="Montserrat"/>
              <a:buChar char="O"/>
            </a:pPr>
            <a:r>
              <a:rPr dirty="0" lang="en-US" sz="1100">
                <a:solidFill>
                  <a:srgbClr val="1A547A"/>
                </a:solidFill>
                <a:latin charset="0" panose="00000500000000000000" pitchFamily="2" typeface="Montserrat"/>
                <a:cs typeface="Times New Roman"/>
                <a:sym typeface="Times New Roman"/>
              </a:rPr>
              <a:t>It has better adherence than other AUD medications.</a:t>
            </a:r>
          </a:p>
          <a:p>
            <a:pPr indent="-285750" lvl="1" marL="64770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Safe for patients who are still drinking.</a:t>
            </a:r>
          </a:p>
          <a:p>
            <a:pPr indent="-285750" marL="304800">
              <a:lnSpc>
                <a:spcPct val="100000"/>
              </a:lnSpc>
              <a:spcBef>
                <a:spcPts val="0"/>
              </a:spcBef>
              <a:buClr>
                <a:srgbClr val="1A547A"/>
              </a:buClr>
              <a:buSzPct val="80000"/>
              <a:buFont charset="0" panose="00000500000000000000" pitchFamily="2" typeface="Montserrat"/>
              <a:buChar char="O"/>
            </a:pPr>
            <a:r>
              <a:rPr dirty="0" lang="en-US" sz="1800">
                <a:solidFill>
                  <a:srgbClr val="1A547A"/>
                </a:solidFill>
                <a:latin charset="0" panose="00000500000000000000" pitchFamily="2" typeface="Montserrat"/>
                <a:cs typeface="Times New Roman"/>
                <a:sym typeface="Times New Roman"/>
              </a:rPr>
              <a:t>Do not give to patients who are still taking or require opioid agonists.</a:t>
            </a:r>
          </a:p>
          <a:p>
            <a:pPr indent="-285750" lvl="1" marL="64770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It is a mu-opioid receptor antagonist (like naloxone).</a:t>
            </a:r>
          </a:p>
          <a:p>
            <a:pPr indent="-285750" lvl="1" marL="64770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Confirm that the patient is not physically dependent on or in need of opioid treatment.</a:t>
            </a:r>
          </a:p>
          <a:p>
            <a:pPr indent="-285750" lvl="2" marL="990600">
              <a:lnSpc>
                <a:spcPct val="100000"/>
              </a:lnSpc>
              <a:spcBef>
                <a:spcPts val="0"/>
              </a:spcBef>
              <a:buClr>
                <a:srgbClr val="1A547A"/>
              </a:buClr>
              <a:buSzPct val="80000"/>
              <a:buFont charset="0" panose="00000500000000000000" pitchFamily="2" typeface="Montserrat"/>
              <a:buChar char="O"/>
            </a:pPr>
            <a:r>
              <a:rPr dirty="0" lang="en-US" sz="1100">
                <a:solidFill>
                  <a:srgbClr val="1A547A"/>
                </a:solidFill>
                <a:latin charset="0" panose="00000500000000000000" pitchFamily="2" typeface="Montserrat"/>
                <a:cs typeface="Times New Roman"/>
                <a:sym typeface="Times New Roman"/>
              </a:rPr>
              <a:t>If in doubt, do an antagonist challenge with a test dose of naloxone.</a:t>
            </a:r>
          </a:p>
          <a:p>
            <a:pPr indent="-285750" lvl="2" marL="990600">
              <a:lnSpc>
                <a:spcPct val="100000"/>
              </a:lnSpc>
              <a:spcBef>
                <a:spcPts val="0"/>
              </a:spcBef>
              <a:buClr>
                <a:srgbClr val="1A547A"/>
              </a:buClr>
              <a:buSzPct val="80000"/>
              <a:buFont charset="0" panose="00000500000000000000" pitchFamily="2" typeface="Montserrat"/>
              <a:buChar char="O"/>
            </a:pPr>
            <a:r>
              <a:rPr b="1" dirty="0" lang="en-US" sz="1100">
                <a:solidFill>
                  <a:srgbClr val="1A547A"/>
                </a:solidFill>
                <a:latin charset="0" panose="00000500000000000000" pitchFamily="2" typeface="Montserrat"/>
                <a:cs typeface="Times New Roman"/>
                <a:sym typeface="Times New Roman"/>
              </a:rPr>
              <a:t>NOTE: </a:t>
            </a:r>
            <a:r>
              <a:rPr dirty="0" lang="en-US" sz="1100">
                <a:solidFill>
                  <a:srgbClr val="1A547A"/>
                </a:solidFill>
                <a:latin charset="0" panose="00000500000000000000" pitchFamily="2" typeface="Montserrat"/>
                <a:cs typeface="Times New Roman"/>
                <a:sym typeface="Times New Roman"/>
              </a:rPr>
              <a:t>Standard UTOX will miss synthetic opioids.</a:t>
            </a:r>
          </a:p>
          <a:p>
            <a:pPr indent="-285750" lvl="1" marL="647700">
              <a:lnSpc>
                <a:spcPct val="100000"/>
              </a:lnSpc>
              <a:spcBef>
                <a:spcPts val="0"/>
              </a:spcBef>
              <a:buClr>
                <a:srgbClr val="1A547A"/>
              </a:buClr>
              <a:buSzPct val="80000"/>
              <a:buFont charset="0" panose="00000500000000000000" pitchFamily="2" typeface="Montserrat"/>
              <a:buChar char="O"/>
            </a:pPr>
            <a:r>
              <a:rPr dirty="0" lang="en-US" sz="1400">
                <a:solidFill>
                  <a:srgbClr val="1A547A"/>
                </a:solidFill>
                <a:latin charset="0" panose="00000500000000000000" pitchFamily="2" typeface="Montserrat"/>
                <a:cs typeface="Times New Roman"/>
                <a:sym typeface="Times New Roman"/>
              </a:rPr>
              <a:t>Avoid giving it to patients with acute liver failure.</a:t>
            </a:r>
          </a:p>
        </p:txBody>
      </p:sp>
    </p:spTree>
    <p:extLst>
      <p:ext uri="{BB962C8B-B14F-4D97-AF65-F5344CB8AC3E}">
        <p14:creationId xmlns:p14="http://schemas.microsoft.com/office/powerpoint/2010/main" val="3088991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1;p13">
            <a:extLst>
              <a:ext uri="{FF2B5EF4-FFF2-40B4-BE49-F238E27FC236}">
                <a16:creationId xmlns:a16="http://schemas.microsoft.com/office/drawing/2014/main" id="{132A5F85-C630-42D4-AA85-D21903674364}"/>
              </a:ext>
            </a:extLst>
          </p:cNvPr>
          <p:cNvSpPr txBox="1"/>
          <p:nvPr/>
        </p:nvSpPr>
        <p:spPr>
          <a:xfrm>
            <a:off x="725419" y="445515"/>
            <a:ext cx="7143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Other AUD Medication Options</a:t>
            </a:r>
          </a:p>
        </p:txBody>
      </p:sp>
      <p:cxnSp>
        <p:nvCxnSpPr>
          <p:cNvPr id="3" name="Straight Connector 2">
            <a:extLst>
              <a:ext uri="{FF2B5EF4-FFF2-40B4-BE49-F238E27FC236}">
                <a16:creationId xmlns:a16="http://schemas.microsoft.com/office/drawing/2014/main" id="{D43B6A79-6C30-4C22-BA53-54486091DA1F}"/>
              </a:ext>
            </a:extLst>
          </p:cNvPr>
          <p:cNvCxnSpPr>
            <a:cxnSpLocks/>
          </p:cNvCxnSpPr>
          <p:nvPr/>
        </p:nvCxnSpPr>
        <p:spPr>
          <a:xfrm>
            <a:off x="793831" y="1038736"/>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 name="Google Shape;366;p41">
            <a:extLst>
              <a:ext uri="{FF2B5EF4-FFF2-40B4-BE49-F238E27FC236}">
                <a16:creationId xmlns:a16="http://schemas.microsoft.com/office/drawing/2014/main" id="{56BFE33E-052F-43BF-88BC-4B915DBF2157}"/>
              </a:ext>
            </a:extLst>
          </p:cNvPr>
          <p:cNvSpPr txBox="1">
            <a:spLocks/>
          </p:cNvSpPr>
          <p:nvPr/>
        </p:nvSpPr>
        <p:spPr>
          <a:xfrm>
            <a:off x="692192" y="1113613"/>
            <a:ext cx="5783368" cy="3841325"/>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33337">
              <a:buClr>
                <a:schemeClr val="bg1"/>
              </a:buClr>
              <a:buSzPct val="80000"/>
            </a:pPr>
            <a:r>
              <a:rPr lang="en-US" sz="1800" b="1" dirty="0">
                <a:solidFill>
                  <a:schemeClr val="bg1"/>
                </a:solidFill>
                <a:latin typeface="Montserrat" panose="00000500000000000000" pitchFamily="2" charset="0"/>
                <a:ea typeface="Times New Roman"/>
                <a:cs typeface="Times New Roman"/>
                <a:sym typeface="Times New Roman"/>
              </a:rPr>
              <a:t>Gabapentin</a:t>
            </a:r>
            <a:r>
              <a:rPr lang="en-US" sz="1800" dirty="0">
                <a:solidFill>
                  <a:schemeClr val="bg1"/>
                </a:solidFill>
                <a:latin typeface="Montserrat" panose="00000500000000000000" pitchFamily="2" charset="0"/>
                <a:ea typeface="Times New Roman"/>
                <a:cs typeface="Times New Roman"/>
                <a:sym typeface="Times New Roman"/>
              </a:rPr>
              <a:t> (Off-label for AUD </a:t>
            </a:r>
            <a:r>
              <a:rPr lang="en-US" sz="1800" dirty="0" err="1">
                <a:solidFill>
                  <a:schemeClr val="bg1"/>
                </a:solidFill>
                <a:latin typeface="Montserrat" panose="00000500000000000000" pitchFamily="2" charset="0"/>
                <a:ea typeface="Times New Roman"/>
                <a:cs typeface="Times New Roman"/>
                <a:sym typeface="Times New Roman"/>
              </a:rPr>
              <a:t>tx</a:t>
            </a:r>
            <a:r>
              <a:rPr lang="en-US" sz="1800" dirty="0">
                <a:solidFill>
                  <a:schemeClr val="bg1"/>
                </a:solidFill>
                <a:latin typeface="Montserrat" panose="00000500000000000000" pitchFamily="2" charset="0"/>
                <a:ea typeface="Times New Roman"/>
                <a:cs typeface="Times New Roman"/>
                <a:sym typeface="Times New Roman"/>
              </a:rPr>
              <a:t>)</a:t>
            </a:r>
            <a:endParaRPr lang="en-US" sz="1800" b="1" dirty="0">
              <a:solidFill>
                <a:schemeClr val="bg1"/>
              </a:solidFill>
              <a:latin typeface="Montserrat" panose="00000500000000000000" pitchFamily="2" charset="0"/>
              <a:ea typeface="Times New Roman"/>
              <a:cs typeface="Times New Roman"/>
              <a:sym typeface="Times New Roman"/>
            </a:endParaRPr>
          </a:p>
          <a:p>
            <a:pPr marL="319087" indent="-285750">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It is effective and safe at high doses for both AWS and AUD.</a:t>
            </a:r>
          </a:p>
          <a:p>
            <a:pPr marL="319087" indent="-285750">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It reduces cravings, withdrawal symptoms, and drinking.</a:t>
            </a:r>
          </a:p>
          <a:p>
            <a:pPr marL="319087" indent="-285750">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The side effects are dizziness and drowsiness.</a:t>
            </a:r>
          </a:p>
          <a:p>
            <a:pPr marL="319087" indent="-285750">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Give up to 2400 mg daily divided TID/QID.</a:t>
            </a:r>
          </a:p>
          <a:p>
            <a:pPr marL="33337">
              <a:buClr>
                <a:schemeClr val="bg1"/>
              </a:buClr>
              <a:buSzPct val="80000"/>
            </a:pPr>
            <a:endParaRPr lang="en-US" sz="1800" dirty="0">
              <a:solidFill>
                <a:schemeClr val="bg1"/>
              </a:solidFill>
              <a:latin typeface="Montserrat" panose="00000500000000000000" pitchFamily="2" charset="0"/>
              <a:ea typeface="Times New Roman"/>
              <a:cs typeface="Times New Roman"/>
              <a:sym typeface="Times New Roman"/>
            </a:endParaRPr>
          </a:p>
          <a:p>
            <a:pPr marL="33337">
              <a:buClr>
                <a:schemeClr val="bg1"/>
              </a:buClr>
              <a:buSzPct val="80000"/>
            </a:pPr>
            <a:r>
              <a:rPr lang="en-US" sz="1800" b="1" dirty="0">
                <a:solidFill>
                  <a:schemeClr val="bg1"/>
                </a:solidFill>
                <a:latin typeface="Montserrat" panose="00000500000000000000" pitchFamily="2" charset="0"/>
                <a:ea typeface="Times New Roman"/>
                <a:cs typeface="Times New Roman"/>
                <a:sym typeface="Times New Roman"/>
              </a:rPr>
              <a:t>Acamprosate</a:t>
            </a:r>
            <a:endParaRPr lang="en-US" sz="1800" dirty="0">
              <a:solidFill>
                <a:schemeClr val="bg1"/>
              </a:solidFill>
              <a:latin typeface="Montserrat" panose="00000500000000000000" pitchFamily="2" charset="0"/>
              <a:ea typeface="Times New Roman"/>
              <a:cs typeface="Times New Roman"/>
              <a:sym typeface="Times New Roman"/>
            </a:endParaRPr>
          </a:p>
          <a:p>
            <a:pPr marL="319087" indent="-285750">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It is efficacious – reduces cravings.</a:t>
            </a:r>
          </a:p>
          <a:p>
            <a:pPr marL="319087" indent="-285750">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Its effectiveness is limited by poor adherence (TID dosing).</a:t>
            </a:r>
          </a:p>
          <a:p>
            <a:pPr marL="319087" indent="-285750">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It is safe to take even if the patient is still drinking.</a:t>
            </a:r>
          </a:p>
          <a:p>
            <a:pPr marL="319087" indent="-285750">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Give 666 mg PO q8.</a:t>
            </a:r>
          </a:p>
          <a:p>
            <a:pPr marL="33337">
              <a:buClr>
                <a:schemeClr val="bg1"/>
              </a:buClr>
              <a:buSzPct val="80000"/>
            </a:pPr>
            <a:endParaRPr lang="en-US" sz="1800" dirty="0">
              <a:solidFill>
                <a:schemeClr val="bg1"/>
              </a:solidFill>
              <a:latin typeface="Montserrat" panose="00000500000000000000" pitchFamily="2" charset="0"/>
              <a:ea typeface="Times New Roman"/>
              <a:cs typeface="Times New Roman"/>
              <a:sym typeface="Times New Roman"/>
            </a:endParaRPr>
          </a:p>
          <a:p>
            <a:pPr marL="33337">
              <a:buClr>
                <a:schemeClr val="bg1"/>
              </a:buClr>
              <a:buSzPct val="80000"/>
            </a:pPr>
            <a:r>
              <a:rPr lang="en-US" sz="1800" b="1" dirty="0">
                <a:solidFill>
                  <a:schemeClr val="bg1"/>
                </a:solidFill>
                <a:latin typeface="Montserrat" panose="00000500000000000000" pitchFamily="2" charset="0"/>
                <a:ea typeface="Times New Roman"/>
                <a:cs typeface="Times New Roman"/>
                <a:sym typeface="Times New Roman"/>
              </a:rPr>
              <a:t>Disulfiram</a:t>
            </a:r>
            <a:r>
              <a:rPr lang="en-US" sz="1800" dirty="0">
                <a:solidFill>
                  <a:schemeClr val="bg1"/>
                </a:solidFill>
                <a:latin typeface="Montserrat" panose="00000500000000000000" pitchFamily="2" charset="0"/>
                <a:ea typeface="Times New Roman"/>
                <a:cs typeface="Times New Roman"/>
                <a:sym typeface="Times New Roman"/>
              </a:rPr>
              <a:t> (Antabuse)</a:t>
            </a:r>
          </a:p>
          <a:p>
            <a:pPr marL="319087" indent="-285750">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Generally, </a:t>
            </a:r>
            <a:r>
              <a:rPr lang="en-US" sz="1400" b="1" dirty="0">
                <a:solidFill>
                  <a:schemeClr val="bg1"/>
                </a:solidFill>
                <a:latin typeface="Montserrat" panose="00000500000000000000" pitchFamily="2" charset="0"/>
                <a:ea typeface="Times New Roman"/>
                <a:cs typeface="Times New Roman"/>
                <a:sym typeface="Times New Roman"/>
              </a:rPr>
              <a:t>NOT</a:t>
            </a:r>
            <a:r>
              <a:rPr lang="en-US" sz="1400" dirty="0">
                <a:solidFill>
                  <a:schemeClr val="bg1"/>
                </a:solidFill>
                <a:latin typeface="Montserrat" panose="00000500000000000000" pitchFamily="2" charset="0"/>
                <a:ea typeface="Times New Roman"/>
                <a:cs typeface="Times New Roman"/>
                <a:sym typeface="Times New Roman"/>
              </a:rPr>
              <a:t> a good option for ED use.</a:t>
            </a:r>
          </a:p>
          <a:p>
            <a:pPr marL="319087" indent="-285750">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It is an acetaldehyde dehydrogenase inhibitor.</a:t>
            </a:r>
          </a:p>
          <a:p>
            <a:pPr marL="319087" indent="-285750">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It is </a:t>
            </a:r>
            <a:r>
              <a:rPr lang="en-US" sz="1400" b="1" dirty="0">
                <a:solidFill>
                  <a:schemeClr val="bg1"/>
                </a:solidFill>
                <a:latin typeface="Montserrat" panose="00000500000000000000" pitchFamily="2" charset="0"/>
                <a:ea typeface="Times New Roman"/>
                <a:cs typeface="Times New Roman"/>
                <a:sym typeface="Times New Roman"/>
              </a:rPr>
              <a:t>NOT</a:t>
            </a:r>
            <a:r>
              <a:rPr lang="en-US" sz="1400" dirty="0">
                <a:solidFill>
                  <a:schemeClr val="bg1"/>
                </a:solidFill>
                <a:latin typeface="Montserrat" panose="00000500000000000000" pitchFamily="2" charset="0"/>
                <a:ea typeface="Times New Roman"/>
                <a:cs typeface="Times New Roman"/>
                <a:sym typeface="Times New Roman"/>
              </a:rPr>
              <a:t> safe to take if the patient is actively drinking.</a:t>
            </a:r>
            <a:endParaRPr lang="en-US" sz="1400" b="1" dirty="0">
              <a:solidFill>
                <a:schemeClr val="bg1"/>
              </a:solidFill>
              <a:latin typeface="Montserrat" panose="00000500000000000000" pitchFamily="2" charset="0"/>
              <a:ea typeface="Times New Roman"/>
              <a:cs typeface="Times New Roman"/>
              <a:sym typeface="Times New Roman"/>
            </a:endParaRPr>
          </a:p>
          <a:p>
            <a:pPr marL="33337">
              <a:buClr>
                <a:schemeClr val="bg1"/>
              </a:buClr>
              <a:buSzPct val="80000"/>
            </a:pPr>
            <a:endParaRPr lang="en-US" sz="1800" b="1" dirty="0">
              <a:solidFill>
                <a:schemeClr val="bg1"/>
              </a:solidFill>
              <a:latin typeface="Montserrat" panose="00000500000000000000" pitchFamily="2" charset="0"/>
              <a:ea typeface="Times New Roman"/>
              <a:cs typeface="Times New Roman"/>
              <a:sym typeface="Times New Roman"/>
            </a:endParaRPr>
          </a:p>
        </p:txBody>
      </p:sp>
      <p:sp>
        <p:nvSpPr>
          <p:cNvPr id="5" name="Google Shape;366;p41">
            <a:extLst>
              <a:ext uri="{FF2B5EF4-FFF2-40B4-BE49-F238E27FC236}">
                <a16:creationId xmlns:a16="http://schemas.microsoft.com/office/drawing/2014/main" id="{00424177-F496-418E-BD7F-DBD5E1EFED51}"/>
              </a:ext>
            </a:extLst>
          </p:cNvPr>
          <p:cNvSpPr txBox="1">
            <a:spLocks/>
          </p:cNvSpPr>
          <p:nvPr/>
        </p:nvSpPr>
        <p:spPr>
          <a:xfrm>
            <a:off x="5888079" y="2408981"/>
            <a:ext cx="2820904" cy="984774"/>
          </a:xfrm>
          <a:prstGeom prst="rect">
            <a:avLst/>
          </a:prstGeom>
          <a:noFill/>
          <a:ln w="38100">
            <a:solidFill>
              <a:srgbClr val="44BAE7"/>
            </a:solid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33337">
              <a:buClr>
                <a:schemeClr val="bg1"/>
              </a:buClr>
              <a:buSzPct val="80000"/>
            </a:pPr>
            <a:r>
              <a:rPr lang="en-US" sz="2000" b="1" dirty="0">
                <a:solidFill>
                  <a:schemeClr val="bg1"/>
                </a:solidFill>
                <a:latin typeface="Montserrat" panose="00000500000000000000" pitchFamily="2" charset="0"/>
                <a:ea typeface="Times New Roman"/>
                <a:cs typeface="Times New Roman"/>
                <a:sym typeface="Times New Roman"/>
              </a:rPr>
              <a:t>Consider initiating AUD treatment in the ED and refer for ongoing care!</a:t>
            </a:r>
          </a:p>
          <a:p>
            <a:pPr marL="33337">
              <a:buClr>
                <a:schemeClr val="bg1"/>
              </a:buClr>
              <a:buSzPct val="80000"/>
            </a:pPr>
            <a:endParaRPr lang="en-US" sz="2000" b="1" dirty="0">
              <a:solidFill>
                <a:schemeClr val="bg1"/>
              </a:solidFill>
              <a:latin typeface="Montserrat" panose="00000500000000000000" pitchFamily="2" charset="0"/>
              <a:ea typeface="Times New Roman"/>
              <a:cs typeface="Times New Roman"/>
              <a:sym typeface="Times New Roman"/>
            </a:endParaRPr>
          </a:p>
        </p:txBody>
      </p:sp>
    </p:spTree>
    <p:extLst>
      <p:ext uri="{BB962C8B-B14F-4D97-AF65-F5344CB8AC3E}">
        <p14:creationId xmlns:p14="http://schemas.microsoft.com/office/powerpoint/2010/main" val="2553709101"/>
      </p:ext>
    </p:extLst>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descr="A picture containing night sky&#10;&#10;Description automatically generated" id="4" name="Picture 3">
            <a:extLst>
              <a:ext uri="{FF2B5EF4-FFF2-40B4-BE49-F238E27FC236}">
                <a16:creationId xmlns:a16="http://schemas.microsoft.com/office/drawing/2014/main" id="{583BBAF3-53E8-4192-8DEA-90E54FF30433}"/>
              </a:ext>
            </a:extLst>
          </p:cNvPr>
          <p:cNvPicPr>
            <a:picLocks noChangeAspect="1"/>
          </p:cNvPicPr>
          <p:nvPr/>
        </p:nvPicPr>
        <p:blipFill rotWithShape="1">
          <a:blip cstate="email" r:embed="rId3">
            <a:extLst>
              <a:ext uri="{28A0092B-C50C-407E-A947-70E740481C1C}">
                <a14:useLocalDpi xmlns:a14="http://schemas.microsoft.com/office/drawing/2010/main"/>
              </a:ext>
            </a:extLst>
          </a:blip>
          <a:srcRect l="19"/>
          <a:stretch/>
        </p:blipFill>
        <p:spPr>
          <a:xfrm>
            <a:off x="0" y="-18"/>
            <a:ext cx="6752765" cy="5143500"/>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rot="10800000">
            <a:off x="-84004" y="-18"/>
            <a:ext cx="9143998" cy="5143482"/>
          </a:xfrm>
          <a:prstGeom prst="rect">
            <a:avLst/>
          </a:prstGeom>
          <a:gradFill flip="none" rotWithShape="1">
            <a:gsLst>
              <a:gs pos="28000">
                <a:srgbClr val="0A0E32"/>
              </a:gs>
              <a:gs pos="51000">
                <a:srgbClr val="0A0E32">
                  <a:alpha val="75000"/>
                </a:srgbClr>
              </a:gs>
              <a:gs pos="100000">
                <a:srgbClr val="0A0E32">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4181566" y="184992"/>
            <a:ext cx="3811136"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pPr>
            <a:r>
              <a:rPr b="1" dirty="0" lang="en-US" sz="3000">
                <a:solidFill>
                  <a:schemeClr val="bg1"/>
                </a:solidFill>
                <a:latin charset="0" panose="00000500000000000000" pitchFamily="2" typeface="Montserrat"/>
                <a:ea typeface="Calibri"/>
                <a:cs typeface="Calibri"/>
                <a:sym typeface="Calibri"/>
              </a:rPr>
              <a:t>Behavioral Treatment</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4304295" y="812402"/>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charset="0" panose="00000500000000000000" pitchFamily="2" typeface="Montserrat"/>
              </a:rPr>
              <a:pPr defTabSz="685800"/>
              <a:t>24</a:t>
            </a:fld>
            <a:endParaRPr dirty="0" lang="en-US">
              <a:solidFill>
                <a:srgbClr val="099BAF"/>
              </a:solidFill>
              <a:latin charset="0" panose="00000500000000000000" pitchFamily="2" typeface="Montserrat"/>
            </a:endParaRPr>
          </a:p>
        </p:txBody>
      </p:sp>
      <p:sp>
        <p:nvSpPr>
          <p:cNvPr id="13" name="Google Shape;299;p34">
            <a:extLst>
              <a:ext uri="{FF2B5EF4-FFF2-40B4-BE49-F238E27FC236}">
                <a16:creationId xmlns:a16="http://schemas.microsoft.com/office/drawing/2014/main" id="{96F41701-F8D4-4D63-8F97-4389EA76EA00}"/>
              </a:ext>
            </a:extLst>
          </p:cNvPr>
          <p:cNvSpPr txBox="1">
            <a:spLocks/>
          </p:cNvSpPr>
          <p:nvPr/>
        </p:nvSpPr>
        <p:spPr>
          <a:xfrm>
            <a:off x="4312762" y="992570"/>
            <a:ext cx="4602620" cy="4001817"/>
          </a:xfrm>
          <a:prstGeom prst="rect">
            <a:avLst/>
          </a:prstGeom>
          <a:noFill/>
          <a:ln>
            <a:noFill/>
          </a:ln>
        </p:spPr>
        <p:txBody>
          <a:bodyPr anchor="t" anchorCtr="0" bIns="34275" lIns="68569" rIns="68569" spcFirstLastPara="1" tIns="34275" wrap="square">
            <a:noAutofit/>
          </a:bodyPr>
          <a:lstStyle>
            <a:lvl1pPr algn="l" defTabSz="685800" eaLnBrk="1" hangingPunct="1" indent="-171450" latinLnBrk="0" marL="171450" rtl="0">
              <a:lnSpc>
                <a:spcPct val="90000"/>
              </a:lnSpc>
              <a:spcBef>
                <a:spcPts val="750"/>
              </a:spcBef>
              <a:buFont charset="0" panose="020B0604020202020204" pitchFamily="34" typeface="Arial"/>
              <a:buChar char="•"/>
              <a:defRPr kern="1200" sz="2100">
                <a:solidFill>
                  <a:schemeClr val="tx1"/>
                </a:solidFill>
                <a:latin typeface="+mn-lt"/>
                <a:ea typeface="+mn-ea"/>
                <a:cs typeface="+mn-cs"/>
              </a:defRPr>
            </a:lvl1pPr>
            <a:lvl2pPr algn="l" defTabSz="685800" eaLnBrk="1" hangingPunct="1" indent="-171450" latinLnBrk="0" marL="514350" rtl="0">
              <a:lnSpc>
                <a:spcPct val="90000"/>
              </a:lnSpc>
              <a:spcBef>
                <a:spcPts val="375"/>
              </a:spcBef>
              <a:buFont charset="0" panose="020B0604020202020204" pitchFamily="34" typeface="Arial"/>
              <a:buChar char="•"/>
              <a:defRPr kern="1200" sz="1800">
                <a:solidFill>
                  <a:schemeClr val="tx1"/>
                </a:solidFill>
                <a:latin typeface="+mn-lt"/>
                <a:ea typeface="+mn-ea"/>
                <a:cs typeface="+mn-cs"/>
              </a:defRPr>
            </a:lvl2pPr>
            <a:lvl3pPr algn="l" defTabSz="685800" eaLnBrk="1" hangingPunct="1" indent="-171450" latinLnBrk="0" marL="857250" rtl="0">
              <a:lnSpc>
                <a:spcPct val="90000"/>
              </a:lnSpc>
              <a:spcBef>
                <a:spcPts val="375"/>
              </a:spcBef>
              <a:buFont charset="0" panose="020B0604020202020204" pitchFamily="34" typeface="Arial"/>
              <a:buChar char="•"/>
              <a:defRPr kern="1200" sz="1500">
                <a:solidFill>
                  <a:schemeClr val="tx1"/>
                </a:solidFill>
                <a:latin typeface="+mn-lt"/>
                <a:ea typeface="+mn-ea"/>
                <a:cs typeface="+mn-cs"/>
              </a:defRPr>
            </a:lvl3pPr>
            <a:lvl4pPr algn="l" defTabSz="685800" eaLnBrk="1" hangingPunct="1" indent="-171450" latinLnBrk="0" marL="12001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4pPr>
            <a:lvl5pPr algn="l" defTabSz="685800" eaLnBrk="1" hangingPunct="1" indent="-171450" latinLnBrk="0" marL="15430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5pPr>
            <a:lvl6pPr algn="l" defTabSz="685800" eaLnBrk="1" hangingPunct="1" indent="-171450" latinLnBrk="0" marL="18859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6pPr>
            <a:lvl7pPr algn="l" defTabSz="685800" eaLnBrk="1" hangingPunct="1" indent="-171450" latinLnBrk="0" marL="22288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7pPr>
            <a:lvl8pPr algn="l" defTabSz="685800" eaLnBrk="1" hangingPunct="1" indent="-171450" latinLnBrk="0" marL="25717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8pPr>
            <a:lvl9pPr algn="l" defTabSz="685800" eaLnBrk="1" hangingPunct="1" indent="-171450" latinLnBrk="0" marL="2914650" rtl="0">
              <a:lnSpc>
                <a:spcPct val="90000"/>
              </a:lnSpc>
              <a:spcBef>
                <a:spcPts val="375"/>
              </a:spcBef>
              <a:buFont charset="0" panose="020B0604020202020204" pitchFamily="34" typeface="Arial"/>
              <a:buChar char="•"/>
              <a:defRPr kern="1200" sz="1350">
                <a:solidFill>
                  <a:schemeClr val="tx1"/>
                </a:solidFill>
                <a:latin typeface="+mn-lt"/>
                <a:ea typeface="+mn-ea"/>
                <a:cs typeface="+mn-cs"/>
              </a:defRPr>
            </a:lvl9pPr>
          </a:lstStyle>
          <a:p>
            <a:pPr indent="0" marL="19050">
              <a:lnSpc>
                <a:spcPct val="100000"/>
              </a:lnSpc>
              <a:spcBef>
                <a:spcPts val="0"/>
              </a:spcBef>
              <a:buClr>
                <a:srgbClr val="1A547A"/>
              </a:buClr>
              <a:buSzPct val="80000"/>
              <a:buNone/>
            </a:pPr>
            <a:r>
              <a:rPr b="1" dirty="0" lang="en-US" sz="1800">
                <a:solidFill>
                  <a:schemeClr val="bg1"/>
                </a:solidFill>
                <a:latin charset="0" panose="00000500000000000000" pitchFamily="2" typeface="Montserrat"/>
                <a:ea typeface="Times New Roman"/>
                <a:cs typeface="Times New Roman"/>
                <a:sym typeface="Times New Roman"/>
              </a:rPr>
              <a:t>Alcoholics Anonymous (AA)</a:t>
            </a:r>
            <a:endParaRPr dirty="0" lang="en-US" sz="1800">
              <a:solidFill>
                <a:schemeClr val="bg1"/>
              </a:solidFill>
              <a:latin charset="0" panose="00000500000000000000" pitchFamily="2" typeface="Montserrat"/>
              <a:ea typeface="Times New Roman"/>
              <a:cs typeface="Times New Roman"/>
              <a:sym typeface="Times New Roman"/>
            </a:endParaRPr>
          </a:p>
          <a:p>
            <a:pPr indent="-285750" marL="304800">
              <a:lnSpc>
                <a:spcPct val="100000"/>
              </a:lnSpc>
              <a:spcBef>
                <a:spcPts val="0"/>
              </a:spcBef>
              <a:buClr>
                <a:schemeClr val="bg1"/>
              </a:buClr>
              <a:buSzPct val="80000"/>
              <a:buFont charset="0" panose="00000500000000000000" pitchFamily="2" typeface="Montserrat"/>
              <a:buChar char="O"/>
            </a:pPr>
            <a:r>
              <a:rPr dirty="0" lang="en-US" sz="1600">
                <a:solidFill>
                  <a:schemeClr val="bg1"/>
                </a:solidFill>
                <a:latin charset="0" panose="00000500000000000000" pitchFamily="2" typeface="Montserrat"/>
                <a:ea typeface="Times New Roman"/>
                <a:cs typeface="Times New Roman"/>
                <a:sym typeface="Times New Roman"/>
              </a:rPr>
              <a:t>It is widely available, is free of charge, is not run by doctors/health professionals, and provides peer support.</a:t>
            </a:r>
          </a:p>
          <a:p>
            <a:pPr indent="-285750" lvl="1" marL="647700">
              <a:lnSpc>
                <a:spcPct val="100000"/>
              </a:lnSpc>
              <a:spcBef>
                <a:spcPts val="0"/>
              </a:spcBef>
              <a:buClr>
                <a:schemeClr val="bg1"/>
              </a:buClr>
              <a:buSzPct val="80000"/>
              <a:buFont charset="0" panose="00000500000000000000" pitchFamily="2" typeface="Montserrat"/>
              <a:buChar char="O"/>
            </a:pPr>
            <a:r>
              <a:rPr dirty="0" lang="en-US" sz="1200">
                <a:solidFill>
                  <a:schemeClr val="bg1"/>
                </a:solidFill>
                <a:latin charset="0" panose="00000500000000000000" pitchFamily="2" typeface="Montserrat"/>
                <a:ea typeface="Times New Roman"/>
                <a:cs typeface="Times New Roman"/>
                <a:sym typeface="Times New Roman"/>
              </a:rPr>
              <a:t>It is an abstinence-based, 12-step program</a:t>
            </a:r>
            <a:r>
              <a:rPr dirty="0" lang="en-US" sz="1200">
                <a:solidFill>
                  <a:schemeClr val="bg1"/>
                </a:solidFill>
                <a:latin charset="0" panose="00000500000000000000" pitchFamily="2" typeface="Montserrat"/>
                <a:cs typeface="Times New Roman"/>
                <a:sym typeface="Times New Roman"/>
              </a:rPr>
              <a:t>.</a:t>
            </a:r>
          </a:p>
          <a:p>
            <a:pPr indent="-285750" lvl="1" marL="647700">
              <a:lnSpc>
                <a:spcPct val="100000"/>
              </a:lnSpc>
              <a:spcBef>
                <a:spcPts val="0"/>
              </a:spcBef>
              <a:buClr>
                <a:schemeClr val="bg1"/>
              </a:buClr>
              <a:buSzPct val="80000"/>
              <a:buFont charset="0" panose="00000500000000000000" pitchFamily="2" typeface="Montserrat"/>
              <a:buChar char="O"/>
            </a:pPr>
            <a:r>
              <a:rPr dirty="0" lang="en-US" sz="1200">
                <a:solidFill>
                  <a:schemeClr val="bg1"/>
                </a:solidFill>
                <a:latin charset="0" panose="00000500000000000000" pitchFamily="2" typeface="Montserrat"/>
                <a:cs typeface="Times New Roman"/>
                <a:sym typeface="Times New Roman"/>
              </a:rPr>
              <a:t>It promotes social networking in a supportive community to learn from one another.</a:t>
            </a:r>
          </a:p>
          <a:p>
            <a:pPr indent="-285750" lvl="1" marL="647700">
              <a:lnSpc>
                <a:spcPct val="100000"/>
              </a:lnSpc>
              <a:spcBef>
                <a:spcPts val="0"/>
              </a:spcBef>
              <a:buClr>
                <a:schemeClr val="bg1"/>
              </a:buClr>
              <a:buSzPct val="80000"/>
              <a:buFont charset="0" panose="00000500000000000000" pitchFamily="2" typeface="Montserrat"/>
              <a:buChar char="O"/>
            </a:pPr>
            <a:r>
              <a:rPr dirty="0" lang="en-US" sz="1200">
                <a:solidFill>
                  <a:schemeClr val="bg1"/>
                </a:solidFill>
                <a:latin charset="0" panose="00000500000000000000" pitchFamily="2" typeface="Montserrat"/>
                <a:cs typeface="Times New Roman"/>
                <a:sym typeface="Times New Roman"/>
              </a:rPr>
              <a:t>People learn how to live (and not be miserable or alone) without alcohol.</a:t>
            </a:r>
          </a:p>
          <a:p>
            <a:pPr indent="0" marL="19050">
              <a:lnSpc>
                <a:spcPct val="100000"/>
              </a:lnSpc>
              <a:spcBef>
                <a:spcPts val="0"/>
              </a:spcBef>
              <a:buClr>
                <a:schemeClr val="bg1"/>
              </a:buClr>
              <a:buSzPct val="80000"/>
              <a:buNone/>
            </a:pPr>
            <a:r>
              <a:rPr b="1" dirty="0" lang="en-US" sz="1800">
                <a:solidFill>
                  <a:schemeClr val="bg1"/>
                </a:solidFill>
                <a:latin charset="0" panose="00000500000000000000" pitchFamily="2" typeface="Montserrat"/>
                <a:cs typeface="Times New Roman"/>
                <a:sym typeface="Times New Roman"/>
              </a:rPr>
              <a:t>Counseling</a:t>
            </a:r>
          </a:p>
          <a:p>
            <a:pPr indent="-285750" lvl="1" marL="647700">
              <a:lnSpc>
                <a:spcPct val="100000"/>
              </a:lnSpc>
              <a:spcBef>
                <a:spcPts val="0"/>
              </a:spcBef>
              <a:buClr>
                <a:schemeClr val="bg1"/>
              </a:buClr>
              <a:buSzPct val="80000"/>
              <a:buFont charset="0" panose="00000500000000000000" pitchFamily="2" typeface="Montserrat"/>
              <a:buChar char="O"/>
            </a:pPr>
            <a:r>
              <a:rPr dirty="0" lang="en-US" sz="1600">
                <a:solidFill>
                  <a:schemeClr val="bg1"/>
                </a:solidFill>
                <a:latin charset="0" panose="00000500000000000000" pitchFamily="2" typeface="Montserrat"/>
                <a:cs typeface="Times New Roman"/>
                <a:sym typeface="Times New Roman"/>
              </a:rPr>
              <a:t>Specific modalities are evidence based.</a:t>
            </a:r>
          </a:p>
          <a:p>
            <a:pPr indent="0" marL="19050">
              <a:lnSpc>
                <a:spcPct val="100000"/>
              </a:lnSpc>
              <a:spcBef>
                <a:spcPts val="0"/>
              </a:spcBef>
              <a:buClr>
                <a:schemeClr val="bg1"/>
              </a:buClr>
              <a:buSzPct val="80000"/>
              <a:buNone/>
            </a:pPr>
            <a:r>
              <a:rPr b="1" dirty="0" lang="en-US" sz="1800">
                <a:solidFill>
                  <a:schemeClr val="bg1"/>
                </a:solidFill>
                <a:latin charset="0" panose="00000500000000000000" pitchFamily="2" typeface="Montserrat"/>
                <a:cs typeface="Times New Roman"/>
                <a:sym typeface="Times New Roman"/>
              </a:rPr>
              <a:t>Medical Management</a:t>
            </a:r>
          </a:p>
          <a:p>
            <a:pPr indent="-285750" lvl="1" marL="647700">
              <a:lnSpc>
                <a:spcPct val="100000"/>
              </a:lnSpc>
              <a:spcBef>
                <a:spcPts val="0"/>
              </a:spcBef>
              <a:buClr>
                <a:schemeClr val="bg1"/>
              </a:buClr>
              <a:buSzPct val="80000"/>
              <a:buFont charset="0" panose="00000500000000000000" pitchFamily="2" typeface="Montserrat"/>
              <a:buChar char="O"/>
            </a:pPr>
            <a:r>
              <a:rPr dirty="0" lang="en-US" sz="1600">
                <a:solidFill>
                  <a:schemeClr val="bg1"/>
                </a:solidFill>
                <a:latin charset="0" panose="00000500000000000000" pitchFamily="2" typeface="Montserrat"/>
                <a:ea typeface="Times New Roman"/>
                <a:cs typeface="Times New Roman"/>
                <a:sym typeface="Times New Roman"/>
              </a:rPr>
              <a:t>Primary care-based medication management itself without specialty referral is effective.</a:t>
            </a:r>
          </a:p>
          <a:p>
            <a:pPr indent="0" marL="19050">
              <a:lnSpc>
                <a:spcPct val="100000"/>
              </a:lnSpc>
              <a:spcBef>
                <a:spcPts val="0"/>
              </a:spcBef>
              <a:buClr>
                <a:schemeClr val="bg1"/>
              </a:buClr>
              <a:buSzPct val="80000"/>
              <a:buNone/>
            </a:pPr>
            <a:r>
              <a:rPr b="1" dirty="0" lang="en-US" sz="1800">
                <a:solidFill>
                  <a:schemeClr val="bg1"/>
                </a:solidFill>
                <a:latin charset="0" panose="00000500000000000000" pitchFamily="2" typeface="Montserrat"/>
                <a:ea typeface="Times New Roman"/>
                <a:cs typeface="Times New Roman"/>
                <a:sym typeface="Times New Roman"/>
              </a:rPr>
              <a:t>Other Support Groups</a:t>
            </a:r>
            <a:endParaRPr dirty="0" lang="en-US" sz="1800">
              <a:solidFill>
                <a:schemeClr val="bg1"/>
              </a:solidFill>
              <a:latin charset="0" panose="00000500000000000000" pitchFamily="2" typeface="Montserrat"/>
              <a:ea typeface="Times New Roman"/>
              <a:cs typeface="Times New Roman"/>
              <a:sym typeface="Times New Roman"/>
            </a:endParaRPr>
          </a:p>
          <a:p>
            <a:pPr indent="-285750" lvl="1" marL="647700">
              <a:lnSpc>
                <a:spcPct val="100000"/>
              </a:lnSpc>
              <a:spcBef>
                <a:spcPts val="0"/>
              </a:spcBef>
              <a:buClr>
                <a:schemeClr val="bg1"/>
              </a:buClr>
              <a:buSzPct val="80000"/>
              <a:buFont charset="0" panose="00000500000000000000" pitchFamily="2" typeface="Montserrat"/>
              <a:buChar char="O"/>
            </a:pPr>
            <a:r>
              <a:rPr dirty="0" lang="en-US" sz="1600">
                <a:solidFill>
                  <a:schemeClr val="bg1"/>
                </a:solidFill>
                <a:latin charset="0" panose="00000500000000000000" pitchFamily="2" typeface="Montserrat"/>
                <a:cs typeface="Times New Roman"/>
                <a:sym typeface="Times New Roman"/>
              </a:rPr>
              <a:t>Faith-based groups, social networking, etc.</a:t>
            </a:r>
          </a:p>
          <a:p>
            <a:pPr indent="0" marL="19050">
              <a:lnSpc>
                <a:spcPct val="100000"/>
              </a:lnSpc>
              <a:spcBef>
                <a:spcPts val="0"/>
              </a:spcBef>
              <a:buClr>
                <a:schemeClr val="bg1"/>
              </a:buClr>
              <a:buSzPct val="80000"/>
              <a:buNone/>
            </a:pPr>
            <a:endParaRPr b="1" dirty="0" lang="en-US">
              <a:solidFill>
                <a:schemeClr val="bg1"/>
              </a:solidFill>
              <a:latin charset="0" panose="00000500000000000000" pitchFamily="2" typeface="Montserrat"/>
              <a:ea typeface="Times New Roman"/>
              <a:cs typeface="Times New Roman"/>
              <a:sym typeface="Times New Roman"/>
            </a:endParaRPr>
          </a:p>
        </p:txBody>
      </p:sp>
    </p:spTree>
    <p:extLst>
      <p:ext uri="{BB962C8B-B14F-4D97-AF65-F5344CB8AC3E}">
        <p14:creationId xmlns:p14="http://schemas.microsoft.com/office/powerpoint/2010/main" val="4290571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7" name="Google Shape;147;p27"/>
          <p:cNvSpPr txBox="1">
            <a:spLocks noGrp="1"/>
          </p:cNvSpPr>
          <p:nvPr>
            <p:ph idx="4294967295"/>
          </p:nvPr>
        </p:nvSpPr>
        <p:spPr>
          <a:xfrm>
            <a:off x="644439" y="1408501"/>
            <a:ext cx="7613737" cy="3218858"/>
          </a:xfrm>
          <a:prstGeom prst="rect">
            <a:avLst/>
          </a:prstGeom>
          <a:noFill/>
          <a:ln>
            <a:noFill/>
          </a:ln>
        </p:spPr>
        <p:txBody>
          <a:bodyPr spcFirstLastPara="1" wrap="square" lIns="68569" tIns="34275" rIns="68569" bIns="34275" anchor="t" anchorCtr="0">
            <a:noAutofit/>
          </a:bodyPr>
          <a:lstStyle/>
          <a:p>
            <a:pPr marL="0" indent="0">
              <a:spcBef>
                <a:spcPts val="0"/>
              </a:spcBef>
              <a:spcAft>
                <a:spcPts val="300"/>
              </a:spcAft>
              <a:buClr>
                <a:schemeClr val="bg1"/>
              </a:buClr>
              <a:buSzPct val="80000"/>
              <a:buNone/>
            </a:pPr>
            <a:r>
              <a:rPr lang="en-US" sz="1800" dirty="0">
                <a:solidFill>
                  <a:schemeClr val="bg1"/>
                </a:solidFill>
                <a:latin typeface="Montserrat" panose="00000500000000000000" pitchFamily="2" charset="0"/>
                <a:ea typeface="Times New Roman"/>
                <a:cs typeface="Times New Roman"/>
                <a:sym typeface="Times New Roman"/>
              </a:rPr>
              <a:t>Treatment of alcohol-related agitation:</a:t>
            </a:r>
          </a:p>
          <a:p>
            <a:pPr marL="285750" indent="-285750">
              <a:spcBef>
                <a:spcPts val="0"/>
              </a:spcBef>
              <a:spcAft>
                <a:spcPts val="300"/>
              </a:spcAft>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Antipsychotics (</a:t>
            </a:r>
            <a:r>
              <a:rPr lang="en-US" sz="1400" dirty="0" err="1">
                <a:solidFill>
                  <a:schemeClr val="bg1"/>
                </a:solidFill>
                <a:latin typeface="Montserrat" panose="00000500000000000000" pitchFamily="2" charset="0"/>
                <a:ea typeface="Times New Roman"/>
                <a:cs typeface="Times New Roman"/>
                <a:sym typeface="Times New Roman"/>
              </a:rPr>
              <a:t>ie</a:t>
            </a:r>
            <a:r>
              <a:rPr lang="en-US" sz="1400" dirty="0">
                <a:solidFill>
                  <a:schemeClr val="bg1"/>
                </a:solidFill>
                <a:latin typeface="Montserrat" panose="00000500000000000000" pitchFamily="2" charset="0"/>
                <a:ea typeface="Times New Roman"/>
                <a:cs typeface="Times New Roman"/>
                <a:sym typeface="Times New Roman"/>
              </a:rPr>
              <a:t>, haloperidol) are preferred for isolated alcohol intoxication to minimize the risk of oversedation.</a:t>
            </a:r>
          </a:p>
          <a:p>
            <a:pPr marL="285750" indent="-285750">
              <a:spcBef>
                <a:spcPts val="0"/>
              </a:spcBef>
              <a:spcAft>
                <a:spcPts val="300"/>
              </a:spcAft>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Benzodiazepines are preferred if there is co-occurring stimulant/substance use, seizures, unstable vitals, and/or alcohol withdrawal.</a:t>
            </a:r>
          </a:p>
          <a:p>
            <a:pPr marL="285750" indent="-285750">
              <a:spcBef>
                <a:spcPts val="0"/>
              </a:spcBef>
              <a:spcAft>
                <a:spcPts val="300"/>
              </a:spcAft>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Monitor the airway positioning and ventilation.</a:t>
            </a:r>
          </a:p>
          <a:p>
            <a:pPr marL="0" indent="0">
              <a:spcBef>
                <a:spcPts val="0"/>
              </a:spcBef>
              <a:spcAft>
                <a:spcPts val="300"/>
              </a:spcAft>
              <a:buClr>
                <a:schemeClr val="bg1"/>
              </a:buClr>
              <a:buSzPct val="80000"/>
              <a:buNone/>
            </a:pPr>
            <a:endParaRPr lang="en-US" sz="1800" dirty="0">
              <a:solidFill>
                <a:schemeClr val="bg1"/>
              </a:solidFill>
              <a:latin typeface="Montserrat" panose="00000500000000000000" pitchFamily="2" charset="0"/>
              <a:ea typeface="Times New Roman"/>
              <a:cs typeface="Times New Roman"/>
              <a:sym typeface="Times New Roman"/>
            </a:endParaRPr>
          </a:p>
          <a:p>
            <a:pPr marL="0" indent="0">
              <a:spcBef>
                <a:spcPts val="0"/>
              </a:spcBef>
              <a:spcAft>
                <a:spcPts val="300"/>
              </a:spcAft>
              <a:buClr>
                <a:schemeClr val="bg1"/>
              </a:buClr>
              <a:buSzPct val="80000"/>
              <a:buNone/>
            </a:pPr>
            <a:r>
              <a:rPr lang="en-US" sz="1800" dirty="0">
                <a:solidFill>
                  <a:schemeClr val="bg1"/>
                </a:solidFill>
                <a:latin typeface="Montserrat" panose="00000500000000000000" pitchFamily="2" charset="0"/>
                <a:ea typeface="Times New Roman"/>
                <a:cs typeface="Times New Roman"/>
                <a:sym typeface="Times New Roman"/>
              </a:rPr>
              <a:t>Interpret BAC or the finding of “alcohol on breath” with caution:</a:t>
            </a:r>
          </a:p>
          <a:p>
            <a:pPr marL="285750" indent="-285750">
              <a:spcBef>
                <a:spcPts val="0"/>
              </a:spcBef>
              <a:spcAft>
                <a:spcPts val="300"/>
              </a:spcAft>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Neither confirms alcohol intoxication.</a:t>
            </a:r>
          </a:p>
          <a:p>
            <a:pPr marL="285750" indent="-285750">
              <a:spcBef>
                <a:spcPts val="0"/>
              </a:spcBef>
              <a:spcAft>
                <a:spcPts val="300"/>
              </a:spcAft>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Patients with severe, chronic AUD may exhibit alcohol withdrawal with an elevated BAC due to tolerance.</a:t>
            </a:r>
          </a:p>
          <a:p>
            <a:pPr marL="285750" indent="-285750">
              <a:spcBef>
                <a:spcPts val="0"/>
              </a:spcBef>
              <a:spcAft>
                <a:spcPts val="300"/>
              </a:spcAft>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The scent of alcohol on the breath or a person may be long lasting.</a:t>
            </a:r>
          </a:p>
          <a:p>
            <a:pPr marL="285750" indent="-285750">
              <a:spcBef>
                <a:spcPts val="0"/>
              </a:spcBef>
              <a:spcAft>
                <a:spcPts val="300"/>
              </a:spcAft>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The attribution of clinical findings to alcohol intoxication/withdrawal is a common pitfall.</a:t>
            </a:r>
          </a:p>
        </p:txBody>
      </p:sp>
      <p:sp>
        <p:nvSpPr>
          <p:cNvPr id="111" name="Google Shape;41;p13">
            <a:extLst>
              <a:ext uri="{FF2B5EF4-FFF2-40B4-BE49-F238E27FC236}">
                <a16:creationId xmlns:a16="http://schemas.microsoft.com/office/drawing/2014/main" id="{CAA6B85B-A0F4-42B1-8A74-C2BD50C8E122}"/>
              </a:ext>
            </a:extLst>
          </p:cNvPr>
          <p:cNvSpPr txBox="1"/>
          <p:nvPr/>
        </p:nvSpPr>
        <p:spPr>
          <a:xfrm>
            <a:off x="644439" y="504826"/>
            <a:ext cx="8235240"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Other Important Notes</a:t>
            </a:r>
            <a:endParaRPr lang="en-US" sz="3000" b="1" dirty="0">
              <a:solidFill>
                <a:srgbClr val="44BAE7"/>
              </a:solidFill>
              <a:latin typeface="Montserrat" panose="00000500000000000000" pitchFamily="2" charset="0"/>
              <a:ea typeface="Calibri"/>
              <a:cs typeface="Calibri"/>
              <a:sym typeface="Calibri"/>
            </a:endParaRPr>
          </a:p>
        </p:txBody>
      </p:sp>
      <p:cxnSp>
        <p:nvCxnSpPr>
          <p:cNvPr id="113" name="Straight Connector 112">
            <a:extLst>
              <a:ext uri="{FF2B5EF4-FFF2-40B4-BE49-F238E27FC236}">
                <a16:creationId xmlns:a16="http://schemas.microsoft.com/office/drawing/2014/main" id="{426CE95A-D5C4-4CEE-961B-D1DC6BA8B4A2}"/>
              </a:ext>
            </a:extLst>
          </p:cNvPr>
          <p:cNvCxnSpPr>
            <a:cxnSpLocks/>
          </p:cNvCxnSpPr>
          <p:nvPr/>
        </p:nvCxnSpPr>
        <p:spPr>
          <a:xfrm>
            <a:off x="752724" y="1151209"/>
            <a:ext cx="535406" cy="0"/>
          </a:xfrm>
          <a:prstGeom prst="line">
            <a:avLst/>
          </a:prstGeom>
          <a:noFill/>
          <a:ln w="57150" cap="flat" cmpd="sng" algn="ctr">
            <a:solidFill>
              <a:srgbClr val="4ABDE8">
                <a:shade val="95000"/>
                <a:satMod val="105000"/>
              </a:srgbClr>
            </a:solidFill>
            <a:prstDash val="solid"/>
          </a:ln>
          <a:effectLst/>
        </p:spPr>
      </p:cxnSp>
    </p:spTree>
    <p:extLst>
      <p:ext uri="{BB962C8B-B14F-4D97-AF65-F5344CB8AC3E}">
        <p14:creationId xmlns:p14="http://schemas.microsoft.com/office/powerpoint/2010/main" val="2737963288"/>
      </p:ext>
    </p:extLst>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Shape 274"/>
        <p:cNvGrpSpPr/>
        <p:nvPr/>
      </p:nvGrpSpPr>
      <p:grpSpPr>
        <a:xfrm>
          <a:off x="0" y="0"/>
          <a:ext cx="0" cy="0"/>
          <a:chOff x="0" y="0"/>
          <a:chExt cx="0" cy="0"/>
        </a:xfrm>
      </p:grpSpPr>
      <p:pic>
        <p:nvPicPr>
          <p:cNvPr id="3" name="Picture 2">
            <a:extLst>
              <a:ext uri="{FF2B5EF4-FFF2-40B4-BE49-F238E27FC236}">
                <a16:creationId xmlns:a16="http://schemas.microsoft.com/office/drawing/2014/main" id="{755D3FF9-2847-4B89-887A-6452716F3E9C}"/>
              </a:ext>
            </a:extLst>
          </p:cNvPr>
          <p:cNvPicPr>
            <a:picLocks noChangeAspect="1"/>
          </p:cNvPicPr>
          <p:nvPr/>
        </p:nvPicPr>
        <p:blipFill rotWithShape="1">
          <a:blip cstate="email"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b="184" t="184"/>
          <a:stretch/>
        </p:blipFill>
        <p:spPr>
          <a:xfrm>
            <a:off x="0" y="0"/>
            <a:ext cx="9144000" cy="5143500"/>
          </a:xfrm>
          <a:prstGeom prst="rect">
            <a:avLst/>
          </a:prstGeom>
        </p:spPr>
      </p:pic>
      <p:sp>
        <p:nvSpPr>
          <p:cNvPr id="12" name="Slide Number Placeholder 2">
            <a:extLst>
              <a:ext uri="{FF2B5EF4-FFF2-40B4-BE49-F238E27FC236}">
                <a16:creationId xmlns:a16="http://schemas.microsoft.com/office/drawing/2014/main" id="{774B4679-AFCB-4FE0-B2D4-22A6A698BDE5}"/>
              </a:ext>
            </a:extLst>
          </p:cNvPr>
          <p:cNvSpPr txBox="1">
            <a:spLocks/>
          </p:cNvSpPr>
          <p:nvPr/>
        </p:nvSpPr>
        <p:spPr>
          <a:xfrm>
            <a:off x="8261310" y="4767452"/>
            <a:ext cx="726281" cy="273844"/>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r" indent="0" lvl="0"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Font typeface="Arial"/>
              <a:buNone/>
              <a:defRPr b="0" cap="none" i="0" strike="noStrike" sz="1200" u="none">
                <a:solidFill>
                  <a:srgbClr val="515B61"/>
                </a:solidFill>
                <a:latin typeface="Calibri"/>
                <a:ea typeface="Calibri"/>
                <a:cs typeface="Calibri"/>
                <a:sym typeface="Calibri"/>
              </a:defRPr>
            </a:lvl9pPr>
          </a:lstStyle>
          <a:p>
            <a:pPr defTabSz="685800">
              <a:defRPr/>
            </a:pPr>
            <a:fld id="{00000000-1234-1234-1234-123412341234}" type="slidenum">
              <a:rPr lang="en-US">
                <a:solidFill>
                  <a:schemeClr val="bg1"/>
                </a:solidFill>
                <a:latin charset="0" panose="00000500000000000000" pitchFamily="2" typeface="Montserrat"/>
              </a:rPr>
              <a:pPr defTabSz="685800">
                <a:defRPr/>
              </a:pPr>
              <a:t>26</a:t>
            </a:fld>
            <a:endParaRPr dirty="0" lang="en-US">
              <a:solidFill>
                <a:schemeClr val="bg1"/>
              </a:solidFill>
              <a:latin charset="0" panose="00000500000000000000" pitchFamily="2" typeface="Montserrat"/>
            </a:endParaRPr>
          </a:p>
        </p:txBody>
      </p:sp>
      <p:sp>
        <p:nvSpPr>
          <p:cNvPr id="6" name="Rectangle 5">
            <a:extLst>
              <a:ext uri="{FF2B5EF4-FFF2-40B4-BE49-F238E27FC236}">
                <a16:creationId xmlns:a16="http://schemas.microsoft.com/office/drawing/2014/main" id="{5C346AD0-B8B1-4D64-83DB-2F909B525EE8}"/>
              </a:ext>
            </a:extLst>
          </p:cNvPr>
          <p:cNvSpPr/>
          <p:nvPr/>
        </p:nvSpPr>
        <p:spPr>
          <a:xfrm>
            <a:off x="-156409" y="0"/>
            <a:ext cx="9144000" cy="5143500"/>
          </a:xfrm>
          <a:prstGeom prst="rect">
            <a:avLst/>
          </a:prstGeom>
          <a:gradFill flip="none" rotWithShape="1">
            <a:gsLst>
              <a:gs pos="61000">
                <a:srgbClr val="346272">
                  <a:alpha val="85000"/>
                </a:srgbClr>
              </a:gs>
              <a:gs pos="100000">
                <a:srgbClr val="346272">
                  <a:alpha val="0"/>
                </a:srgbClr>
              </a:gs>
              <a:gs pos="0">
                <a:srgbClr val="34627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lstStyle/>
          <a:p>
            <a:pPr algn="ctr"/>
            <a:endParaRPr lang="en-US"/>
          </a:p>
        </p:txBody>
      </p:sp>
      <p:sp>
        <p:nvSpPr>
          <p:cNvPr id="9" name="Google Shape;41;p13">
            <a:extLst>
              <a:ext uri="{FF2B5EF4-FFF2-40B4-BE49-F238E27FC236}">
                <a16:creationId xmlns:a16="http://schemas.microsoft.com/office/drawing/2014/main" id="{2CADB111-0157-4A58-8FC9-53AB380E050E}"/>
              </a:ext>
            </a:extLst>
          </p:cNvPr>
          <p:cNvSpPr txBox="1"/>
          <p:nvPr/>
        </p:nvSpPr>
        <p:spPr>
          <a:xfrm>
            <a:off x="483270" y="321660"/>
            <a:ext cx="7778040" cy="627410"/>
          </a:xfrm>
          <a:prstGeom prst="rect">
            <a:avLst/>
          </a:prstGeom>
          <a:noFill/>
          <a:ln>
            <a:noFill/>
          </a:ln>
        </p:spPr>
        <p:txBody>
          <a:bodyPr anchor="ctr" anchorCtr="0" bIns="34275" lIns="68569" rIns="68569" spcFirstLastPara="1" tIns="34275" wrap="square">
            <a:noAutofit/>
          </a:bodyPr>
          <a:lstStyle/>
          <a:p>
            <a:pPr defTabSz="685800">
              <a:lnSpc>
                <a:spcPct val="85000"/>
              </a:lnSpc>
              <a:buClr>
                <a:srgbClr val="FFFFFF"/>
              </a:buClr>
              <a:buSzPts val="5400"/>
            </a:pPr>
            <a:r>
              <a:rPr b="1" dirty="0" lang="en-US" sz="3000">
                <a:solidFill>
                  <a:srgbClr val="FFFFFF"/>
                </a:solidFill>
                <a:latin charset="0" panose="00000500000000000000" pitchFamily="2" typeface="Montserrat"/>
                <a:ea typeface="Calibri"/>
                <a:cs typeface="Calibri"/>
                <a:sym typeface="Calibri"/>
              </a:rPr>
              <a:t>Other High-Risk Concerns</a:t>
            </a:r>
            <a:endParaRPr b="1" dirty="0" lang="en-US" sz="3000">
              <a:solidFill>
                <a:srgbClr val="44BAE7"/>
              </a:solidFill>
              <a:latin charset="0" panose="00000500000000000000" pitchFamily="2" typeface="Montserrat"/>
              <a:ea typeface="Calibri"/>
              <a:cs typeface="Calibri"/>
              <a:sym typeface="Calibri"/>
            </a:endParaRPr>
          </a:p>
        </p:txBody>
      </p:sp>
      <p:cxnSp>
        <p:nvCxnSpPr>
          <p:cNvPr id="10" name="Straight Connector 9">
            <a:extLst>
              <a:ext uri="{FF2B5EF4-FFF2-40B4-BE49-F238E27FC236}">
                <a16:creationId xmlns:a16="http://schemas.microsoft.com/office/drawing/2014/main" id="{523D473F-101D-4BF6-9A65-A68499F78BAD}"/>
              </a:ext>
            </a:extLst>
          </p:cNvPr>
          <p:cNvCxnSpPr>
            <a:cxnSpLocks/>
          </p:cNvCxnSpPr>
          <p:nvPr/>
        </p:nvCxnSpPr>
        <p:spPr>
          <a:xfrm>
            <a:off x="591555" y="968043"/>
            <a:ext cx="535406" cy="0"/>
          </a:xfrm>
          <a:prstGeom prst="line">
            <a:avLst/>
          </a:prstGeom>
          <a:noFill/>
          <a:ln algn="ctr" cap="flat" cmpd="sng" w="57150">
            <a:solidFill>
              <a:srgbClr val="4ABDE8">
                <a:shade val="95000"/>
                <a:satMod val="105000"/>
              </a:srgbClr>
            </a:solidFill>
            <a:prstDash val="solid"/>
          </a:ln>
          <a:effectLst/>
        </p:spPr>
      </p:cxnSp>
      <p:sp>
        <p:nvSpPr>
          <p:cNvPr id="11" name="Google Shape;147;p27">
            <a:extLst>
              <a:ext uri="{FF2B5EF4-FFF2-40B4-BE49-F238E27FC236}">
                <a16:creationId xmlns:a16="http://schemas.microsoft.com/office/drawing/2014/main" id="{D4F7C70C-FF16-4B4F-8EE0-7B709655DF69}"/>
              </a:ext>
            </a:extLst>
          </p:cNvPr>
          <p:cNvSpPr txBox="1">
            <a:spLocks/>
          </p:cNvSpPr>
          <p:nvPr/>
        </p:nvSpPr>
        <p:spPr>
          <a:xfrm>
            <a:off x="483270" y="1154624"/>
            <a:ext cx="6289005" cy="3612828"/>
          </a:xfrm>
          <a:prstGeom prst="rect">
            <a:avLst/>
          </a:prstGeom>
          <a:noFill/>
          <a:ln>
            <a:noFill/>
          </a:ln>
        </p:spPr>
        <p:txBody>
          <a:bodyPr anchor="t" anchorCtr="0" bIns="34275" lIns="68569" rIns="68569" spcFirstLastPara="1" tIns="34275" wrap="square">
            <a:noAutofit/>
          </a:bodyPr>
          <a:lstStyle>
            <a:defPPr algn="l" lvl="0" marR="0" rtl="0">
              <a:lnSpc>
                <a:spcPct val="100000"/>
              </a:lnSpc>
              <a:spcBef>
                <a:spcPts val="0"/>
              </a:spcBef>
              <a:spcAft>
                <a:spcPts val="0"/>
              </a:spcAft>
            </a:defPPr>
            <a:lvl1pPr algn="l" indent="-342900" lvl="0" marL="457200" marR="0" rtl="0">
              <a:lnSpc>
                <a:spcPct val="115000"/>
              </a:lnSpc>
              <a:spcBef>
                <a:spcPts val="0"/>
              </a:spcBef>
              <a:spcAft>
                <a:spcPts val="0"/>
              </a:spcAft>
              <a:buClr>
                <a:schemeClr val="dk2"/>
              </a:buClr>
              <a:buSzPts val="1800"/>
              <a:buFont typeface="Arial"/>
              <a:buChar char="●"/>
              <a:defRPr b="0" cap="none" i="0" strike="noStrike" sz="1800" u="none">
                <a:solidFill>
                  <a:schemeClr val="dk2"/>
                </a:solidFill>
                <a:latin typeface="Arial"/>
                <a:ea typeface="Arial"/>
                <a:cs typeface="Arial"/>
                <a:sym typeface="Arial"/>
              </a:defRPr>
            </a:lvl1pPr>
            <a:lvl2pPr algn="l" indent="-317500" lvl="1" marL="9144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2pPr>
            <a:lvl3pPr algn="l" indent="-317500" lvl="2" marL="13716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3pPr>
            <a:lvl4pPr algn="l" indent="-317500" lvl="3" marL="18288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4pPr>
            <a:lvl5pPr algn="l" indent="-317500" lvl="4" marL="22860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5pPr>
            <a:lvl6pPr algn="l" indent="-317500" lvl="5" marL="27432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6pPr>
            <a:lvl7pPr algn="l" indent="-317500" lvl="6" marL="32004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7pPr>
            <a:lvl8pPr algn="l" indent="-317500" lvl="7" marL="3657600" marR="0" rtl="0">
              <a:lnSpc>
                <a:spcPct val="115000"/>
              </a:lnSpc>
              <a:spcBef>
                <a:spcPts val="1600"/>
              </a:spcBef>
              <a:spcAft>
                <a:spcPts val="0"/>
              </a:spcAft>
              <a:buClr>
                <a:schemeClr val="dk2"/>
              </a:buClr>
              <a:buSzPts val="1400"/>
              <a:buFont typeface="Arial"/>
              <a:buChar char="○"/>
              <a:defRPr b="0" cap="none" i="0" strike="noStrike" sz="1050" u="none">
                <a:solidFill>
                  <a:schemeClr val="dk2"/>
                </a:solidFill>
                <a:latin typeface="Arial"/>
                <a:ea typeface="Arial"/>
                <a:cs typeface="Arial"/>
                <a:sym typeface="Arial"/>
              </a:defRPr>
            </a:lvl8pPr>
            <a:lvl9pPr algn="l" indent="-317500" lvl="8" marL="4114800" marR="0" rtl="0">
              <a:lnSpc>
                <a:spcPct val="115000"/>
              </a:lnSpc>
              <a:spcBef>
                <a:spcPts val="1600"/>
              </a:spcBef>
              <a:spcAft>
                <a:spcPts val="1600"/>
              </a:spcAft>
              <a:buClr>
                <a:schemeClr val="dk2"/>
              </a:buClr>
              <a:buSzPts val="1400"/>
              <a:buFont typeface="Arial"/>
              <a:buChar char="■"/>
              <a:defRPr b="0" cap="none" i="0" strike="noStrike" sz="1050" u="none">
                <a:solidFill>
                  <a:schemeClr val="dk2"/>
                </a:solidFill>
                <a:latin typeface="Arial"/>
                <a:ea typeface="Arial"/>
                <a:cs typeface="Arial"/>
                <a:sym typeface="Arial"/>
              </a:defRPr>
            </a:lvl9pPr>
          </a:lstStyle>
          <a:p>
            <a:pPr indent="0" marL="0">
              <a:lnSpc>
                <a:spcPct val="100000"/>
              </a:lnSpc>
              <a:spcAft>
                <a:spcPts val="300"/>
              </a:spcAft>
              <a:buClr>
                <a:schemeClr val="bg1"/>
              </a:buClr>
              <a:buSzPct val="80000"/>
              <a:buNone/>
            </a:pPr>
            <a:r>
              <a:rPr dirty="0" lang="en-US">
                <a:solidFill>
                  <a:schemeClr val="bg1"/>
                </a:solidFill>
                <a:latin charset="0" panose="00000500000000000000" pitchFamily="2" typeface="Montserrat"/>
                <a:ea typeface="Times New Roman"/>
                <a:cs typeface="Times New Roman"/>
                <a:sym typeface="Times New Roman"/>
              </a:rPr>
              <a:t>Have a high level of suspicion for </a:t>
            </a:r>
            <a:r>
              <a:rPr b="1" dirty="0" lang="en-US">
                <a:solidFill>
                  <a:schemeClr val="bg1"/>
                </a:solidFill>
                <a:latin charset="0" panose="00000500000000000000" pitchFamily="2" typeface="Montserrat"/>
                <a:ea typeface="Times New Roman"/>
                <a:cs typeface="Times New Roman"/>
                <a:sym typeface="Times New Roman"/>
              </a:rPr>
              <a:t>co-occurring problems</a:t>
            </a:r>
            <a:r>
              <a:rPr dirty="0" lang="en-US">
                <a:solidFill>
                  <a:schemeClr val="bg1"/>
                </a:solidFill>
                <a:latin charset="0" panose="00000500000000000000" pitchFamily="2" typeface="Montserrat"/>
                <a:ea typeface="Times New Roman"/>
                <a:cs typeface="Times New Roman"/>
                <a:sym typeface="Times New Roman"/>
              </a:rPr>
              <a:t>.</a:t>
            </a:r>
          </a:p>
          <a:p>
            <a:pPr indent="-285750" marL="285750">
              <a:lnSpc>
                <a:spcPct val="100000"/>
              </a:lnSpc>
              <a:spcAft>
                <a:spcPts val="300"/>
              </a:spcAft>
              <a:buClr>
                <a:schemeClr val="bg1"/>
              </a:buClr>
              <a:buSzPct val="80000"/>
              <a:buFont charset="0" panose="00000500000000000000" pitchFamily="2" typeface="Montserrat"/>
              <a:buChar char="O"/>
            </a:pPr>
            <a:r>
              <a:rPr dirty="0" lang="en-US" sz="1400">
                <a:solidFill>
                  <a:schemeClr val="bg1"/>
                </a:solidFill>
                <a:latin charset="0" panose="00000500000000000000" pitchFamily="2" typeface="Montserrat"/>
                <a:ea typeface="Times New Roman"/>
                <a:cs typeface="Times New Roman"/>
                <a:sym typeface="Times New Roman"/>
              </a:rPr>
              <a:t>Examples:</a:t>
            </a:r>
          </a:p>
          <a:p>
            <a:pPr indent="-285750" lvl="1" marL="742950">
              <a:lnSpc>
                <a:spcPct val="100000"/>
              </a:lnSpc>
              <a:spcBef>
                <a:spcPts val="0"/>
              </a:spcBef>
              <a:spcAft>
                <a:spcPts val="300"/>
              </a:spcAft>
              <a:buClr>
                <a:schemeClr val="bg1"/>
              </a:buClr>
              <a:buSzPct val="80000"/>
              <a:buFont charset="0" panose="00000500000000000000" pitchFamily="2" typeface="Montserrat"/>
              <a:buChar char="O"/>
            </a:pPr>
            <a:r>
              <a:rPr dirty="0" lang="en-US" sz="1200">
                <a:solidFill>
                  <a:schemeClr val="bg1"/>
                </a:solidFill>
                <a:latin charset="0" panose="00000500000000000000" pitchFamily="2" typeface="Montserrat"/>
                <a:cs typeface="Times New Roman"/>
                <a:sym typeface="Times New Roman"/>
              </a:rPr>
              <a:t>Diminished reliability in assessing for injury (</a:t>
            </a:r>
            <a:r>
              <a:rPr dirty="0" err="1" lang="en-US" sz="1200">
                <a:solidFill>
                  <a:schemeClr val="bg1"/>
                </a:solidFill>
                <a:latin charset="0" panose="00000500000000000000" pitchFamily="2" typeface="Montserrat"/>
                <a:cs typeface="Times New Roman"/>
                <a:sym typeface="Times New Roman"/>
              </a:rPr>
              <a:t>ie</a:t>
            </a:r>
            <a:r>
              <a:rPr dirty="0" lang="en-US" sz="1200">
                <a:solidFill>
                  <a:schemeClr val="bg1"/>
                </a:solidFill>
                <a:latin charset="0" panose="00000500000000000000" pitchFamily="2" typeface="Montserrat"/>
                <a:cs typeface="Times New Roman"/>
                <a:sym typeface="Times New Roman"/>
              </a:rPr>
              <a:t>, C-spine)</a:t>
            </a:r>
          </a:p>
          <a:p>
            <a:pPr indent="-285750" lvl="1" marL="742950">
              <a:lnSpc>
                <a:spcPct val="100000"/>
              </a:lnSpc>
              <a:spcBef>
                <a:spcPts val="0"/>
              </a:spcBef>
              <a:spcAft>
                <a:spcPts val="300"/>
              </a:spcAft>
              <a:buClr>
                <a:schemeClr val="bg1"/>
              </a:buClr>
              <a:buSzPct val="80000"/>
              <a:buFont charset="0" panose="00000500000000000000" pitchFamily="2" typeface="Montserrat"/>
              <a:buChar char="O"/>
            </a:pPr>
            <a:r>
              <a:rPr dirty="0" lang="en-US" sz="1200">
                <a:solidFill>
                  <a:schemeClr val="bg1"/>
                </a:solidFill>
                <a:latin charset="0" panose="00000500000000000000" pitchFamily="2" typeface="Montserrat"/>
                <a:cs typeface="Times New Roman"/>
                <a:sym typeface="Times New Roman"/>
              </a:rPr>
              <a:t>Why did this person stop drinking? Is this person now in withdrawal due to underlying illness (</a:t>
            </a:r>
            <a:r>
              <a:rPr dirty="0" err="1" lang="en-US" sz="1200">
                <a:solidFill>
                  <a:schemeClr val="bg1"/>
                </a:solidFill>
                <a:latin charset="0" panose="00000500000000000000" pitchFamily="2" typeface="Montserrat"/>
                <a:cs typeface="Times New Roman"/>
                <a:sym typeface="Times New Roman"/>
              </a:rPr>
              <a:t>ie</a:t>
            </a:r>
            <a:r>
              <a:rPr dirty="0" lang="en-US" sz="1200">
                <a:solidFill>
                  <a:schemeClr val="bg1"/>
                </a:solidFill>
                <a:latin charset="0" panose="00000500000000000000" pitchFamily="2" typeface="Montserrat"/>
                <a:cs typeface="Times New Roman"/>
                <a:sym typeface="Times New Roman"/>
              </a:rPr>
              <a:t>, pancreatitis)?</a:t>
            </a:r>
          </a:p>
          <a:p>
            <a:pPr indent="-285750" lvl="1" marL="742950">
              <a:lnSpc>
                <a:spcPct val="100000"/>
              </a:lnSpc>
              <a:spcBef>
                <a:spcPts val="0"/>
              </a:spcBef>
              <a:spcAft>
                <a:spcPts val="300"/>
              </a:spcAft>
              <a:buClr>
                <a:schemeClr val="bg1"/>
              </a:buClr>
              <a:buSzPct val="80000"/>
              <a:buFont charset="0" panose="00000500000000000000" pitchFamily="2" typeface="Montserrat"/>
              <a:buChar char="O"/>
            </a:pPr>
            <a:r>
              <a:rPr dirty="0" lang="en-US" sz="1200">
                <a:solidFill>
                  <a:schemeClr val="bg1"/>
                </a:solidFill>
                <a:latin charset="0" panose="00000500000000000000" pitchFamily="2" typeface="Montserrat"/>
                <a:cs typeface="Times New Roman"/>
                <a:sym typeface="Times New Roman"/>
              </a:rPr>
              <a:t>Altered level of awareness may be from a head injury (CT if not improving as expected).</a:t>
            </a:r>
          </a:p>
          <a:p>
            <a:pPr indent="-285750" lvl="1" marL="742950">
              <a:lnSpc>
                <a:spcPct val="100000"/>
              </a:lnSpc>
              <a:spcBef>
                <a:spcPts val="0"/>
              </a:spcBef>
              <a:spcAft>
                <a:spcPts val="300"/>
              </a:spcAft>
              <a:buClr>
                <a:schemeClr val="bg1"/>
              </a:buClr>
              <a:buSzPct val="80000"/>
              <a:buFont charset="0" panose="00000500000000000000" pitchFamily="2" typeface="Montserrat"/>
              <a:buChar char="O"/>
            </a:pPr>
            <a:r>
              <a:rPr dirty="0" lang="en-US" sz="1200">
                <a:solidFill>
                  <a:schemeClr val="bg1"/>
                </a:solidFill>
                <a:latin charset="0" panose="00000500000000000000" pitchFamily="2" typeface="Montserrat"/>
                <a:cs typeface="Times New Roman"/>
                <a:sym typeface="Times New Roman"/>
              </a:rPr>
              <a:t>High prevalence of homelessness and housing instability means amplified risk of thermal injuries, nutritional deficits, metabolic derangements, and skin/soft tissue infections, infestations, and injuries.</a:t>
            </a:r>
          </a:p>
          <a:p>
            <a:pPr indent="0" marL="0">
              <a:lnSpc>
                <a:spcPct val="100000"/>
              </a:lnSpc>
              <a:spcAft>
                <a:spcPts val="300"/>
              </a:spcAft>
              <a:buClr>
                <a:schemeClr val="bg1"/>
              </a:buClr>
              <a:buSzPct val="80000"/>
              <a:buNone/>
            </a:pPr>
            <a:r>
              <a:rPr dirty="0" lang="en-US">
                <a:solidFill>
                  <a:schemeClr val="bg1"/>
                </a:solidFill>
                <a:latin charset="0" panose="00000500000000000000" pitchFamily="2" typeface="Montserrat"/>
                <a:cs typeface="Times New Roman"/>
                <a:sym typeface="Times New Roman"/>
              </a:rPr>
              <a:t>Fluids/electrolytes/nutrition of patients with chronic, severe AUD.</a:t>
            </a:r>
          </a:p>
          <a:p>
            <a:pPr indent="-285750" marL="285750">
              <a:lnSpc>
                <a:spcPct val="100000"/>
              </a:lnSpc>
              <a:spcAft>
                <a:spcPts val="300"/>
              </a:spcAft>
              <a:buClr>
                <a:schemeClr val="bg1"/>
              </a:buClr>
              <a:buSzPct val="80000"/>
              <a:buFont charset="0" panose="00000500000000000000" pitchFamily="2" typeface="Montserrat"/>
              <a:buChar char="O"/>
            </a:pPr>
            <a:r>
              <a:rPr dirty="0" lang="en-US" sz="1400">
                <a:solidFill>
                  <a:schemeClr val="bg1"/>
                </a:solidFill>
                <a:latin charset="0" panose="00000500000000000000" pitchFamily="2" typeface="Montserrat"/>
                <a:ea typeface="Times New Roman"/>
                <a:cs typeface="Times New Roman"/>
                <a:sym typeface="Times New Roman"/>
              </a:rPr>
              <a:t>Thiamine replacement</a:t>
            </a:r>
          </a:p>
          <a:p>
            <a:pPr indent="-285750" lvl="1" marL="742950">
              <a:lnSpc>
                <a:spcPct val="100000"/>
              </a:lnSpc>
              <a:spcBef>
                <a:spcPts val="0"/>
              </a:spcBef>
              <a:spcAft>
                <a:spcPts val="300"/>
              </a:spcAft>
              <a:buClr>
                <a:schemeClr val="bg1"/>
              </a:buClr>
              <a:buSzPct val="80000"/>
              <a:buFont charset="0" panose="00000500000000000000" pitchFamily="2" typeface="Montserrat"/>
              <a:buChar char="O"/>
            </a:pPr>
            <a:r>
              <a:rPr dirty="0" lang="en-US" sz="1200">
                <a:solidFill>
                  <a:schemeClr val="bg1"/>
                </a:solidFill>
                <a:latin charset="0" panose="00000500000000000000" pitchFamily="2" typeface="Montserrat"/>
                <a:cs typeface="Times New Roman"/>
                <a:sym typeface="Times New Roman"/>
              </a:rPr>
              <a:t>100 to 200 mg IM/IV for patients with chronic AUD; PO absorption is unreliable.</a:t>
            </a:r>
          </a:p>
          <a:p>
            <a:pPr indent="-285750" lvl="1" marL="742950">
              <a:lnSpc>
                <a:spcPct val="100000"/>
              </a:lnSpc>
              <a:spcBef>
                <a:spcPts val="0"/>
              </a:spcBef>
              <a:spcAft>
                <a:spcPts val="300"/>
              </a:spcAft>
              <a:buClr>
                <a:schemeClr val="bg1"/>
              </a:buClr>
              <a:buSzPct val="80000"/>
              <a:buFont charset="0" panose="00000500000000000000" pitchFamily="2" typeface="Montserrat"/>
              <a:buChar char="O"/>
            </a:pPr>
            <a:r>
              <a:rPr dirty="0" lang="en-US" sz="1200">
                <a:solidFill>
                  <a:schemeClr val="bg1"/>
                </a:solidFill>
                <a:latin charset="0" panose="00000500000000000000" pitchFamily="2" typeface="Montserrat"/>
                <a:cs typeface="Times New Roman"/>
                <a:sym typeface="Times New Roman"/>
              </a:rPr>
              <a:t>Higher, frequent dosing if there are signs of Wernicke.</a:t>
            </a:r>
          </a:p>
          <a:p>
            <a:pPr indent="-285750" marL="285750">
              <a:lnSpc>
                <a:spcPct val="100000"/>
              </a:lnSpc>
              <a:spcAft>
                <a:spcPts val="300"/>
              </a:spcAft>
              <a:buClr>
                <a:schemeClr val="bg1"/>
              </a:buClr>
              <a:buSzPct val="80000"/>
              <a:buFont charset="0" panose="00000500000000000000" pitchFamily="2" typeface="Montserrat"/>
              <a:buChar char="O"/>
            </a:pPr>
            <a:r>
              <a:rPr dirty="0" lang="en-US" sz="1400">
                <a:solidFill>
                  <a:schemeClr val="bg1"/>
                </a:solidFill>
                <a:latin charset="0" panose="00000500000000000000" pitchFamily="2" typeface="Montserrat"/>
                <a:cs typeface="Times New Roman"/>
                <a:sym typeface="Times New Roman"/>
              </a:rPr>
              <a:t>Alcohol ketoacidosis, hypoglycemia, hypomagnesemia, and other metabolic derangements are beyond the scope of this presentation.</a:t>
            </a:r>
          </a:p>
          <a:p>
            <a:pPr indent="0" marL="0">
              <a:lnSpc>
                <a:spcPct val="100000"/>
              </a:lnSpc>
              <a:spcAft>
                <a:spcPts val="600"/>
              </a:spcAft>
              <a:buClr>
                <a:schemeClr val="bg1"/>
              </a:buClr>
              <a:buSzPct val="80000"/>
              <a:buNone/>
            </a:pPr>
            <a:endParaRPr dirty="0" lang="en-US">
              <a:solidFill>
                <a:schemeClr val="bg1"/>
              </a:solidFill>
              <a:latin charset="0" panose="00000500000000000000" pitchFamily="2" typeface="Montserrat"/>
              <a:cs typeface="Times New Roman"/>
              <a:sym typeface="Times New Roman"/>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Retrospect">
  <a:themeElements>
    <a:clrScheme name="Custom 5">
      <a:dk1>
        <a:srgbClr val="000000"/>
      </a:dk1>
      <a:lt1>
        <a:srgbClr val="FFFFFF"/>
      </a:lt1>
      <a:dk2>
        <a:srgbClr val="637052"/>
      </a:dk2>
      <a:lt2>
        <a:srgbClr val="CCDDEA"/>
      </a:lt2>
      <a:accent1>
        <a:srgbClr val="4ABDE8"/>
      </a:accent1>
      <a:accent2>
        <a:srgbClr val="0E2144"/>
      </a:accent2>
      <a:accent3>
        <a:srgbClr val="A6D30B"/>
      </a:accent3>
      <a:accent4>
        <a:srgbClr val="515B61"/>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2011</TotalTime>
  <Words>5585</Words>
  <Application>Microsoft Office PowerPoint</Application>
  <PresentationFormat>On-screen Show (16:9)</PresentationFormat>
  <Paragraphs>506</Paragraphs>
  <Slides>26</Slides>
  <Notes>26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26</vt:i4>
      </vt:variant>
    </vt:vector>
  </HeadingPairs>
  <TitlesOfParts>
    <vt:vector size="36" baseType="lpstr">
      <vt:lpstr>Arial</vt:lpstr>
      <vt:lpstr>Calibri</vt:lpstr>
      <vt:lpstr>Calibri Light</vt:lpstr>
      <vt:lpstr>Cambria</vt:lpstr>
      <vt:lpstr>Courier New</vt:lpstr>
      <vt:lpstr>Montserrat</vt:lpstr>
      <vt:lpstr>Montserrat Light</vt:lpstr>
      <vt:lpstr>Simple Light</vt:lpstr>
      <vt:lpstr>1_Retrospect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Introduction</dc:title>
  <dc:creator>Lai, Lucinda,M.D.</dc:creator>
  <cp:lastModifiedBy>Tina Urbina</cp:lastModifiedBy>
  <cp:revision>149</cp:revision>
  <dcterms:created xsi:type="dcterms:W3CDTF">2021-01-05T18:09:46Z</dcterms:created>
  <dcterms:modified xsi:type="dcterms:W3CDTF">2021-12-15T22:53:28Z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10893434</vt:lpwstr>
  </property>
  <property fmtid="{D5CDD505-2E9C-101B-9397-08002B2CF9AE}" name="NXPowerLiteSettings" pid="3">
    <vt:lpwstr>F7000400038000</vt:lpwstr>
  </property>
  <property fmtid="{D5CDD505-2E9C-101B-9397-08002B2CF9AE}" name="NXPowerLiteVersion" pid="4">
    <vt:lpwstr>S11.0.1</vt:lpwstr>
  </property>
</Properties>
</file>